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58" r:id="rId6"/>
    <p:sldId id="260" r:id="rId7"/>
    <p:sldId id="266" r:id="rId8"/>
    <p:sldId id="265" r:id="rId9"/>
    <p:sldId id="269" r:id="rId10"/>
    <p:sldId id="274" r:id="rId11"/>
    <p:sldId id="270" r:id="rId12"/>
    <p:sldId id="272" r:id="rId13"/>
    <p:sldId id="276" r:id="rId14"/>
    <p:sldId id="268" r:id="rId15"/>
    <p:sldId id="267" r:id="rId16"/>
    <p:sldId id="275" r:id="rId17"/>
    <p:sldId id="277" r:id="rId18"/>
    <p:sldId id="273" r:id="rId19"/>
    <p:sldId id="261" r:id="rId20"/>
    <p:sldId id="262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8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85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13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21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3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47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73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28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99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8D86-D915-45A2-87DA-FD378566EBD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26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8D86-D915-45A2-87DA-FD378566EBD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5806-55A4-48E7-B632-41DAB4723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173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uhendislik.igdir.edu.tr/mechanical-engineeri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abs.igdir.edu.tr/personnel/mustafa-hamamci" TargetMode="External"/><Relationship Id="rId7" Type="http://schemas.openxmlformats.org/officeDocument/2006/relationships/hyperlink" Target="http://abs.igdir.edu.tr/personnel/gokcen-akgun" TargetMode="External"/><Relationship Id="rId2" Type="http://schemas.openxmlformats.org/officeDocument/2006/relationships/hyperlink" Target="http://abs.igdir.edu.tr/personnel/ferhat-kay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bs.igdir.edu.tr/personnel/omer-gundogdu" TargetMode="External"/><Relationship Id="rId5" Type="http://schemas.openxmlformats.org/officeDocument/2006/relationships/hyperlink" Target="http://abs.igdir.edu.tr/personnel/ahmet-akturk" TargetMode="External"/><Relationship Id="rId4" Type="http://schemas.openxmlformats.org/officeDocument/2006/relationships/hyperlink" Target="http://abs.igdir.edu.tr/personnel/melih-yildiz" TargetMode="External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nsia.com/articles/renewable-energy-wind-solar/" TargetMode="External"/><Relationship Id="rId13" Type="http://schemas.openxmlformats.org/officeDocument/2006/relationships/image" Target="../media/image32.jpeg"/><Relationship Id="rId3" Type="http://schemas.openxmlformats.org/officeDocument/2006/relationships/hyperlink" Target="http://bag-making-machines.net/mechanical-engineering-and-why-its-popular-amongst-other-engineering-fields/" TargetMode="External"/><Relationship Id="rId7" Type="http://schemas.openxmlformats.org/officeDocument/2006/relationships/hyperlink" Target="http://www.itechgrid.com/ship-engineering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www.newcivilengineer.com/archive/insight-how-uk-power-plants-are-going-coal-free-11-06-201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jix.com/7-ways-rfid-automotive-manufacturing/" TargetMode="External"/><Relationship Id="rId11" Type="http://schemas.openxmlformats.org/officeDocument/2006/relationships/hyperlink" Target="http://reportsurvey.over-blog.com/2019/01/microelectromechanical-systems-mems-market-research-methodology-production-issues-by-2024.html" TargetMode="External"/><Relationship Id="rId5" Type="http://schemas.openxmlformats.org/officeDocument/2006/relationships/hyperlink" Target="https://www.inverse.com/article/62185-here-s-how-you-will-connect-to-starlink-spacex-s-internet-constellation" TargetMode="External"/><Relationship Id="rId10" Type="http://schemas.openxmlformats.org/officeDocument/2006/relationships/hyperlink" Target="https://www.uab.edu/engineering/me/research/computational-fluid-dynamics" TargetMode="External"/><Relationship Id="rId4" Type="http://schemas.openxmlformats.org/officeDocument/2006/relationships/hyperlink" Target="https://www.actionduct.com/ten-main-reasons-hvac-systems-get-dirty/" TargetMode="External"/><Relationship Id="rId9" Type="http://schemas.openxmlformats.org/officeDocument/2006/relationships/hyperlink" Target="https://movement.ethz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cess-heating.com/articles/92888-composite-materials-require-specialized-processing" TargetMode="External"/><Relationship Id="rId2" Type="http://schemas.openxmlformats.org/officeDocument/2006/relationships/hyperlink" Target="https://medium.com/swlh/small-scale-enormous-impacts-the-world-of-nanotechnology-9a2bf19e3c4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4.jpeg"/><Relationship Id="rId4" Type="http://schemas.openxmlformats.org/officeDocument/2006/relationships/hyperlink" Target="https://engineering.case.edu/mechanical-and-aerospace-engineering/research/robotics-and-mechatronic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6358" y="8075"/>
            <a:ext cx="9144000" cy="952545"/>
          </a:xfrm>
        </p:spPr>
        <p:txBody>
          <a:bodyPr>
            <a:noAutofit/>
          </a:bodyPr>
          <a:lstStyle/>
          <a:p>
            <a:r>
              <a:rPr lang="tr-TR" b="1" dirty="0" smtClean="0">
                <a:latin typeface="Algerian" panose="04020705040A02060702" pitchFamily="82" charset="0"/>
              </a:rPr>
              <a:t>IĞDIR UNIVERSITY</a:t>
            </a:r>
          </a:p>
          <a:p>
            <a:r>
              <a:rPr lang="tr-TR" b="1" dirty="0" smtClean="0">
                <a:latin typeface="Algerian" panose="04020705040A02060702" pitchFamily="82" charset="0"/>
              </a:rPr>
              <a:t>FACULTY OF ENGINEERING </a:t>
            </a:r>
          </a:p>
          <a:p>
            <a:r>
              <a:rPr lang="tr-TR" b="1" dirty="0" smtClean="0">
                <a:latin typeface="Algerian" panose="04020705040A02060702" pitchFamily="82" charset="0"/>
              </a:rPr>
              <a:t>DEPARTMENT OF MECHANICAL ENGINEERING</a:t>
            </a:r>
          </a:p>
          <a:p>
            <a:r>
              <a:rPr lang="tr-TR" sz="2800" b="1" dirty="0" smtClean="0">
                <a:latin typeface="Algerian" panose="04020705040A02060702" pitchFamily="82" charset="0"/>
              </a:rPr>
              <a:t> </a:t>
            </a:r>
            <a:r>
              <a:rPr lang="tr-TR" sz="2000" b="1" dirty="0" smtClean="0">
                <a:latin typeface="Algerian" panose="04020705040A02060702" pitchFamily="82" charset="0"/>
              </a:rPr>
              <a:t>SUVEREN , IĞDIR , TURKEY</a:t>
            </a:r>
          </a:p>
          <a:p>
            <a:r>
              <a:rPr lang="tr-TR" sz="2000" dirty="0" smtClean="0">
                <a:latin typeface="Adobe Song Std L" panose="02020300000000000000" pitchFamily="18" charset="-128"/>
                <a:ea typeface="Adobe Song Std L" panose="02020300000000000000" pitchFamily="18" charset="-128"/>
                <a:hlinkClick r:id="rId2"/>
              </a:rPr>
              <a:t>https://muhendislik.igdir.edu.tr/mechanical-engineering</a:t>
            </a:r>
            <a:endParaRPr lang="tr-TR" sz="20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1026" name="Picture 2" descr="on-cephe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8" y="2692374"/>
            <a:ext cx="6530251" cy="3761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86" y="75785"/>
            <a:ext cx="2237858" cy="14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örsel Kiml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1" y="75785"/>
            <a:ext cx="1472479" cy="14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617604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lgerian" panose="04020705040A02060702" pitchFamily="82" charset="0"/>
              </a:rPr>
              <a:t>courses taught in this </a:t>
            </a:r>
            <a:r>
              <a:rPr lang="en-US" sz="3200" dirty="0" smtClean="0">
                <a:latin typeface="Algerian" panose="04020705040A02060702" pitchFamily="82" charset="0"/>
              </a:rPr>
              <a:t>program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7254" y="1436914"/>
            <a:ext cx="9226733" cy="54210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In the first </a:t>
            </a:r>
            <a:r>
              <a:rPr lang="en-US" sz="1600" dirty="0" smtClean="0"/>
              <a:t>year</a:t>
            </a:r>
            <a:r>
              <a:rPr lang="tr-TR" sz="1600" dirty="0" smtClean="0"/>
              <a:t> of </a:t>
            </a:r>
            <a:r>
              <a:rPr lang="tr-TR" sz="1600" dirty="0" err="1" smtClean="0"/>
              <a:t>the</a:t>
            </a:r>
            <a:r>
              <a:rPr lang="en-US" sz="1600" dirty="0" smtClean="0"/>
              <a:t> </a:t>
            </a:r>
            <a:r>
              <a:rPr lang="en-US" sz="1600" dirty="0"/>
              <a:t>program of mechanical engineering, basic courses such as mathematics, physics, </a:t>
            </a:r>
            <a:r>
              <a:rPr lang="en-US" sz="1600" dirty="0" smtClean="0"/>
              <a:t>chemistry</a:t>
            </a:r>
            <a:r>
              <a:rPr lang="tr-TR" sz="1600" smtClean="0"/>
              <a:t>,</a:t>
            </a:r>
            <a:r>
              <a:rPr lang="en-US" sz="1600" smtClean="0"/>
              <a:t> </a:t>
            </a:r>
            <a:r>
              <a:rPr lang="en-US" sz="1600" dirty="0"/>
              <a:t>technical drawing, computer programming and </a:t>
            </a:r>
            <a:r>
              <a:rPr lang="en-US" sz="1600" dirty="0" smtClean="0"/>
              <a:t>static</a:t>
            </a:r>
            <a:r>
              <a:rPr lang="tr-TR" sz="1600" dirty="0"/>
              <a:t>s</a:t>
            </a:r>
            <a:r>
              <a:rPr lang="en-US" sz="1600" dirty="0" smtClean="0"/>
              <a:t> </a:t>
            </a:r>
            <a:r>
              <a:rPr lang="en-US" sz="1600" dirty="0"/>
              <a:t>are taught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pPr>
              <a:lnSpc>
                <a:spcPct val="150000"/>
              </a:lnSpc>
            </a:pPr>
            <a:r>
              <a:rPr lang="tr-TR" sz="1600" dirty="0" err="1" smtClean="0"/>
              <a:t>Deparment</a:t>
            </a:r>
            <a:r>
              <a:rPr lang="tr-TR" sz="1600" dirty="0" smtClean="0"/>
              <a:t> </a:t>
            </a:r>
            <a:r>
              <a:rPr lang="tr-TR" sz="1600" dirty="0" err="1" smtClean="0"/>
              <a:t>courses</a:t>
            </a:r>
            <a:r>
              <a:rPr lang="tr-TR" sz="1600" dirty="0" smtClean="0"/>
              <a:t> </a:t>
            </a:r>
            <a:r>
              <a:rPr lang="tr-TR" sz="1600" dirty="0" err="1" smtClean="0"/>
              <a:t>such</a:t>
            </a:r>
            <a:r>
              <a:rPr lang="tr-TR" sz="1600" dirty="0" smtClean="0"/>
              <a:t> as e</a:t>
            </a:r>
            <a:r>
              <a:rPr lang="en-US" sz="1600" dirty="0" err="1" smtClean="0"/>
              <a:t>ngineering</a:t>
            </a:r>
            <a:r>
              <a:rPr lang="en-US" sz="1600" dirty="0" smtClean="0"/>
              <a:t> </a:t>
            </a:r>
            <a:r>
              <a:rPr lang="en-US" sz="1600" dirty="0"/>
              <a:t>mathematics, </a:t>
            </a:r>
            <a:r>
              <a:rPr lang="en-US" sz="1600" dirty="0" smtClean="0"/>
              <a:t>thermodynamic</a:t>
            </a:r>
            <a:r>
              <a:rPr lang="tr-TR" sz="1600" dirty="0" smtClean="0"/>
              <a:t>s,</a:t>
            </a:r>
            <a:r>
              <a:rPr lang="en-US" sz="1600" dirty="0" smtClean="0"/>
              <a:t> </a:t>
            </a:r>
            <a:r>
              <a:rPr lang="en-US" sz="1600" dirty="0"/>
              <a:t>fluid mechanics, dynamics, mechanics of materials and material science are </a:t>
            </a:r>
            <a:r>
              <a:rPr lang="en-US" sz="1600" dirty="0" smtClean="0"/>
              <a:t>taught</a:t>
            </a:r>
            <a:r>
              <a:rPr lang="tr-TR" sz="1600" dirty="0" smtClean="0"/>
              <a:t> in </a:t>
            </a:r>
            <a:r>
              <a:rPr lang="tr-TR" sz="1600" dirty="0" err="1" smtClean="0"/>
              <a:t>the</a:t>
            </a:r>
            <a:r>
              <a:rPr lang="tr-TR" sz="1600" dirty="0" smtClean="0"/>
              <a:t> </a:t>
            </a:r>
            <a:r>
              <a:rPr lang="tr-TR" sz="1600" dirty="0" err="1" smtClean="0"/>
              <a:t>second</a:t>
            </a:r>
            <a:r>
              <a:rPr lang="tr-TR" sz="1600" dirty="0" smtClean="0"/>
              <a:t> </a:t>
            </a:r>
            <a:r>
              <a:rPr lang="tr-TR" sz="1600" dirty="0" err="1" smtClean="0"/>
              <a:t>year</a:t>
            </a:r>
            <a:r>
              <a:rPr lang="tr-TR" sz="1600" dirty="0" smtClean="0"/>
              <a:t> </a:t>
            </a:r>
            <a:r>
              <a:rPr lang="en-US" sz="1600" dirty="0"/>
              <a:t>. In addition, with the machine tools </a:t>
            </a:r>
            <a:r>
              <a:rPr lang="tr-TR" sz="1600" dirty="0" err="1" smtClean="0"/>
              <a:t>course</a:t>
            </a:r>
            <a:r>
              <a:rPr lang="en-US" sz="1600" dirty="0" smtClean="0"/>
              <a:t>, </a:t>
            </a:r>
            <a:r>
              <a:rPr lang="en-US" sz="1600" dirty="0"/>
              <a:t>students will be able to </a:t>
            </a:r>
            <a:r>
              <a:rPr lang="tr-TR" sz="1600" dirty="0" err="1" smtClean="0"/>
              <a:t>familiar</a:t>
            </a:r>
            <a:r>
              <a:rPr lang="tr-TR" sz="1600" dirty="0" smtClean="0"/>
              <a:t> </a:t>
            </a:r>
            <a:r>
              <a:rPr lang="tr-TR" sz="1600" dirty="0" err="1" smtClean="0"/>
              <a:t>with</a:t>
            </a:r>
            <a:r>
              <a:rPr lang="tr-TR" sz="1600" dirty="0" smtClean="0"/>
              <a:t> </a:t>
            </a:r>
            <a:r>
              <a:rPr lang="en-US" sz="1600" dirty="0" smtClean="0"/>
              <a:t>the </a:t>
            </a:r>
            <a:r>
              <a:rPr lang="tr-TR" sz="1600" dirty="0" err="1" smtClean="0"/>
              <a:t>machines</a:t>
            </a:r>
            <a:r>
              <a:rPr lang="en-US" sz="1600" dirty="0" smtClean="0"/>
              <a:t> </a:t>
            </a:r>
            <a:r>
              <a:rPr lang="en-US" sz="1600" dirty="0"/>
              <a:t>in the laboratory </a:t>
            </a:r>
            <a:r>
              <a:rPr lang="en-US" sz="1600" dirty="0" smtClean="0"/>
              <a:t>and </a:t>
            </a:r>
            <a:r>
              <a:rPr lang="en-US" sz="1600" dirty="0"/>
              <a:t>use these </a:t>
            </a:r>
            <a:r>
              <a:rPr lang="tr-TR" sz="1600" dirty="0" err="1" smtClean="0"/>
              <a:t>machines</a:t>
            </a:r>
            <a:r>
              <a:rPr lang="en-US" sz="1600" dirty="0" smtClean="0"/>
              <a:t> </a:t>
            </a:r>
            <a:r>
              <a:rPr lang="en-US" sz="1600" dirty="0"/>
              <a:t>actively.</a:t>
            </a:r>
            <a:endParaRPr lang="tr-TR" sz="1600" dirty="0" smtClean="0"/>
          </a:p>
          <a:p>
            <a:pPr>
              <a:lnSpc>
                <a:spcPct val="150000"/>
              </a:lnSpc>
            </a:pPr>
            <a:r>
              <a:rPr lang="en-US" sz="1600" dirty="0"/>
              <a:t>In the third year, laboratory courses are taught along with courses such as heat transfer, machine design, dynamics of machinery. Thanks to laboratory </a:t>
            </a:r>
            <a:r>
              <a:rPr lang="tr-TR" sz="1600" dirty="0" err="1" smtClean="0"/>
              <a:t>courses</a:t>
            </a:r>
            <a:r>
              <a:rPr lang="en-US" sz="1600" dirty="0" smtClean="0"/>
              <a:t>, </a:t>
            </a:r>
            <a:r>
              <a:rPr lang="en-US" sz="1600" dirty="0"/>
              <a:t>students have the opportunity to </a:t>
            </a:r>
            <a:r>
              <a:rPr lang="tr-TR" sz="1600" dirty="0" err="1" smtClean="0"/>
              <a:t>conduct</a:t>
            </a:r>
            <a:r>
              <a:rPr lang="tr-TR" sz="1600" dirty="0" smtClean="0"/>
              <a:t> </a:t>
            </a:r>
            <a:r>
              <a:rPr lang="en-US" sz="1600" dirty="0" smtClean="0"/>
              <a:t>experiment</a:t>
            </a:r>
            <a:r>
              <a:rPr lang="tr-TR" sz="1600" dirty="0" smtClean="0"/>
              <a:t>s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err="1" smtClean="0"/>
              <a:t>i</a:t>
            </a:r>
            <a:r>
              <a:rPr lang="tr-TR" sz="1600" dirty="0" err="1" smtClean="0"/>
              <a:t>ncrease</a:t>
            </a:r>
            <a:r>
              <a:rPr lang="tr-TR" sz="1600" dirty="0" smtClean="0"/>
              <a:t> </a:t>
            </a:r>
            <a:r>
              <a:rPr lang="en-US" sz="1600" dirty="0" smtClean="0"/>
              <a:t> </a:t>
            </a:r>
            <a:r>
              <a:rPr lang="tr-TR" sz="1600" dirty="0" err="1" smtClean="0"/>
              <a:t>their</a:t>
            </a:r>
            <a:r>
              <a:rPr lang="tr-TR" sz="1600" dirty="0" smtClean="0"/>
              <a:t> </a:t>
            </a:r>
            <a:r>
              <a:rPr lang="tr-TR" sz="1600" dirty="0" err="1" smtClean="0"/>
              <a:t>knowledge</a:t>
            </a:r>
            <a:r>
              <a:rPr lang="tr-T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In the 4th year, </a:t>
            </a:r>
            <a:r>
              <a:rPr lang="en-US" sz="1600" dirty="0" smtClean="0"/>
              <a:t> student</a:t>
            </a:r>
            <a:r>
              <a:rPr lang="tr-TR" sz="1600" dirty="0" smtClean="0"/>
              <a:t>s</a:t>
            </a:r>
            <a:r>
              <a:rPr lang="en-US" sz="1600" dirty="0" smtClean="0"/>
              <a:t> complete </a:t>
            </a:r>
            <a:r>
              <a:rPr lang="en-US" sz="1600" dirty="0"/>
              <a:t>the graduation project. </a:t>
            </a:r>
            <a:r>
              <a:rPr lang="tr-TR" sz="1600" dirty="0" err="1" smtClean="0"/>
              <a:t>Besides</a:t>
            </a:r>
            <a:r>
              <a:rPr lang="en-US" sz="1600" dirty="0" smtClean="0"/>
              <a:t>,  </a:t>
            </a:r>
            <a:r>
              <a:rPr lang="en-US" sz="1600" dirty="0"/>
              <a:t>many courses are elective and students will be able to choose from these courses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Mechanical </a:t>
            </a:r>
            <a:r>
              <a:rPr lang="en-US" sz="1600" dirty="0"/>
              <a:t>engineering students take technical elective courses and complete </a:t>
            </a:r>
            <a:r>
              <a:rPr lang="en-US" sz="1600" dirty="0" smtClean="0"/>
              <a:t>two </a:t>
            </a:r>
            <a:r>
              <a:rPr lang="en-US" sz="1600" dirty="0"/>
              <a:t>summer internships to specialize in one of the previously mentioned employment areas.</a:t>
            </a:r>
            <a:endParaRPr lang="tr-TR" sz="1600" dirty="0"/>
          </a:p>
        </p:txBody>
      </p:sp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7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8" y="384765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0" y="384764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817900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Academic Staff and Sub</a:t>
            </a:r>
            <a:r>
              <a:rPr lang="tr-TR" sz="3200" b="1" dirty="0">
                <a:latin typeface="Algerian" panose="04020705040A02060702" pitchFamily="82" charset="0"/>
              </a:rPr>
              <a:t>-</a:t>
            </a:r>
            <a:r>
              <a:rPr lang="tr-TR" sz="3200" b="1" dirty="0" smtClean="0">
                <a:latin typeface="Algerian" panose="04020705040A02060702" pitchFamily="82" charset="0"/>
              </a:rPr>
              <a:t>Departments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2279" y="1759130"/>
            <a:ext cx="4220247" cy="4484916"/>
          </a:xfrm>
        </p:spPr>
        <p:txBody>
          <a:bodyPr>
            <a:normAutofit fontScale="47500" lnSpcReduction="20000"/>
          </a:bodyPr>
          <a:lstStyle/>
          <a:p>
            <a:r>
              <a:rPr lang="en-US" sz="3600" b="1" dirty="0">
                <a:latin typeface="Algerian" panose="04020705040A02060702" pitchFamily="82" charset="0"/>
              </a:rPr>
              <a:t>Department of Energy </a:t>
            </a:r>
            <a:endParaRPr lang="en-US" sz="36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 Rounded MT Bold" panose="020F0704030504030204" pitchFamily="34" charset="0"/>
                <a:hlinkClick r:id="rId2"/>
              </a:rPr>
              <a:t>Assistant </a:t>
            </a:r>
            <a:r>
              <a:rPr lang="en-US" sz="3600" dirty="0">
                <a:latin typeface="Arial Rounded MT Bold" panose="020F0704030504030204" pitchFamily="34" charset="0"/>
                <a:hlinkClick r:id="rId2"/>
              </a:rPr>
              <a:t>Professor </a:t>
            </a:r>
            <a:r>
              <a:rPr lang="en-US" sz="3600" dirty="0" err="1">
                <a:latin typeface="Arial Rounded MT Bold" panose="020F0704030504030204" pitchFamily="34" charset="0"/>
                <a:hlinkClick r:id="rId2"/>
              </a:rPr>
              <a:t>Ferhat</a:t>
            </a:r>
            <a:r>
              <a:rPr lang="en-US" sz="3600" dirty="0">
                <a:latin typeface="Arial Rounded MT Bold" panose="020F0704030504030204" pitchFamily="34" charset="0"/>
                <a:hlinkClick r:id="rId2"/>
              </a:rPr>
              <a:t> Kaya </a:t>
            </a:r>
            <a:endParaRPr lang="tr-TR" sz="3600" dirty="0" smtClean="0">
              <a:latin typeface="Arial Rounded MT Bold" panose="020F0704030504030204" pitchFamily="34" charset="0"/>
              <a:hlinkClick r:id="rId2"/>
            </a:endParaRPr>
          </a:p>
          <a:p>
            <a:pPr marL="0" indent="0">
              <a:buNone/>
            </a:pPr>
            <a:r>
              <a:rPr lang="en-US" sz="3600" dirty="0" smtClean="0">
                <a:hlinkClick r:id="rId2"/>
              </a:rPr>
              <a:t>(</a:t>
            </a:r>
            <a:r>
              <a:rPr lang="en-US" sz="3600" dirty="0">
                <a:hlinkClick r:id="rId2"/>
              </a:rPr>
              <a:t>Head of Department </a:t>
            </a:r>
            <a:r>
              <a:rPr lang="en-US" sz="3600" dirty="0" smtClean="0">
                <a:hlinkClick r:id="rId2"/>
              </a:rPr>
              <a:t>)</a:t>
            </a:r>
            <a:endParaRPr lang="tr-TR" sz="3600" dirty="0" smtClean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b="1" dirty="0">
                <a:latin typeface="Algerian" panose="04020705040A02060702" pitchFamily="82" charset="0"/>
              </a:rPr>
              <a:t>Department of Construction and Manufacturing</a:t>
            </a:r>
            <a:endParaRPr lang="en-US" sz="36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 Rounded MT Bold" panose="020F0704030504030204" pitchFamily="34" charset="0"/>
                <a:hlinkClick r:id="rId3"/>
              </a:rPr>
              <a:t>Assistant </a:t>
            </a:r>
            <a:r>
              <a:rPr lang="en-US" sz="3600" dirty="0">
                <a:latin typeface="Arial Rounded MT Bold" panose="020F0704030504030204" pitchFamily="34" charset="0"/>
                <a:hlinkClick r:id="rId3"/>
              </a:rPr>
              <a:t>Professor Mustafa </a:t>
            </a:r>
            <a:r>
              <a:rPr lang="en-US" sz="3600" dirty="0" err="1">
                <a:latin typeface="Arial Rounded MT Bold" panose="020F0704030504030204" pitchFamily="34" charset="0"/>
                <a:hlinkClick r:id="rId3"/>
              </a:rPr>
              <a:t>Hamamcı</a:t>
            </a:r>
            <a:r>
              <a:rPr lang="en-US" sz="3600" dirty="0">
                <a:latin typeface="Arial Rounded MT Bold" panose="020F0704030504030204" pitchFamily="34" charset="0"/>
                <a:hlinkClick r:id="rId3"/>
              </a:rPr>
              <a:t> </a:t>
            </a:r>
            <a:endParaRPr lang="tr-TR" sz="3600" dirty="0" smtClean="0">
              <a:latin typeface="Arial Rounded MT Bold" panose="020F0704030504030204" pitchFamily="34" charset="0"/>
              <a:hlinkClick r:id="rId3"/>
            </a:endParaRPr>
          </a:p>
          <a:p>
            <a:pPr marL="0" indent="0">
              <a:buNone/>
            </a:pPr>
            <a:r>
              <a:rPr lang="en-US" sz="3600" dirty="0" smtClean="0">
                <a:hlinkClick r:id="rId3"/>
              </a:rPr>
              <a:t>(</a:t>
            </a:r>
            <a:r>
              <a:rPr lang="en-US" sz="3600" dirty="0">
                <a:hlinkClick r:id="rId3"/>
              </a:rPr>
              <a:t>Head of Department )</a:t>
            </a:r>
            <a:endParaRPr lang="en-US" sz="3600" dirty="0"/>
          </a:p>
          <a:p>
            <a:pPr marL="0" indent="0">
              <a:buNone/>
            </a:pPr>
            <a:endParaRPr lang="tr-TR" sz="3600" b="1" dirty="0"/>
          </a:p>
          <a:p>
            <a:r>
              <a:rPr lang="en-US" sz="3600" b="1" dirty="0" smtClean="0">
                <a:latin typeface="Algerian" panose="04020705040A02060702" pitchFamily="82" charset="0"/>
              </a:rPr>
              <a:t>Department </a:t>
            </a:r>
            <a:r>
              <a:rPr lang="en-US" sz="3600" b="1" dirty="0">
                <a:latin typeface="Algerian" panose="04020705040A02060702" pitchFamily="82" charset="0"/>
              </a:rPr>
              <a:t>of Thermodynamics</a:t>
            </a:r>
            <a:r>
              <a:rPr lang="en-US" sz="3600" b="1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latin typeface="Arial Rounded MT Bold" panose="020F0704030504030204" pitchFamily="34" charset="0"/>
                <a:hlinkClick r:id="rId4"/>
              </a:rPr>
              <a:t>Assistant Professor </a:t>
            </a:r>
            <a:r>
              <a:rPr lang="en-US" sz="3600" dirty="0" err="1">
                <a:latin typeface="Arial Rounded MT Bold" panose="020F0704030504030204" pitchFamily="34" charset="0"/>
                <a:hlinkClick r:id="rId4"/>
              </a:rPr>
              <a:t>Melih</a:t>
            </a:r>
            <a:r>
              <a:rPr lang="en-US" sz="3600" dirty="0">
                <a:latin typeface="Arial Rounded MT Bold" panose="020F0704030504030204" pitchFamily="34" charset="0"/>
                <a:hlinkClick r:id="rId4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  <a:hlinkClick r:id="rId4"/>
              </a:rPr>
              <a:t>Yıldız</a:t>
            </a:r>
            <a:r>
              <a:rPr lang="en-US" sz="3600" dirty="0">
                <a:latin typeface="Arial Rounded MT Bold" panose="020F0704030504030204" pitchFamily="34" charset="0"/>
                <a:hlinkClick r:id="rId4"/>
              </a:rPr>
              <a:t> </a:t>
            </a:r>
            <a:endParaRPr lang="tr-TR" sz="3600" dirty="0" smtClean="0">
              <a:latin typeface="Arial Rounded MT Bold" panose="020F0704030504030204" pitchFamily="34" charset="0"/>
              <a:hlinkClick r:id="rId4"/>
            </a:endParaRPr>
          </a:p>
          <a:p>
            <a:pPr marL="0" indent="0">
              <a:buNone/>
            </a:pPr>
            <a:r>
              <a:rPr lang="en-US" sz="3600" dirty="0" smtClean="0">
                <a:hlinkClick r:id="rId4"/>
              </a:rPr>
              <a:t>(</a:t>
            </a:r>
            <a:r>
              <a:rPr lang="en-US" sz="3600" dirty="0">
                <a:hlinkClick r:id="rId4"/>
              </a:rPr>
              <a:t>Head of Department </a:t>
            </a:r>
            <a:r>
              <a:rPr lang="en-US" sz="3600" dirty="0" smtClean="0">
                <a:hlinkClick r:id="rId4"/>
              </a:rPr>
              <a:t>)</a:t>
            </a:r>
            <a:endParaRPr lang="tr-TR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>
                <a:latin typeface="Arial Rounded MT Bold" panose="020F0704030504030204" pitchFamily="34" charset="0"/>
                <a:hlinkClick r:id="rId5"/>
              </a:rPr>
              <a:t>Res</a:t>
            </a:r>
            <a:r>
              <a:rPr lang="en-US" sz="3600" dirty="0">
                <a:latin typeface="Arial Rounded MT Bold" panose="020F0704030504030204" pitchFamily="34" charset="0"/>
                <a:hlinkClick r:id="rId5"/>
              </a:rPr>
              <a:t>. Assist. Ahmet </a:t>
            </a:r>
            <a:r>
              <a:rPr lang="en-US" sz="3600" dirty="0" err="1">
                <a:latin typeface="Arial Rounded MT Bold" panose="020F0704030504030204" pitchFamily="34" charset="0"/>
                <a:hlinkClick r:id="rId5"/>
              </a:rPr>
              <a:t>Aktürk</a:t>
            </a:r>
            <a:r>
              <a:rPr lang="en-US" sz="3600" dirty="0">
                <a:hlinkClick r:id="rId5"/>
              </a:rPr>
              <a:t> </a:t>
            </a:r>
            <a:endParaRPr lang="tr-TR" sz="3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6936376" y="1193073"/>
            <a:ext cx="4324133" cy="4093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sz="1700" b="1" dirty="0" smtClean="0">
                <a:latin typeface="Algerian" panose="04020705040A02060702" pitchFamily="82" charset="0"/>
              </a:rPr>
              <a:t>Department of Machine Theory and Dynamics</a:t>
            </a:r>
            <a:endParaRPr lang="en-US" sz="1700" dirty="0" smtClean="0">
              <a:latin typeface="Algerian" panose="04020705040A02060702" pitchFamily="8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>
                <a:latin typeface="Arial Rounded MT Bold" panose="020F0704030504030204" pitchFamily="34" charset="0"/>
                <a:hlinkClick r:id="rId6"/>
              </a:rPr>
              <a:t>Professor </a:t>
            </a:r>
            <a:r>
              <a:rPr lang="en-US" sz="1700" dirty="0" err="1" smtClean="0">
                <a:latin typeface="Arial Rounded MT Bold" panose="020F0704030504030204" pitchFamily="34" charset="0"/>
                <a:hlinkClick r:id="rId6"/>
              </a:rPr>
              <a:t>Ömer</a:t>
            </a:r>
            <a:r>
              <a:rPr lang="en-US" sz="1700" dirty="0" smtClean="0">
                <a:latin typeface="Arial Rounded MT Bold" panose="020F0704030504030204" pitchFamily="34" charset="0"/>
                <a:hlinkClick r:id="rId6"/>
              </a:rPr>
              <a:t> </a:t>
            </a:r>
            <a:r>
              <a:rPr lang="en-US" sz="1700" dirty="0" err="1" smtClean="0">
                <a:latin typeface="Arial Rounded MT Bold" panose="020F0704030504030204" pitchFamily="34" charset="0"/>
                <a:hlinkClick r:id="rId6"/>
              </a:rPr>
              <a:t>Gündoğdu</a:t>
            </a:r>
            <a:r>
              <a:rPr lang="en-US" sz="1700" dirty="0" smtClean="0">
                <a:latin typeface="Arial Rounded MT Bold" panose="020F0704030504030204" pitchFamily="34" charset="0"/>
                <a:hlinkClick r:id="rId6"/>
              </a:rPr>
              <a:t> </a:t>
            </a:r>
            <a:endParaRPr lang="tr-TR" sz="1700" dirty="0" smtClean="0">
              <a:latin typeface="Arial Rounded MT Bold" panose="020F0704030504030204" pitchFamily="34" charset="0"/>
              <a:hlinkClick r:id="rId6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>
                <a:hlinkClick r:id="rId6"/>
              </a:rPr>
              <a:t>(Head of Department )</a:t>
            </a:r>
            <a:endParaRPr lang="en-US" sz="1700" dirty="0" smtClean="0"/>
          </a:p>
          <a:p>
            <a:r>
              <a:rPr lang="en-US" sz="1700" b="1" dirty="0" smtClean="0">
                <a:latin typeface="Algerian" panose="04020705040A02060702" pitchFamily="82" charset="0"/>
              </a:rPr>
              <a:t>Department of Mechanics</a:t>
            </a:r>
            <a:endParaRPr lang="en-US" sz="1700" dirty="0" smtClean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Arial Rounded MT Bold" panose="020F0704030504030204" pitchFamily="34" charset="0"/>
                <a:hlinkClick r:id="rId7"/>
              </a:rPr>
              <a:t>Assistant Professor </a:t>
            </a:r>
            <a:r>
              <a:rPr lang="en-US" sz="1700" dirty="0" err="1" smtClean="0">
                <a:latin typeface="Arial Rounded MT Bold" panose="020F0704030504030204" pitchFamily="34" charset="0"/>
                <a:hlinkClick r:id="rId7"/>
              </a:rPr>
              <a:t>Gökçen</a:t>
            </a:r>
            <a:r>
              <a:rPr lang="en-US" sz="1700" dirty="0" smtClean="0">
                <a:latin typeface="Arial Rounded MT Bold" panose="020F0704030504030204" pitchFamily="34" charset="0"/>
                <a:hlinkClick r:id="rId7"/>
              </a:rPr>
              <a:t> </a:t>
            </a:r>
            <a:r>
              <a:rPr lang="en-US" sz="1700" dirty="0" err="1" smtClean="0">
                <a:latin typeface="Arial Rounded MT Bold" panose="020F0704030504030204" pitchFamily="34" charset="0"/>
                <a:hlinkClick r:id="rId7"/>
              </a:rPr>
              <a:t>Akgün</a:t>
            </a:r>
            <a:r>
              <a:rPr lang="en-US" sz="1700" dirty="0" smtClean="0">
                <a:latin typeface="Arial Rounded MT Bold" panose="020F0704030504030204" pitchFamily="34" charset="0"/>
                <a:hlinkClick r:id="rId7"/>
              </a:rPr>
              <a:t> </a:t>
            </a:r>
            <a:endParaRPr lang="tr-TR" sz="1700" dirty="0" smtClean="0">
              <a:latin typeface="Arial Rounded MT Bold" panose="020F0704030504030204" pitchFamily="34" charset="0"/>
              <a:hlinkClick r:id="rId7"/>
            </a:endParaRPr>
          </a:p>
          <a:p>
            <a:pPr marL="0" indent="0">
              <a:buNone/>
            </a:pPr>
            <a:r>
              <a:rPr lang="en-US" sz="1700" dirty="0" smtClean="0">
                <a:hlinkClick r:id="rId7"/>
              </a:rPr>
              <a:t>(Head of Department )</a:t>
            </a:r>
            <a:endParaRPr lang="en-US" sz="1700" dirty="0" smtClean="0"/>
          </a:p>
          <a:p>
            <a:r>
              <a:rPr lang="tr-TR" sz="2000" b="1" dirty="0" err="1" smtClean="0">
                <a:latin typeface="Algerian" panose="04020705040A02060702" pitchFamily="82" charset="0"/>
              </a:rPr>
              <a:t>Material</a:t>
            </a:r>
            <a:r>
              <a:rPr lang="tr-TR" sz="2000" b="1" dirty="0" smtClean="0">
                <a:latin typeface="Algerian" panose="04020705040A02060702" pitchFamily="82" charset="0"/>
              </a:rPr>
              <a:t> </a:t>
            </a:r>
            <a:r>
              <a:rPr lang="tr-TR" sz="2000" b="1" dirty="0" err="1" smtClean="0">
                <a:latin typeface="Algerian" panose="04020705040A02060702" pitchFamily="82" charset="0"/>
              </a:rPr>
              <a:t>scıence</a:t>
            </a:r>
            <a:r>
              <a:rPr lang="tr-TR" sz="2000" b="1" dirty="0" smtClean="0">
                <a:latin typeface="Algerian" panose="04020705040A02060702" pitchFamily="82" charset="0"/>
              </a:rPr>
              <a:t> </a:t>
            </a:r>
            <a:r>
              <a:rPr lang="tr-TR" sz="2000" b="1" dirty="0" err="1" smtClean="0">
                <a:latin typeface="Algerian" panose="04020705040A02060702" pitchFamily="82" charset="0"/>
              </a:rPr>
              <a:t>department</a:t>
            </a:r>
            <a:endParaRPr lang="en-US" sz="20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tr-TR" sz="2000" dirty="0" err="1" smtClean="0">
                <a:latin typeface="Arial Rounded MT Bold" panose="020F0704030504030204" pitchFamily="34" charset="0"/>
                <a:hlinkClick r:id="rId7"/>
              </a:rPr>
              <a:t>Lecturer</a:t>
            </a:r>
            <a:r>
              <a:rPr lang="tr-TR" sz="2000" dirty="0" smtClean="0">
                <a:latin typeface="Arial Rounded MT Bold" panose="020F0704030504030204" pitchFamily="34" charset="0"/>
                <a:hlinkClick r:id="rId7"/>
              </a:rPr>
              <a:t> Tayfun Sosyal</a:t>
            </a:r>
            <a:endParaRPr lang="tr-TR" sz="2000" dirty="0">
              <a:latin typeface="Arial Rounded MT Bold" panose="020F0704030504030204" pitchFamily="34" charset="0"/>
              <a:hlinkClick r:id="rId7"/>
            </a:endParaRPr>
          </a:p>
          <a:p>
            <a:pPr marL="0" indent="0">
              <a:buNone/>
            </a:pPr>
            <a:endParaRPr lang="tr-TR" sz="2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sz="2000" dirty="0"/>
          </a:p>
        </p:txBody>
      </p:sp>
      <p:pic>
        <p:nvPicPr>
          <p:cNvPr id="8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54" y="386353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örsel Kiml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9" y="386352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731286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Algerian" panose="04020705040A02060702" pitchFamily="82" charset="0"/>
              </a:rPr>
              <a:t>Those</a:t>
            </a:r>
            <a:r>
              <a:rPr lang="tr-TR" sz="3200" b="1" dirty="0" smtClean="0">
                <a:latin typeface="Algerian" panose="04020705040A02060702" pitchFamily="82" charset="0"/>
              </a:rPr>
              <a:t> </a:t>
            </a:r>
            <a:r>
              <a:rPr lang="tr-TR" sz="3200" b="1" dirty="0" err="1" smtClean="0">
                <a:latin typeface="Algerian" panose="04020705040A02060702" pitchFamily="82" charset="0"/>
              </a:rPr>
              <a:t>Who</a:t>
            </a:r>
            <a:r>
              <a:rPr lang="tr-TR" sz="3200" b="1" dirty="0" smtClean="0">
                <a:latin typeface="Algerian" panose="04020705040A02060702" pitchFamily="82" charset="0"/>
              </a:rPr>
              <a:t> </a:t>
            </a:r>
            <a:r>
              <a:rPr lang="tr-TR" sz="3200" b="1" dirty="0" err="1">
                <a:latin typeface="Algerian" panose="04020705040A02060702" pitchFamily="82" charset="0"/>
              </a:rPr>
              <a:t>C</a:t>
            </a:r>
            <a:r>
              <a:rPr lang="tr-TR" sz="3200" b="1" dirty="0" err="1" smtClean="0">
                <a:latin typeface="Algerian" panose="04020705040A02060702" pitchFamily="82" charset="0"/>
              </a:rPr>
              <a:t>ompleted</a:t>
            </a:r>
            <a:r>
              <a:rPr lang="tr-TR" sz="3200" b="1" dirty="0" smtClean="0">
                <a:latin typeface="Algerian" panose="04020705040A02060702" pitchFamily="82" charset="0"/>
              </a:rPr>
              <a:t> </a:t>
            </a:r>
            <a:r>
              <a:rPr lang="tr-TR" sz="3200" b="1" dirty="0" err="1" smtClean="0">
                <a:latin typeface="Algerian" panose="04020705040A02060702" pitchFamily="82" charset="0"/>
              </a:rPr>
              <a:t>the</a:t>
            </a:r>
            <a:r>
              <a:rPr lang="tr-TR" sz="3200" b="1" dirty="0" smtClean="0">
                <a:latin typeface="Algerian" panose="04020705040A02060702" pitchFamily="82" charset="0"/>
              </a:rPr>
              <a:t> Program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314767" y="1729829"/>
            <a:ext cx="91054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Mechanical </a:t>
            </a:r>
            <a:r>
              <a:rPr lang="en-US" sz="2000" dirty="0"/>
              <a:t>engineering is a </a:t>
            </a:r>
            <a:r>
              <a:rPr lang="en-US" sz="2000" dirty="0" smtClean="0"/>
              <a:t>4-year</a:t>
            </a:r>
            <a:r>
              <a:rPr lang="tr-TR" sz="2000" dirty="0" smtClean="0"/>
              <a:t> </a:t>
            </a:r>
            <a:r>
              <a:rPr lang="tr-TR" sz="2000" dirty="0" err="1" smtClean="0"/>
              <a:t>degree</a:t>
            </a:r>
            <a:r>
              <a:rPr lang="en-US" sz="2000" dirty="0" smtClean="0"/>
              <a:t> </a:t>
            </a:r>
            <a:r>
              <a:rPr lang="en-US" sz="2000" dirty="0"/>
              <a:t>program. The person who completes this program gets a bachelor's degree and has the title of mechanical engineer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person who gained the title of mechanical </a:t>
            </a:r>
            <a:r>
              <a:rPr lang="en-US" sz="2000" dirty="0" smtClean="0"/>
              <a:t>Engineering</a:t>
            </a:r>
            <a:r>
              <a:rPr lang="tr-TR" sz="2000" dirty="0" smtClean="0"/>
              <a:t> </a:t>
            </a:r>
            <a:r>
              <a:rPr lang="tr-TR" sz="2000" dirty="0" err="1" smtClean="0"/>
              <a:t>starts</a:t>
            </a:r>
            <a:r>
              <a:rPr lang="tr-TR" sz="2000" dirty="0" smtClean="0"/>
              <a:t> </a:t>
            </a:r>
            <a:r>
              <a:rPr lang="tr-TR" sz="2000" dirty="0" err="1" smtClean="0"/>
              <a:t>working</a:t>
            </a:r>
            <a:r>
              <a:rPr lang="tr-TR" sz="2000" dirty="0" smtClean="0"/>
              <a:t> and </a:t>
            </a:r>
            <a:r>
              <a:rPr lang="en-US" sz="2000" dirty="0" smtClean="0"/>
              <a:t> </a:t>
            </a:r>
            <a:r>
              <a:rPr lang="en-US" sz="2000" dirty="0"/>
              <a:t>specializes in one of the previously mentioned employment </a:t>
            </a:r>
            <a:r>
              <a:rPr lang="en-US" sz="2000" dirty="0" err="1" smtClean="0"/>
              <a:t>ar</a:t>
            </a:r>
            <a:r>
              <a:rPr lang="tr-TR" sz="2000" dirty="0" err="1" smtClean="0"/>
              <a:t>eas</a:t>
            </a:r>
            <a:r>
              <a:rPr lang="tr-TR" sz="2000" dirty="0" smtClean="0"/>
              <a:t>.</a:t>
            </a:r>
            <a:r>
              <a:rPr lang="en-US" sz="2000" dirty="0" smtClean="0"/>
              <a:t>.</a:t>
            </a:r>
            <a:endParaRPr lang="tr-TR" sz="2000" dirty="0"/>
          </a:p>
        </p:txBody>
      </p:sp>
      <p:pic>
        <p:nvPicPr>
          <p:cNvPr id="7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40" y="386353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7" y="386352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731286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APPLIED ENGINEERING EDUCATION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314767" y="1729829"/>
            <a:ext cx="9105427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the 8th semester, successful students selected by the department committee will continue their education in a factory or organization predetermined and will have the opportunity to specialize in the </a:t>
            </a:r>
            <a:r>
              <a:rPr lang="tr-TR" sz="2000" dirty="0" err="1" smtClean="0"/>
              <a:t>desired</a:t>
            </a:r>
            <a:r>
              <a:rPr lang="tr-TR" sz="2000" dirty="0" smtClean="0"/>
              <a:t> </a:t>
            </a:r>
            <a:r>
              <a:rPr lang="en-US" sz="2000" dirty="0" smtClean="0"/>
              <a:t>field</a:t>
            </a:r>
            <a:r>
              <a:rPr lang="tr-TR" sz="2000" dirty="0" smtClean="0"/>
              <a:t>.</a:t>
            </a:r>
          </a:p>
        </p:txBody>
      </p:sp>
      <p:pic>
        <p:nvPicPr>
          <p:cNvPr id="7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40" y="386353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7" y="386352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817900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FACILITIES &amp; LABORATORIES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1026" name="Picture 2" descr="Çomü, bilgisayar laboratuvarları açıyor - Çanakkale Haber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54" y="1933899"/>
            <a:ext cx="3391209" cy="22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Üniversitemiz Makine Mühendisliği Bölümüne Yeni Cihazlar Alınd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24" y="1933899"/>
            <a:ext cx="3402448" cy="22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54" y="410891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örsel Kiml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3" y="410890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6978024" y="4478827"/>
            <a:ext cx="279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15. </a:t>
            </a:r>
            <a:r>
              <a:rPr lang="tr-TR" sz="1200" dirty="0" smtClean="0"/>
              <a:t>CNC </a:t>
            </a:r>
            <a:r>
              <a:rPr lang="tr-TR" sz="1200" dirty="0" err="1"/>
              <a:t>L</a:t>
            </a:r>
            <a:r>
              <a:rPr lang="tr-TR" sz="1200" dirty="0" err="1" smtClean="0"/>
              <a:t>athe</a:t>
            </a:r>
            <a:r>
              <a:rPr lang="tr-TR" sz="1200" dirty="0" smtClean="0"/>
              <a:t> </a:t>
            </a:r>
            <a:r>
              <a:rPr lang="tr-TR" sz="1200" dirty="0"/>
              <a:t>M</a:t>
            </a:r>
            <a:r>
              <a:rPr lang="tr-TR" sz="1200" dirty="0" smtClean="0"/>
              <a:t>achine .</a:t>
            </a:r>
            <a:endParaRPr lang="tr-TR" sz="12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340893" y="4478827"/>
            <a:ext cx="279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14. </a:t>
            </a:r>
            <a:r>
              <a:rPr lang="tr-TR" sz="1200" dirty="0" err="1" smtClean="0"/>
              <a:t>Overview</a:t>
            </a:r>
            <a:r>
              <a:rPr lang="tr-TR" sz="1200" dirty="0" smtClean="0"/>
              <a:t> of </a:t>
            </a:r>
            <a:r>
              <a:rPr lang="tr-TR" sz="1200" dirty="0" err="1"/>
              <a:t>C</a:t>
            </a:r>
            <a:r>
              <a:rPr lang="tr-TR" sz="1200" dirty="0" err="1" smtClean="0"/>
              <a:t>omputer</a:t>
            </a:r>
            <a:r>
              <a:rPr lang="tr-TR" sz="1200" dirty="0" smtClean="0"/>
              <a:t> </a:t>
            </a:r>
            <a:r>
              <a:rPr lang="tr-TR" sz="1200" dirty="0" err="1"/>
              <a:t>L</a:t>
            </a:r>
            <a:r>
              <a:rPr lang="tr-TR" sz="1200" dirty="0" err="1" smtClean="0"/>
              <a:t>aboratory</a:t>
            </a:r>
            <a:r>
              <a:rPr lang="tr-TR" sz="1200" dirty="0" smtClean="0"/>
              <a:t> 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2448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2050" name="Picture 2" descr="267a8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54" y="1846217"/>
            <a:ext cx="3709853" cy="247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Üniversitemiz Makine Mühendisliği Bölümüne Yeni Cihazlar Alınd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72" y="1846216"/>
            <a:ext cx="3752964" cy="247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515292" y="444136"/>
            <a:ext cx="8769532" cy="87956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smtClean="0">
                <a:latin typeface="Algerian" panose="04020705040A02060702" pitchFamily="82" charset="0"/>
              </a:rPr>
              <a:t>FACILITIES &amp; LABORATORIES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pic>
        <p:nvPicPr>
          <p:cNvPr id="9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297678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örsel Kiml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3" y="217713"/>
            <a:ext cx="1253641" cy="12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6949872" y="4484914"/>
            <a:ext cx="279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17. </a:t>
            </a:r>
            <a:r>
              <a:rPr lang="tr-TR" sz="1200" dirty="0" smtClean="0"/>
              <a:t>CNC </a:t>
            </a:r>
            <a:r>
              <a:rPr lang="tr-TR" sz="1200" dirty="0" err="1"/>
              <a:t>M</a:t>
            </a:r>
            <a:r>
              <a:rPr lang="tr-TR" sz="1200" dirty="0" err="1" smtClean="0"/>
              <a:t>illing</a:t>
            </a:r>
            <a:r>
              <a:rPr lang="tr-TR" sz="1200" dirty="0" smtClean="0"/>
              <a:t> </a:t>
            </a:r>
            <a:r>
              <a:rPr lang="tr-TR" sz="1200" dirty="0"/>
              <a:t>M</a:t>
            </a:r>
            <a:r>
              <a:rPr lang="tr-TR" sz="1200" dirty="0" smtClean="0"/>
              <a:t>achine .</a:t>
            </a:r>
            <a:endParaRPr lang="tr-TR" sz="12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397254" y="4484916"/>
            <a:ext cx="279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16. </a:t>
            </a:r>
            <a:r>
              <a:rPr lang="tr-TR" sz="1200" dirty="0" smtClean="0"/>
              <a:t>Tensile </a:t>
            </a:r>
            <a:r>
              <a:rPr lang="tr-TR" sz="1200" dirty="0" err="1"/>
              <a:t>T</a:t>
            </a:r>
            <a:r>
              <a:rPr lang="tr-TR" sz="1200" dirty="0" err="1" smtClean="0"/>
              <a:t>esting</a:t>
            </a:r>
            <a:r>
              <a:rPr lang="tr-TR" sz="1200" dirty="0" smtClean="0"/>
              <a:t> </a:t>
            </a:r>
            <a:r>
              <a:rPr lang="tr-TR" sz="1200" dirty="0"/>
              <a:t>M</a:t>
            </a:r>
            <a:r>
              <a:rPr lang="tr-TR" sz="1200" dirty="0" smtClean="0"/>
              <a:t>achine 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232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515292" y="444136"/>
            <a:ext cx="8769532" cy="87956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smtClean="0">
                <a:latin typeface="Algerian" panose="04020705040A02060702" pitchFamily="82" charset="0"/>
              </a:rPr>
              <a:t>FACILITIES &amp; LABORATORIES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pic>
        <p:nvPicPr>
          <p:cNvPr id="9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297678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3" y="217713"/>
            <a:ext cx="1253641" cy="12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im önizleme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90" y="1827210"/>
            <a:ext cx="3692434" cy="238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im önizlemes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" y="1829567"/>
            <a:ext cx="3827693" cy="23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6592389" y="4354372"/>
            <a:ext cx="3265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19. </a:t>
            </a:r>
            <a:r>
              <a:rPr lang="tr-TR" sz="1200" dirty="0" err="1" smtClean="0"/>
              <a:t>Overview</a:t>
            </a:r>
            <a:r>
              <a:rPr lang="tr-TR" sz="1200" dirty="0" smtClean="0"/>
              <a:t> of </a:t>
            </a:r>
            <a:r>
              <a:rPr lang="tr-TR" sz="1200" dirty="0" err="1" smtClean="0"/>
              <a:t>department</a:t>
            </a:r>
            <a:r>
              <a:rPr lang="tr-TR" sz="1200" dirty="0" smtClean="0"/>
              <a:t> </a:t>
            </a:r>
            <a:r>
              <a:rPr lang="tr-TR" sz="1200" dirty="0" err="1" smtClean="0"/>
              <a:t>laboratory</a:t>
            </a:r>
            <a:r>
              <a:rPr lang="tr-TR" sz="1200" dirty="0" smtClean="0"/>
              <a:t> .</a:t>
            </a:r>
            <a:endParaRPr lang="tr-TR" sz="12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70433" y="4354372"/>
            <a:ext cx="3265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18. </a:t>
            </a:r>
            <a:r>
              <a:rPr lang="tr-TR" sz="1200" dirty="0" err="1" smtClean="0"/>
              <a:t>Wear</a:t>
            </a:r>
            <a:r>
              <a:rPr lang="tr-TR" sz="1200" dirty="0" smtClean="0"/>
              <a:t> Test Machine 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7993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864325" y="513806"/>
            <a:ext cx="10515600" cy="1428204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dirty="0" smtClean="0">
                <a:latin typeface="Algerian" panose="04020705040A02060702" pitchFamily="82" charset="0"/>
              </a:rPr>
              <a:t>BE PART OF US</a:t>
            </a:r>
            <a:endParaRPr lang="tr-TR" sz="8800" dirty="0">
              <a:latin typeface="Algerian" panose="04020705040A02060702" pitchFamily="82" charset="0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768531" y="3439886"/>
            <a:ext cx="10515600" cy="1428204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dirty="0" err="1" smtClean="0">
                <a:latin typeface="Algerian" panose="04020705040A02060702" pitchFamily="82" charset="0"/>
              </a:rPr>
              <a:t>Thank</a:t>
            </a:r>
            <a:r>
              <a:rPr lang="tr-TR" sz="8800" dirty="0" smtClean="0">
                <a:latin typeface="Algerian" panose="04020705040A02060702" pitchFamily="82" charset="0"/>
              </a:rPr>
              <a:t> </a:t>
            </a:r>
            <a:r>
              <a:rPr lang="tr-TR" sz="8800" dirty="0" err="1" smtClean="0">
                <a:latin typeface="Algerian" panose="04020705040A02060702" pitchFamily="82" charset="0"/>
              </a:rPr>
              <a:t>you</a:t>
            </a:r>
            <a:r>
              <a:rPr lang="tr-TR" sz="8800" dirty="0" smtClean="0">
                <a:latin typeface="Algerian" panose="04020705040A02060702" pitchFamily="82" charset="0"/>
              </a:rPr>
              <a:t> </a:t>
            </a:r>
            <a:r>
              <a:rPr lang="tr-TR" sz="8800" dirty="0" err="1" smtClean="0">
                <a:latin typeface="Algerian" panose="04020705040A02060702" pitchFamily="82" charset="0"/>
              </a:rPr>
              <a:t>for</a:t>
            </a:r>
            <a:r>
              <a:rPr lang="tr-TR" sz="8800" dirty="0" smtClean="0">
                <a:latin typeface="Algerian" panose="04020705040A02060702" pitchFamily="82" charset="0"/>
              </a:rPr>
              <a:t> </a:t>
            </a:r>
            <a:r>
              <a:rPr lang="tr-TR" sz="8800" dirty="0" err="1" smtClean="0">
                <a:latin typeface="Algerian" panose="04020705040A02060702" pitchFamily="82" charset="0"/>
              </a:rPr>
              <a:t>listening</a:t>
            </a:r>
            <a:endParaRPr lang="tr-TR" sz="8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71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64473" y="1663337"/>
            <a:ext cx="10515600" cy="2040489"/>
          </a:xfr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pPr algn="ctr"/>
            <a:r>
              <a:rPr lang="tr-TR" sz="8800" dirty="0" smtClean="0">
                <a:latin typeface="Algerian" panose="04020705040A02060702" pitchFamily="82" charset="0"/>
              </a:rPr>
              <a:t>ANY QUESTİONS ?</a:t>
            </a:r>
            <a:endParaRPr lang="tr-TR" sz="8800" dirty="0">
              <a:latin typeface="Algerian" panose="04020705040A02060702" pitchFamily="82" charset="0"/>
            </a:endParaRPr>
          </a:p>
        </p:txBody>
      </p:sp>
      <p:pic>
        <p:nvPicPr>
          <p:cNvPr id="8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75" y="159167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" y="159167"/>
            <a:ext cx="1340893" cy="13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1"/>
          <p:cNvSpPr txBox="1">
            <a:spLocks/>
          </p:cNvSpPr>
          <p:nvPr/>
        </p:nvSpPr>
        <p:spPr>
          <a:xfrm flipV="1">
            <a:off x="964473" y="3813446"/>
            <a:ext cx="10515600" cy="1754778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dirty="0" smtClean="0">
                <a:latin typeface="Algerian" panose="04020705040A02060702" pitchFamily="82" charset="0"/>
              </a:rPr>
              <a:t>ANY QUESTİONS ?</a:t>
            </a:r>
            <a:endParaRPr lang="tr-TR" sz="8800" dirty="0">
              <a:latin typeface="Algerian" panose="04020705040A02060702" pitchFamily="82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964473" y="5794647"/>
            <a:ext cx="10515600" cy="574003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For</a:t>
            </a:r>
            <a:r>
              <a:rPr lang="tr-TR" sz="88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tr-TR" sz="88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Contact</a:t>
            </a:r>
            <a:r>
              <a:rPr lang="tr-TR" sz="88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: aakturk@igdir.edu.tr</a:t>
            </a:r>
            <a:endParaRPr lang="tr-TR" sz="88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5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5910" y="321581"/>
            <a:ext cx="8579269" cy="50573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REFERENCES</a:t>
            </a:r>
            <a:r>
              <a:rPr lang="tr-TR" dirty="0" smtClean="0">
                <a:latin typeface="Algerian" panose="04020705040A02060702" pitchFamily="82" charset="0"/>
              </a:rPr>
              <a:t> </a:t>
            </a:r>
            <a:endParaRPr lang="tr-TR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3914" y="827314"/>
            <a:ext cx="9517381" cy="5965371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3"/>
              </a:rPr>
              <a:t>http://bag-making-machines.net/mechanical-engineering-and-why-its-popular-amongst-other-engineering-fields/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2"/>
              </a:rPr>
              <a:t>https://www.newcivilengineer.com/archive/insight-how-uk-power-plants-are-going-coal-free-11-06-2018/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4"/>
              </a:rPr>
              <a:t>https://www.actionduct.com/ten-main-reasons-hvac-systems-get-dirty/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5"/>
              </a:rPr>
              <a:t>https://www.inverse.com/article/62185-here-s-how-you-will-connect-to-starlink-spacex-s-internet-constellation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6"/>
              </a:rPr>
              <a:t>https://mojix.com/7-ways-rfid-automotive-manufacturing/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7"/>
              </a:rPr>
              <a:t>http://www.itechgrid.com/ship-engineering/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8"/>
              </a:rPr>
              <a:t>https://ensia.com/articles/renewable-energy-wind-solar/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9"/>
              </a:rPr>
              <a:t>https://movement.ethz.ch/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10"/>
              </a:rPr>
              <a:t>https://www.uab.edu/engineering/me/research/computational-fluid-dynamics</a:t>
            </a:r>
            <a:endParaRPr lang="tr-TR" sz="2000" dirty="0" smtClean="0">
              <a:solidFill>
                <a:schemeClr val="bg1"/>
              </a:solidFill>
              <a:hlinkClick r:id="rId11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>
                <a:solidFill>
                  <a:schemeClr val="bg1"/>
                </a:solidFill>
                <a:hlinkClick r:id="rId11"/>
              </a:rPr>
              <a:t>http://reportsurvey.over-blog.com/2019/01/microelectromechanical-systems-mems-market-research-methodology-production-issues-by-2024.html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tr-TR" sz="2000" dirty="0"/>
          </a:p>
          <a:p>
            <a:pPr marL="514350" indent="-514350">
              <a:buFont typeface="+mj-lt"/>
              <a:buAutoNum type="arabicPeriod"/>
            </a:pPr>
            <a:endParaRPr lang="tr-TR" sz="2000" dirty="0" smtClean="0"/>
          </a:p>
          <a:p>
            <a:pPr marL="514350" indent="-514350">
              <a:buFont typeface="+mj-lt"/>
              <a:buAutoNum type="arabicPeriod"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514350" indent="-514350">
              <a:buFont typeface="+mj-lt"/>
              <a:buAutoNum type="arabicPeriod"/>
            </a:pPr>
            <a:endParaRPr lang="tr-TR" sz="2000" dirty="0" smtClean="0"/>
          </a:p>
          <a:p>
            <a:pPr marL="514350" indent="-514350">
              <a:buFont typeface="+mj-lt"/>
              <a:buAutoNum type="arabicPeriod"/>
            </a:pPr>
            <a:endParaRPr lang="tr-TR" sz="2000" dirty="0"/>
          </a:p>
        </p:txBody>
      </p:sp>
      <p:pic>
        <p:nvPicPr>
          <p:cNvPr id="6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180" y="57812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örsel Kimli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" y="127303"/>
            <a:ext cx="1104043" cy="11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02674" y="365759"/>
            <a:ext cx="8252315" cy="748939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OUTLINE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0787" y="1425029"/>
            <a:ext cx="11670424" cy="489739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>
                <a:latin typeface="Algerian" panose="04020705040A02060702" pitchFamily="82" charset="0"/>
              </a:rPr>
              <a:t>WHAT IS MECHANICAL ENGINEERING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latin typeface="Algerian" panose="04020705040A02060702" pitchFamily="82" charset="0"/>
              </a:rPr>
              <a:t>WHY MECHANICAL ENGINEERING ?</a:t>
            </a:r>
            <a:endParaRPr lang="tr-TR" sz="1800" dirty="0" smtClean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>
                <a:latin typeface="Algerian" panose="04020705040A02060702" pitchFamily="82" charset="0"/>
              </a:rPr>
              <a:t>EMPLOYMENT AREAS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>
                <a:latin typeface="Algerian" panose="04020705040A02060702" pitchFamily="82" charset="0"/>
              </a:rPr>
              <a:t>SOME RESEARCH</a:t>
            </a:r>
            <a:r>
              <a:rPr lang="en-US" sz="1800" dirty="0" smtClean="0">
                <a:latin typeface="Algerian" panose="04020705040A02060702" pitchFamily="82" charset="0"/>
              </a:rPr>
              <a:t> AREAS OF MECHANICAL ENGINEERING</a:t>
            </a:r>
            <a:endParaRPr lang="tr-TR" sz="1800" dirty="0" smtClean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>
                <a:latin typeface="Algerian" panose="04020705040A02060702" pitchFamily="82" charset="0"/>
              </a:rPr>
              <a:t>BEING A MECHANICAL ENGINEER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>
                <a:latin typeface="Algerian" panose="04020705040A02060702" pitchFamily="82" charset="0"/>
              </a:rPr>
              <a:t>MECHANICAL ENGINEERING DEPARTMENT OF IĞDIR UNIVERSITY</a:t>
            </a:r>
          </a:p>
          <a:p>
            <a:r>
              <a:rPr lang="tr-TR" sz="1800" dirty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objectıves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</a:p>
          <a:p>
            <a:r>
              <a:rPr lang="tr-TR" sz="1800" dirty="0" smtClean="0">
                <a:latin typeface="Algerian" panose="04020705040A02060702" pitchFamily="82" charset="0"/>
              </a:rPr>
              <a:t>Academic Staff and Sub-Departments</a:t>
            </a:r>
          </a:p>
          <a:p>
            <a:r>
              <a:rPr lang="en-US" sz="1800" dirty="0">
                <a:latin typeface="Algerian" panose="04020705040A02060702" pitchFamily="82" charset="0"/>
              </a:rPr>
              <a:t>courses taught in this </a:t>
            </a:r>
            <a:r>
              <a:rPr lang="en-US" sz="1800" dirty="0" smtClean="0">
                <a:latin typeface="Algerian" panose="04020705040A02060702" pitchFamily="82" charset="0"/>
              </a:rPr>
              <a:t>program</a:t>
            </a:r>
            <a:endParaRPr lang="tr-TR" sz="1800" dirty="0">
              <a:latin typeface="Algerian" panose="04020705040A02060702" pitchFamily="82" charset="0"/>
            </a:endParaRPr>
          </a:p>
          <a:p>
            <a:r>
              <a:rPr lang="tr-TR" sz="1800" dirty="0" smtClean="0">
                <a:latin typeface="Algerian" panose="04020705040A02060702" pitchFamily="82" charset="0"/>
              </a:rPr>
              <a:t>APPLIED ENGINEERING EDUCATION</a:t>
            </a:r>
          </a:p>
          <a:p>
            <a:r>
              <a:rPr lang="tr-TR" sz="1800" dirty="0" err="1" smtClean="0">
                <a:latin typeface="Algerian" panose="04020705040A02060702" pitchFamily="82" charset="0"/>
              </a:rPr>
              <a:t>Facilities</a:t>
            </a:r>
            <a:endParaRPr lang="tr-TR" sz="1800" dirty="0" smtClean="0">
              <a:latin typeface="Algerian" panose="04020705040A02060702" pitchFamily="82" charset="0"/>
            </a:endParaRPr>
          </a:p>
          <a:p>
            <a:r>
              <a:rPr lang="tr-TR" sz="1800" dirty="0" err="1" smtClean="0">
                <a:latin typeface="Algerian" panose="04020705040A02060702" pitchFamily="82" charset="0"/>
              </a:rPr>
              <a:t>Those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>
                <a:latin typeface="Algerian" panose="04020705040A02060702" pitchFamily="82" charset="0"/>
              </a:rPr>
              <a:t>W</a:t>
            </a:r>
            <a:r>
              <a:rPr lang="tr-TR" sz="1800" dirty="0" err="1" smtClean="0">
                <a:latin typeface="Algerian" panose="04020705040A02060702" pitchFamily="82" charset="0"/>
              </a:rPr>
              <a:t>ho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>
                <a:latin typeface="Algerian" panose="04020705040A02060702" pitchFamily="82" charset="0"/>
              </a:rPr>
              <a:t>C</a:t>
            </a:r>
            <a:r>
              <a:rPr lang="tr-TR" sz="1800" dirty="0" err="1" smtClean="0">
                <a:latin typeface="Algerian" panose="04020705040A02060702" pitchFamily="82" charset="0"/>
              </a:rPr>
              <a:t>ompleted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the</a:t>
            </a:r>
            <a:r>
              <a:rPr lang="tr-TR" sz="1800" dirty="0" smtClean="0">
                <a:latin typeface="Algerian" panose="04020705040A02060702" pitchFamily="82" charset="0"/>
              </a:rPr>
              <a:t>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>
                <a:latin typeface="Algerian" panose="04020705040A02060702" pitchFamily="82" charset="0"/>
              </a:rPr>
              <a:t>QUESTIONS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989" y="130629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7" y="97384"/>
            <a:ext cx="1173599" cy="11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06285" y="1645920"/>
            <a:ext cx="9318171" cy="2978333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tr-TR" sz="2000" dirty="0" smtClean="0">
                <a:solidFill>
                  <a:schemeClr val="bg1"/>
                </a:solidFill>
                <a:hlinkClick r:id="rId2"/>
              </a:rPr>
              <a:t>https://medium.com/swlh/small-scale-enormous-impacts-the-world-of-nanotechnology-9a2bf19e3c42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11"/>
            </a:pPr>
            <a:r>
              <a:rPr lang="tr-TR" sz="2000" dirty="0" smtClean="0">
                <a:solidFill>
                  <a:schemeClr val="bg1"/>
                </a:solidFill>
                <a:hlinkClick r:id="rId3"/>
              </a:rPr>
              <a:t>https://www.process-heating.com/articles/92888-composite-materials-require-specialized-processing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11"/>
            </a:pPr>
            <a:r>
              <a:rPr lang="tr-TR" sz="2000" dirty="0" smtClean="0">
                <a:solidFill>
                  <a:schemeClr val="bg1"/>
                </a:solidFill>
                <a:hlinkClick r:id="rId4"/>
              </a:rPr>
              <a:t>https://engineering.case.edu/mechanical-and-aerospace-engineering/research/robotics-and-mechatronics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2000" dirty="0" smtClean="0"/>
          </a:p>
        </p:txBody>
      </p:sp>
      <p:pic>
        <p:nvPicPr>
          <p:cNvPr id="5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180" y="127481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515910" y="321581"/>
            <a:ext cx="8579269" cy="50573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REFERENCES</a:t>
            </a:r>
            <a:r>
              <a:rPr lang="tr-TR" dirty="0" smtClean="0">
                <a:latin typeface="Algerian" panose="04020705040A02060702" pitchFamily="82" charset="0"/>
              </a:rPr>
              <a:t> </a:t>
            </a:r>
            <a:endParaRPr lang="tr-TR" dirty="0">
              <a:latin typeface="Algerian" panose="04020705040A02060702" pitchFamily="82" charset="0"/>
            </a:endParaRPr>
          </a:p>
        </p:txBody>
      </p:sp>
      <p:pic>
        <p:nvPicPr>
          <p:cNvPr id="7" name="Picture 6" descr="Görsel Kiml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6" y="169772"/>
            <a:ext cx="1131269" cy="11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9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3" y="557349"/>
            <a:ext cx="8740867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MECHANICAL ENGINEERING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17029" y="1680753"/>
            <a:ext cx="5466806" cy="36776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Mechanical Engineering</a:t>
            </a:r>
            <a:r>
              <a:rPr lang="en-US" sz="2000" dirty="0" smtClean="0"/>
              <a:t> is an engineering branch that makes research and development using the principles of m</a:t>
            </a:r>
            <a:r>
              <a:rPr lang="tr-TR" sz="2000" dirty="0" err="1" smtClean="0"/>
              <a:t>otion</a:t>
            </a:r>
            <a:r>
              <a:rPr lang="tr-TR" sz="2000" dirty="0" smtClean="0"/>
              <a:t>, </a:t>
            </a:r>
            <a:r>
              <a:rPr lang="tr-TR" sz="2000" dirty="0" err="1" smtClean="0"/>
              <a:t>energy</a:t>
            </a:r>
            <a:r>
              <a:rPr lang="tr-TR" sz="2000" dirty="0" smtClean="0"/>
              <a:t> and </a:t>
            </a:r>
            <a:r>
              <a:rPr lang="tr-TR" sz="2000" dirty="0" err="1" smtClean="0"/>
              <a:t>force</a:t>
            </a:r>
            <a:r>
              <a:rPr lang="en-US" sz="2000" dirty="0" smtClean="0"/>
              <a:t>  to carry out the design, production, assembly, analysis and maintenance of all kinds of mechanisms, mechanical systems and energy conversion systems.</a:t>
            </a:r>
            <a:endParaRPr lang="tr-TR" sz="2000" dirty="0"/>
          </a:p>
        </p:txBody>
      </p:sp>
      <p:pic>
        <p:nvPicPr>
          <p:cNvPr id="3076" name="Picture 4" descr="Mechanical Engineering And Why It’s Popular Amongst Other Engineering Fie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0" y="1689462"/>
            <a:ext cx="4754879" cy="312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452848" y="4976151"/>
            <a:ext cx="310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1. </a:t>
            </a:r>
            <a:r>
              <a:rPr lang="tr-TR" sz="1200" dirty="0" smtClean="0"/>
              <a:t>Design of Mechanical Systems [1].</a:t>
            </a:r>
            <a:endParaRPr lang="tr-TR" sz="1200" dirty="0"/>
          </a:p>
        </p:txBody>
      </p:sp>
      <p:pic>
        <p:nvPicPr>
          <p:cNvPr id="9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120" y="392647"/>
            <a:ext cx="1891429" cy="123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örsel Kiml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5" y="392647"/>
            <a:ext cx="1114160" cy="111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3" y="557349"/>
            <a:ext cx="8666445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WHY MECHANICAL ENGINEERING ?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397253" y="1558833"/>
            <a:ext cx="910542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Mechanical engineering, known as the mother of engineering </a:t>
            </a:r>
            <a:r>
              <a:rPr lang="en-US" sz="2000" dirty="0" smtClean="0"/>
              <a:t>branches,</a:t>
            </a:r>
            <a:r>
              <a:rPr lang="tr-TR" sz="2000" dirty="0"/>
              <a:t> </a:t>
            </a:r>
            <a:r>
              <a:rPr lang="tr-TR" sz="2000" dirty="0" smtClean="0"/>
              <a:t>and it</a:t>
            </a:r>
            <a:r>
              <a:rPr lang="en-US" sz="2000" dirty="0" smtClean="0"/>
              <a:t> </a:t>
            </a:r>
            <a:r>
              <a:rPr lang="en-US" sz="2000" dirty="0"/>
              <a:t>is among the oldest and </a:t>
            </a:r>
            <a:r>
              <a:rPr lang="tr-TR" sz="2000" dirty="0" err="1" smtClean="0"/>
              <a:t>broadest</a:t>
            </a:r>
            <a:r>
              <a:rPr lang="en-US" sz="2000" dirty="0" smtClean="0"/>
              <a:t> </a:t>
            </a:r>
            <a:r>
              <a:rPr lang="en-US" sz="2000" dirty="0"/>
              <a:t>engineering disciplines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In today's world, it takes place in every area of modern life, from mobile phones to biomedical devices, from </a:t>
            </a:r>
            <a:r>
              <a:rPr lang="en-US" sz="2000" dirty="0" smtClean="0"/>
              <a:t>automobile </a:t>
            </a:r>
            <a:r>
              <a:rPr lang="en-US" sz="2000" dirty="0"/>
              <a:t>to aviation </a:t>
            </a:r>
            <a:r>
              <a:rPr lang="en-US" sz="2000" dirty="0" smtClean="0"/>
              <a:t>industry</a:t>
            </a:r>
            <a:r>
              <a:rPr lang="tr-TR" sz="2000" dirty="0" smtClean="0"/>
              <a:t> and</a:t>
            </a:r>
            <a:r>
              <a:rPr lang="en-US" sz="2000" dirty="0" smtClean="0"/>
              <a:t> </a:t>
            </a:r>
            <a:r>
              <a:rPr lang="en-US" sz="2000" dirty="0"/>
              <a:t>from machine design to energy </a:t>
            </a:r>
            <a:r>
              <a:rPr lang="tr-TR" sz="2000" dirty="0" err="1" smtClean="0"/>
              <a:t>systems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err="1" smtClean="0"/>
              <a:t>Also</a:t>
            </a:r>
            <a:r>
              <a:rPr lang="en-US" sz="2000" dirty="0" smtClean="0"/>
              <a:t>,</a:t>
            </a:r>
            <a:r>
              <a:rPr lang="en-US" sz="2000" dirty="0"/>
              <a:t> mechanical engineers deal </a:t>
            </a:r>
            <a:r>
              <a:rPr lang="en-US" sz="2000" dirty="0" smtClean="0"/>
              <a:t>with</a:t>
            </a:r>
            <a:r>
              <a:rPr lang="tr-TR" sz="2000" dirty="0" smtClean="0"/>
              <a:t> n</a:t>
            </a:r>
            <a:r>
              <a:rPr lang="en-US" sz="2000" dirty="0" err="1" smtClean="0"/>
              <a:t>ot</a:t>
            </a:r>
            <a:r>
              <a:rPr lang="en-US" sz="2000" dirty="0" smtClean="0"/>
              <a:t> </a:t>
            </a:r>
            <a:r>
              <a:rPr lang="en-US" sz="2000" dirty="0"/>
              <a:t>only </a:t>
            </a:r>
            <a:r>
              <a:rPr lang="tr-TR" sz="2000" dirty="0"/>
              <a:t>e</a:t>
            </a:r>
            <a:r>
              <a:rPr lang="en-US" sz="2000" dirty="0" err="1" smtClean="0"/>
              <a:t>ngineering</a:t>
            </a:r>
            <a:r>
              <a:rPr lang="tr-TR" sz="2000" dirty="0" smtClean="0"/>
              <a:t> </a:t>
            </a:r>
            <a:r>
              <a:rPr lang="en-US" sz="2000" dirty="0" smtClean="0"/>
              <a:t> </a:t>
            </a:r>
            <a:r>
              <a:rPr lang="tr-TR" sz="2000" dirty="0" smtClean="0"/>
              <a:t>but </a:t>
            </a:r>
            <a:r>
              <a:rPr lang="tr-TR" sz="2000" dirty="0" err="1" smtClean="0"/>
              <a:t>also</a:t>
            </a:r>
            <a:r>
              <a:rPr lang="tr-TR" sz="2000" dirty="0" smtClean="0"/>
              <a:t> </a:t>
            </a:r>
            <a:r>
              <a:rPr lang="en-US" sz="2000" dirty="0" smtClean="0"/>
              <a:t>economic </a:t>
            </a:r>
            <a:r>
              <a:rPr lang="en-US" sz="2000" dirty="0"/>
              <a:t>issues, from the cost of a single component, to the economic impact of a manufacturing plant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err="1" smtClean="0"/>
              <a:t>Last</a:t>
            </a:r>
            <a:r>
              <a:rPr lang="tr-TR" sz="2000" dirty="0" smtClean="0"/>
              <a:t> but not </a:t>
            </a:r>
            <a:r>
              <a:rPr lang="tr-TR" sz="2000" dirty="0" err="1" smtClean="0"/>
              <a:t>least</a:t>
            </a:r>
            <a:r>
              <a:rPr lang="en-US" sz="2000" dirty="0" smtClean="0"/>
              <a:t>, </a:t>
            </a:r>
            <a:r>
              <a:rPr lang="en-US" sz="2000" dirty="0"/>
              <a:t>mechanical engineers </a:t>
            </a:r>
            <a:r>
              <a:rPr lang="tr-TR" sz="2000" dirty="0" err="1" smtClean="0"/>
              <a:t>have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chance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en-US" sz="2000" dirty="0" smtClean="0"/>
              <a:t>take </a:t>
            </a:r>
            <a:r>
              <a:rPr lang="en-US" sz="2000" dirty="0"/>
              <a:t>role </a:t>
            </a:r>
            <a:r>
              <a:rPr lang="tr-TR" sz="2000" dirty="0" smtClean="0"/>
              <a:t>in </a:t>
            </a:r>
            <a:r>
              <a:rPr lang="en-US" sz="2000" dirty="0" smtClean="0"/>
              <a:t> manager</a:t>
            </a:r>
            <a:r>
              <a:rPr lang="tr-TR" sz="2000" dirty="0" smtClean="0"/>
              <a:t> </a:t>
            </a:r>
            <a:r>
              <a:rPr lang="tr-TR" sz="2000" dirty="0" err="1" smtClean="0"/>
              <a:t>positions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tr-TR" sz="2000" dirty="0" err="1" smtClean="0"/>
              <a:t>their</a:t>
            </a:r>
            <a:r>
              <a:rPr lang="tr-TR" sz="2000" dirty="0" smtClean="0"/>
              <a:t> </a:t>
            </a:r>
            <a:r>
              <a:rPr lang="tr-TR" sz="2000" dirty="0" err="1" smtClean="0"/>
              <a:t>employments</a:t>
            </a:r>
            <a:r>
              <a:rPr lang="tr-TR" sz="2000" dirty="0" smtClean="0"/>
              <a:t> </a:t>
            </a:r>
            <a:r>
              <a:rPr lang="tr-TR" sz="2000" dirty="0" err="1" smtClean="0"/>
              <a:t>areas</a:t>
            </a:r>
            <a:r>
              <a:rPr lang="en-US" sz="2000" dirty="0" smtClean="0"/>
              <a:t> </a:t>
            </a:r>
            <a:r>
              <a:rPr lang="en-US" sz="2000" dirty="0"/>
              <a:t>and many mechanical engineers </a:t>
            </a:r>
            <a:r>
              <a:rPr lang="tr-TR" sz="2000" dirty="0" err="1" smtClean="0"/>
              <a:t>have</a:t>
            </a:r>
            <a:r>
              <a:rPr lang="tr-TR" sz="2000" dirty="0" smtClean="0"/>
              <a:t> </a:t>
            </a:r>
            <a:r>
              <a:rPr lang="tr-TR" sz="2000" dirty="0" err="1" smtClean="0"/>
              <a:t>opportunity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set </a:t>
            </a:r>
            <a:r>
              <a:rPr lang="tr-TR" sz="2000" dirty="0" err="1" smtClean="0"/>
              <a:t>up</a:t>
            </a:r>
            <a:r>
              <a:rPr lang="en-US" sz="2000" dirty="0" smtClean="0"/>
              <a:t> </a:t>
            </a:r>
            <a:r>
              <a:rPr lang="en-US" sz="2000" dirty="0"/>
              <a:t>their own </a:t>
            </a:r>
            <a:r>
              <a:rPr lang="tr-TR" sz="2000" dirty="0" err="1" smtClean="0"/>
              <a:t>business</a:t>
            </a:r>
            <a:r>
              <a:rPr lang="en-US" sz="2000" dirty="0" smtClean="0"/>
              <a:t>.</a:t>
            </a:r>
            <a:endParaRPr lang="tr-TR" sz="2000" dirty="0"/>
          </a:p>
        </p:txBody>
      </p:sp>
      <p:pic>
        <p:nvPicPr>
          <p:cNvPr id="9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698" y="386353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" y="386353"/>
            <a:ext cx="1173599" cy="11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84068" y="162658"/>
            <a:ext cx="9436681" cy="63378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EMPLOYMENT AREAS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360024" y="1114699"/>
            <a:ext cx="4151811" cy="514064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Mechatronics </a:t>
            </a:r>
            <a:r>
              <a:rPr lang="tr-TR" dirty="0" smtClean="0"/>
              <a:t>       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Machine Design Engineering</a:t>
            </a:r>
          </a:p>
          <a:p>
            <a:pPr>
              <a:lnSpc>
                <a:spcPct val="160000"/>
              </a:lnSpc>
            </a:pPr>
            <a:r>
              <a:rPr lang="en-US" dirty="0"/>
              <a:t>Engineering design</a:t>
            </a:r>
          </a:p>
          <a:p>
            <a:pPr>
              <a:lnSpc>
                <a:spcPct val="160000"/>
              </a:lnSpc>
            </a:pPr>
            <a:r>
              <a:rPr lang="en-US" dirty="0"/>
              <a:t>Energy Engineering</a:t>
            </a:r>
          </a:p>
          <a:p>
            <a:pPr>
              <a:lnSpc>
                <a:spcPct val="160000"/>
              </a:lnSpc>
            </a:pPr>
            <a:r>
              <a:rPr lang="tr-TR" dirty="0"/>
              <a:t>Aerospace Engineering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tr-TR" dirty="0"/>
              <a:t>HVAC Engineering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Computer Integrated Manufacturing</a:t>
            </a:r>
          </a:p>
          <a:p>
            <a:pPr>
              <a:lnSpc>
                <a:spcPct val="160000"/>
              </a:lnSpc>
            </a:pPr>
            <a:r>
              <a:rPr lang="en-US" dirty="0"/>
              <a:t>Thermal engineering </a:t>
            </a:r>
          </a:p>
        </p:txBody>
      </p:sp>
      <p:sp>
        <p:nvSpPr>
          <p:cNvPr id="6" name="İçerik Yer Tutucusu 3"/>
          <p:cNvSpPr txBox="1">
            <a:spLocks/>
          </p:cNvSpPr>
          <p:nvPr/>
        </p:nvSpPr>
        <p:spPr>
          <a:xfrm>
            <a:off x="5914143" y="1114698"/>
            <a:ext cx="4151811" cy="5140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dirty="0"/>
              <a:t>Automotive Engineering</a:t>
            </a:r>
          </a:p>
          <a:p>
            <a:pPr>
              <a:lnSpc>
                <a:spcPct val="160000"/>
              </a:lnSpc>
            </a:pPr>
            <a:r>
              <a:rPr lang="en-US" dirty="0"/>
              <a:t>Marine Engineering </a:t>
            </a:r>
          </a:p>
          <a:p>
            <a:pPr>
              <a:lnSpc>
                <a:spcPct val="160000"/>
              </a:lnSpc>
            </a:pPr>
            <a:r>
              <a:rPr lang="en-US" dirty="0"/>
              <a:t>Production Engineering</a:t>
            </a:r>
          </a:p>
          <a:p>
            <a:pPr>
              <a:lnSpc>
                <a:spcPct val="160000"/>
              </a:lnSpc>
            </a:pPr>
            <a:r>
              <a:rPr lang="en-US" dirty="0"/>
              <a:t>Fluid mechanics and thermal science </a:t>
            </a:r>
          </a:p>
          <a:p>
            <a:pPr>
              <a:lnSpc>
                <a:spcPct val="160000"/>
              </a:lnSpc>
            </a:pPr>
            <a:r>
              <a:rPr lang="en-US" dirty="0"/>
              <a:t>Robotic and automation </a:t>
            </a:r>
          </a:p>
          <a:p>
            <a:pPr>
              <a:lnSpc>
                <a:spcPct val="160000"/>
              </a:lnSpc>
            </a:pPr>
            <a:r>
              <a:rPr lang="en-US" dirty="0"/>
              <a:t>Solid Mechanics and design </a:t>
            </a:r>
          </a:p>
          <a:p>
            <a:pPr>
              <a:lnSpc>
                <a:spcPct val="160000"/>
              </a:lnSpc>
            </a:pPr>
            <a:r>
              <a:rPr lang="tr-TR" dirty="0" smtClean="0"/>
              <a:t>Power </a:t>
            </a:r>
            <a:r>
              <a:rPr lang="tr-TR" dirty="0"/>
              <a:t>Plant Engineering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Design of Mechanical </a:t>
            </a:r>
            <a:r>
              <a:rPr lang="en-US" dirty="0" smtClean="0"/>
              <a:t>Equipment</a:t>
            </a:r>
            <a:endParaRPr lang="en-US" dirty="0"/>
          </a:p>
          <a:p>
            <a:endParaRPr lang="en-US" dirty="0" smtClean="0"/>
          </a:p>
          <a:p>
            <a:endParaRPr lang="tr-TR" dirty="0"/>
          </a:p>
        </p:txBody>
      </p:sp>
      <p:pic>
        <p:nvPicPr>
          <p:cNvPr id="2054" name="Picture 6" descr="Ship Engineering - My C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446" y="3047200"/>
            <a:ext cx="2308926" cy="13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cdn.ca.emap.com/wp-content/uploads/sites/9/2012/12/Power_plant-1024x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" y="1114699"/>
            <a:ext cx="2101037" cy="13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0" y="2531095"/>
            <a:ext cx="2481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2. </a:t>
            </a:r>
            <a:r>
              <a:rPr lang="tr-TR" sz="1200" dirty="0" err="1" smtClean="0"/>
              <a:t>Coal</a:t>
            </a:r>
            <a:r>
              <a:rPr lang="tr-TR" sz="1200" dirty="0" smtClean="0"/>
              <a:t> </a:t>
            </a:r>
            <a:r>
              <a:rPr lang="tr-TR" sz="1200" dirty="0" err="1" smtClean="0"/>
              <a:t>Fired</a:t>
            </a:r>
            <a:r>
              <a:rPr lang="tr-TR" sz="1200" dirty="0" smtClean="0"/>
              <a:t> Power Plant [2].</a:t>
            </a:r>
            <a:endParaRPr lang="tr-TR" sz="1200" dirty="0"/>
          </a:p>
        </p:txBody>
      </p:sp>
      <p:pic>
        <p:nvPicPr>
          <p:cNvPr id="2072" name="Picture 24" descr="The Ten Main Reasons Why HVAC Systems Get Dirty - Action Duc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315" y="3047200"/>
            <a:ext cx="2103120" cy="12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tin kutusu 19"/>
          <p:cNvSpPr txBox="1"/>
          <p:nvPr/>
        </p:nvSpPr>
        <p:spPr>
          <a:xfrm>
            <a:off x="0" y="4374710"/>
            <a:ext cx="2481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3. </a:t>
            </a:r>
            <a:r>
              <a:rPr lang="tr-TR" sz="1200" dirty="0" smtClean="0"/>
              <a:t>HVAC Systems [3].</a:t>
            </a:r>
            <a:endParaRPr lang="tr-TR" sz="1200" dirty="0"/>
          </a:p>
        </p:txBody>
      </p:sp>
      <p:pic>
        <p:nvPicPr>
          <p:cNvPr id="2074" name="Picture 26" descr="SpaceX's Starlink mission takes off from the Cape Canaveral Air Force Base in Florid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5" y="4937447"/>
            <a:ext cx="2057990" cy="13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etin kutusu 21"/>
          <p:cNvSpPr txBox="1"/>
          <p:nvPr/>
        </p:nvSpPr>
        <p:spPr>
          <a:xfrm>
            <a:off x="0" y="6402580"/>
            <a:ext cx="3209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4. </a:t>
            </a:r>
            <a:r>
              <a:rPr lang="tr-TR" sz="1200" dirty="0" smtClean="0"/>
              <a:t>Aerospace Engineering [4].</a:t>
            </a:r>
            <a:endParaRPr lang="tr-TR" sz="1200" dirty="0"/>
          </a:p>
        </p:txBody>
      </p:sp>
      <p:pic>
        <p:nvPicPr>
          <p:cNvPr id="2076" name="Picture 28" descr="https://mojix.com/wp-content/uploads/2016/06/bmw-spartanburg-plant-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446" y="1161393"/>
            <a:ext cx="2308925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Metin kutusu 23"/>
          <p:cNvSpPr txBox="1"/>
          <p:nvPr/>
        </p:nvSpPr>
        <p:spPr>
          <a:xfrm>
            <a:off x="9666514" y="2582817"/>
            <a:ext cx="264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5</a:t>
            </a:r>
            <a:r>
              <a:rPr lang="tr-TR" sz="1200" dirty="0" smtClean="0"/>
              <a:t>. </a:t>
            </a:r>
            <a:r>
              <a:rPr lang="tr-TR" sz="1200" dirty="0" err="1"/>
              <a:t>A</a:t>
            </a:r>
            <a:r>
              <a:rPr lang="tr-TR" sz="1200" dirty="0" err="1" smtClean="0"/>
              <a:t>utomobile</a:t>
            </a:r>
            <a:r>
              <a:rPr lang="tr-TR" sz="1200" dirty="0" smtClean="0"/>
              <a:t> Assembly </a:t>
            </a:r>
            <a:r>
              <a:rPr lang="tr-TR" sz="1200" dirty="0" err="1"/>
              <a:t>L</a:t>
            </a:r>
            <a:r>
              <a:rPr lang="tr-TR" sz="1200" dirty="0" err="1" smtClean="0"/>
              <a:t>ine</a:t>
            </a:r>
            <a:r>
              <a:rPr lang="tr-TR" sz="1200" dirty="0" smtClean="0"/>
              <a:t> [5].</a:t>
            </a:r>
            <a:endParaRPr lang="tr-TR" sz="1200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9639209" y="4462350"/>
            <a:ext cx="2642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6. </a:t>
            </a:r>
            <a:r>
              <a:rPr lang="tr-TR" sz="1200" dirty="0" smtClean="0"/>
              <a:t>Marine Engineering [6].</a:t>
            </a:r>
            <a:endParaRPr lang="tr-TR" sz="1200" dirty="0"/>
          </a:p>
        </p:txBody>
      </p:sp>
      <p:pic>
        <p:nvPicPr>
          <p:cNvPr id="2078" name="Picture 30" descr="Intro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446" y="4937447"/>
            <a:ext cx="2391657" cy="134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Metin kutusu 26"/>
          <p:cNvSpPr txBox="1"/>
          <p:nvPr/>
        </p:nvSpPr>
        <p:spPr>
          <a:xfrm>
            <a:off x="9666514" y="6401229"/>
            <a:ext cx="2642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7. </a:t>
            </a:r>
            <a:r>
              <a:rPr lang="tr-TR" sz="1200" dirty="0" err="1" smtClean="0"/>
              <a:t>Wind</a:t>
            </a:r>
            <a:r>
              <a:rPr lang="tr-TR" sz="1200" dirty="0" smtClean="0"/>
              <a:t> and Solar Power  [7].</a:t>
            </a:r>
            <a:endParaRPr lang="tr-TR" sz="1200" dirty="0"/>
          </a:p>
        </p:txBody>
      </p:sp>
      <p:pic>
        <p:nvPicPr>
          <p:cNvPr id="19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749" y="58440"/>
            <a:ext cx="1374999" cy="85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Görsel Kiml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" y="137208"/>
            <a:ext cx="781235" cy="7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0103" y="142690"/>
            <a:ext cx="9921737" cy="67990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SOME RESEARCH AREAS OF MECHANICAL ENGINEERING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52300" y="1055286"/>
            <a:ext cx="3672839" cy="33733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Micro </a:t>
            </a:r>
            <a:r>
              <a:rPr lang="tr-TR" sz="2000" dirty="0" err="1"/>
              <a:t>electro-mechanical</a:t>
            </a:r>
            <a:r>
              <a:rPr lang="tr-TR" sz="2000" dirty="0"/>
              <a:t> </a:t>
            </a:r>
            <a:r>
              <a:rPr lang="tr-TR" sz="2000" dirty="0" err="1"/>
              <a:t>systems</a:t>
            </a:r>
            <a:r>
              <a:rPr lang="tr-TR" sz="2000" dirty="0"/>
              <a:t> (MEMS</a:t>
            </a:r>
            <a:r>
              <a:rPr lang="tr-TR" sz="2000" dirty="0" smtClean="0"/>
              <a:t>)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 err="1"/>
              <a:t>Composites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 err="1"/>
              <a:t>Nanotechnology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 err="1"/>
              <a:t>Mechatronics</a:t>
            </a:r>
            <a:endParaRPr lang="tr-TR" sz="2000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7641275" y="1055286"/>
            <a:ext cx="3672839" cy="2998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000" dirty="0"/>
              <a:t>Finite element analysis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Biomechanics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Computational fluid dynamics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Acoustical </a:t>
            </a:r>
            <a:r>
              <a:rPr lang="en-US" sz="2000" dirty="0" smtClean="0"/>
              <a:t>engineering</a:t>
            </a:r>
            <a:endParaRPr lang="en-US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/>
          </a:p>
        </p:txBody>
      </p:sp>
      <p:pic>
        <p:nvPicPr>
          <p:cNvPr id="4100" name="Picture 4" descr="Small Scale, Enormous Impacts: The World of Nanotechnology | b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15" y="4810172"/>
            <a:ext cx="2368731" cy="141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mposite Materials Require Specialized Processing | 2019-01-17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61" y="4810172"/>
            <a:ext cx="2264227" cy="14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obotics and Mechatronics | Case School of Engineering | Cas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302" y="4720047"/>
            <a:ext cx="2516627" cy="14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icroelectromechanical systems (mems) mark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1" y="4810172"/>
            <a:ext cx="2378619" cy="14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52056" y="6341515"/>
            <a:ext cx="317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10. </a:t>
            </a:r>
            <a:r>
              <a:rPr lang="tr-TR" sz="1200" dirty="0" smtClean="0"/>
              <a:t>Micro-</a:t>
            </a:r>
            <a:r>
              <a:rPr lang="tr-TR" sz="1200" dirty="0" err="1"/>
              <a:t>E</a:t>
            </a:r>
            <a:r>
              <a:rPr lang="tr-TR" sz="1200" dirty="0" err="1" smtClean="0"/>
              <a:t>lectro</a:t>
            </a:r>
            <a:r>
              <a:rPr lang="tr-TR" sz="1200" dirty="0" smtClean="0"/>
              <a:t> Mechanical</a:t>
            </a:r>
          </a:p>
          <a:p>
            <a:r>
              <a:rPr lang="tr-TR" sz="1200" dirty="0" smtClean="0"/>
              <a:t>                 Systems (MEMS)  [10].</a:t>
            </a:r>
            <a:endParaRPr lang="tr-TR" sz="12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790099" y="6341514"/>
            <a:ext cx="368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11. </a:t>
            </a:r>
            <a:r>
              <a:rPr lang="tr-TR" sz="1200" dirty="0" smtClean="0"/>
              <a:t>Small </a:t>
            </a:r>
            <a:r>
              <a:rPr lang="tr-TR" sz="1200" dirty="0" err="1" smtClean="0"/>
              <a:t>scale</a:t>
            </a:r>
            <a:r>
              <a:rPr lang="tr-TR" sz="1200" dirty="0" smtClean="0"/>
              <a:t> and </a:t>
            </a:r>
            <a:r>
              <a:rPr lang="tr-TR" sz="1200" dirty="0" err="1" smtClean="0"/>
              <a:t>Enormous</a:t>
            </a:r>
            <a:r>
              <a:rPr lang="tr-TR" sz="1200" dirty="0" smtClean="0"/>
              <a:t> </a:t>
            </a:r>
            <a:r>
              <a:rPr lang="tr-TR" sz="1200" dirty="0" err="1" smtClean="0"/>
              <a:t>impact</a:t>
            </a:r>
            <a:r>
              <a:rPr lang="tr-TR" sz="1200" dirty="0" smtClean="0"/>
              <a:t> of  </a:t>
            </a:r>
          </a:p>
          <a:p>
            <a:r>
              <a:rPr lang="tr-TR" sz="1200" dirty="0"/>
              <a:t> </a:t>
            </a:r>
            <a:r>
              <a:rPr lang="tr-TR" sz="1200" dirty="0" smtClean="0"/>
              <a:t>                NANOTECHNOLOGY  [11].</a:t>
            </a:r>
            <a:endParaRPr lang="tr-TR" sz="12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116971" y="6341514"/>
            <a:ext cx="2809315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12. </a:t>
            </a:r>
            <a:r>
              <a:rPr lang="tr-TR" sz="1200" dirty="0" err="1" smtClean="0"/>
              <a:t>Composite</a:t>
            </a:r>
            <a:r>
              <a:rPr lang="tr-TR" sz="1200" dirty="0" smtClean="0"/>
              <a:t> </a:t>
            </a:r>
            <a:r>
              <a:rPr lang="tr-TR" sz="1200" dirty="0" err="1" smtClean="0"/>
              <a:t>Materials</a:t>
            </a:r>
            <a:r>
              <a:rPr lang="tr-TR" sz="1200" dirty="0" smtClean="0"/>
              <a:t>  [12].</a:t>
            </a:r>
            <a:endParaRPr lang="tr-TR" sz="12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9215618" y="6262093"/>
            <a:ext cx="297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13. </a:t>
            </a:r>
            <a:r>
              <a:rPr lang="tr-TR" sz="1200" dirty="0" err="1" smtClean="0"/>
              <a:t>Robotics</a:t>
            </a:r>
            <a:r>
              <a:rPr lang="tr-TR" sz="1200" dirty="0" smtClean="0"/>
              <a:t> and </a:t>
            </a:r>
            <a:r>
              <a:rPr lang="tr-TR" sz="1200" dirty="0" err="1" smtClean="0"/>
              <a:t>Mechatronics</a:t>
            </a:r>
            <a:r>
              <a:rPr lang="tr-TR" sz="1200" dirty="0" smtClean="0"/>
              <a:t> [13].</a:t>
            </a:r>
            <a:endParaRPr lang="tr-TR" sz="1200" dirty="0"/>
          </a:p>
        </p:txBody>
      </p:sp>
      <p:pic>
        <p:nvPicPr>
          <p:cNvPr id="4110" name="Picture 14" descr="Plane streamline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1" y="2786078"/>
            <a:ext cx="2490479" cy="14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241240" y="4269084"/>
            <a:ext cx="279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9. </a:t>
            </a:r>
            <a:r>
              <a:rPr lang="tr-TR" sz="1200" dirty="0" err="1" smtClean="0"/>
              <a:t>Computational</a:t>
            </a:r>
            <a:r>
              <a:rPr lang="tr-TR" sz="1200" dirty="0" smtClean="0"/>
              <a:t> </a:t>
            </a:r>
            <a:r>
              <a:rPr lang="tr-TR" sz="1200" dirty="0" err="1" smtClean="0"/>
              <a:t>Fluid</a:t>
            </a:r>
            <a:r>
              <a:rPr lang="tr-TR" sz="1200" dirty="0" smtClean="0"/>
              <a:t> Dynamics (CFD) [9].</a:t>
            </a:r>
            <a:endParaRPr lang="tr-TR" sz="1200" dirty="0"/>
          </a:p>
        </p:txBody>
      </p:sp>
      <p:pic>
        <p:nvPicPr>
          <p:cNvPr id="4112" name="Picture 16" descr="Homepage – Laboratory for Movement Biomechanics | ETH Zuri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1" y="989496"/>
            <a:ext cx="2524683" cy="135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280623" y="2377011"/>
            <a:ext cx="307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Figure</a:t>
            </a:r>
            <a:r>
              <a:rPr lang="tr-TR" sz="1200" b="1" dirty="0" smtClean="0"/>
              <a:t> 8. </a:t>
            </a:r>
            <a:r>
              <a:rPr lang="tr-TR" sz="1200" dirty="0" err="1" smtClean="0"/>
              <a:t>Computational</a:t>
            </a:r>
            <a:r>
              <a:rPr lang="tr-TR" sz="1200" dirty="0" smtClean="0"/>
              <a:t> </a:t>
            </a:r>
            <a:r>
              <a:rPr lang="tr-TR" sz="1200" dirty="0" err="1" smtClean="0"/>
              <a:t>Biomechanics</a:t>
            </a:r>
            <a:r>
              <a:rPr lang="tr-TR" sz="1200" dirty="0" smtClean="0"/>
              <a:t>  [8].</a:t>
            </a:r>
            <a:endParaRPr lang="tr-TR" sz="1200" dirty="0"/>
          </a:p>
        </p:txBody>
      </p:sp>
      <p:pic>
        <p:nvPicPr>
          <p:cNvPr id="20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40" y="58440"/>
            <a:ext cx="1259125" cy="7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Görsel Kiml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" y="42104"/>
            <a:ext cx="781235" cy="7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727404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BEING A MECHANICAL ENGINEER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02376" y="1759129"/>
            <a:ext cx="9226733" cy="48680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order to become a mechanical engineer, dedication, hard work and sincerity are always </a:t>
            </a:r>
            <a:r>
              <a:rPr lang="tr-TR" sz="2000" dirty="0" err="1" smtClean="0"/>
              <a:t>needed</a:t>
            </a:r>
            <a:r>
              <a:rPr lang="en-US" sz="2000" dirty="0"/>
              <a:t>. Therefore, mechanical engineering plays an extremely important role for a complete development of </a:t>
            </a:r>
            <a:r>
              <a:rPr lang="en-US" sz="2000" dirty="0" smtClean="0"/>
              <a:t>education </a:t>
            </a:r>
            <a:r>
              <a:rPr lang="en-US" sz="2000" dirty="0"/>
              <a:t>and personality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en-US" sz="2000" dirty="0"/>
              <a:t>Anyone wishing to work in the field of mechanical engineering </a:t>
            </a:r>
            <a:r>
              <a:rPr lang="tr-TR" sz="2000" dirty="0" err="1" smtClean="0"/>
              <a:t>should</a:t>
            </a:r>
            <a:r>
              <a:rPr lang="en-US" sz="2000" dirty="0" smtClean="0"/>
              <a:t> </a:t>
            </a:r>
            <a:r>
              <a:rPr lang="en-US" sz="2000" dirty="0"/>
              <a:t>be a well-trained person in numerical reasoning, mathematics, physics and economics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en-US" sz="2000" dirty="0"/>
              <a:t>In order to be a </a:t>
            </a:r>
            <a:r>
              <a:rPr lang="en-US" sz="2000" dirty="0" smtClean="0"/>
              <a:t> </a:t>
            </a:r>
            <a:r>
              <a:rPr lang="en-US" sz="2000" dirty="0"/>
              <a:t>mechanical engineer, the person </a:t>
            </a:r>
            <a:r>
              <a:rPr lang="tr-TR" sz="2000" dirty="0" err="1" smtClean="0"/>
              <a:t>should</a:t>
            </a:r>
            <a:r>
              <a:rPr lang="en-US" sz="2000" dirty="0" smtClean="0"/>
              <a:t> develop </a:t>
            </a:r>
            <a:r>
              <a:rPr lang="en-US" sz="2000" dirty="0"/>
              <a:t>his / her ability to </a:t>
            </a:r>
            <a:r>
              <a:rPr lang="tr-TR" sz="2000" dirty="0" err="1" smtClean="0"/>
              <a:t>analyze</a:t>
            </a:r>
            <a:r>
              <a:rPr lang="en-US" sz="2000" dirty="0" smtClean="0"/>
              <a:t> </a:t>
            </a:r>
            <a:r>
              <a:rPr lang="en-US" sz="2000" dirty="0"/>
              <a:t>by gathering information in a meaningful order and to solve problems by making use of it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en-US" sz="2000" dirty="0"/>
              <a:t>In addition, being patient, tolerant, having good communication and </a:t>
            </a:r>
            <a:r>
              <a:rPr lang="tr-TR" sz="2000" dirty="0" err="1" smtClean="0"/>
              <a:t>having</a:t>
            </a:r>
            <a:r>
              <a:rPr lang="tr-TR" sz="2000" dirty="0" smtClean="0"/>
              <a:t> </a:t>
            </a:r>
            <a:r>
              <a:rPr lang="en-US" sz="2000" dirty="0" smtClean="0"/>
              <a:t>ability </a:t>
            </a:r>
            <a:r>
              <a:rPr lang="en-US" sz="2000" dirty="0"/>
              <a:t>to establish </a:t>
            </a:r>
            <a:r>
              <a:rPr lang="tr-TR" sz="2000" dirty="0" err="1" smtClean="0"/>
              <a:t>good</a:t>
            </a:r>
            <a:r>
              <a:rPr lang="tr-TR" sz="2000" dirty="0" smtClean="0"/>
              <a:t> </a:t>
            </a:r>
            <a:r>
              <a:rPr lang="en-US" sz="2000" dirty="0" smtClean="0"/>
              <a:t>relationships in </a:t>
            </a:r>
            <a:r>
              <a:rPr lang="en-US" sz="2000" dirty="0"/>
              <a:t>professional life are the </a:t>
            </a:r>
            <a:r>
              <a:rPr lang="tr-TR" sz="2000" dirty="0" err="1" smtClean="0"/>
              <a:t>characteristics</a:t>
            </a:r>
            <a:r>
              <a:rPr lang="en-US" sz="2000" dirty="0" smtClean="0"/>
              <a:t> </a:t>
            </a:r>
            <a:r>
              <a:rPr lang="en-US" sz="2000" dirty="0"/>
              <a:t>that </a:t>
            </a:r>
            <a:r>
              <a:rPr lang="en-US" sz="2000" dirty="0" smtClean="0"/>
              <a:t>mechanical engineer</a:t>
            </a:r>
            <a:r>
              <a:rPr lang="tr-TR" sz="2000" dirty="0" smtClean="0"/>
              <a:t>s </a:t>
            </a:r>
            <a:r>
              <a:rPr lang="tr-TR" sz="2000" dirty="0" err="1" smtClean="0"/>
              <a:t>should</a:t>
            </a:r>
            <a:r>
              <a:rPr lang="tr-TR" sz="2000" dirty="0" smtClean="0"/>
              <a:t> </a:t>
            </a:r>
            <a:r>
              <a:rPr lang="tr-TR" sz="2000" dirty="0" err="1" smtClean="0"/>
              <a:t>have</a:t>
            </a:r>
            <a:r>
              <a:rPr lang="tr-TR" sz="2000" dirty="0" smtClean="0"/>
              <a:t>.</a:t>
            </a:r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pPr>
              <a:lnSpc>
                <a:spcPct val="150000"/>
              </a:lnSpc>
            </a:pP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7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58" y="392647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" y="392646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770946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Algerian" panose="04020705040A02060702" pitchFamily="82" charset="0"/>
              </a:rPr>
              <a:t>MECHANICAL ENGINEERING DEPARTMENT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02376" y="1759131"/>
            <a:ext cx="9226733" cy="46852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Mechanical Engineering Department was established in 2008 within the body of Engineering Faculty of Iğdır University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en-US" sz="2000" dirty="0"/>
              <a:t>The department received its first students in the 2019-2020 academic year and </a:t>
            </a:r>
            <a:r>
              <a:rPr lang="tr-TR" sz="2000" dirty="0" smtClean="0"/>
              <a:t>t</a:t>
            </a:r>
            <a:r>
              <a:rPr lang="en-US" sz="2000" dirty="0" smtClean="0"/>
              <a:t>eaching </a:t>
            </a:r>
            <a:r>
              <a:rPr lang="en-US" sz="2000" dirty="0"/>
              <a:t>activities has been carried out by </a:t>
            </a:r>
            <a:r>
              <a:rPr lang="tr-TR" sz="2000" smtClean="0"/>
              <a:t>7</a:t>
            </a:r>
            <a:r>
              <a:rPr lang="en-US" sz="2000" smtClean="0"/>
              <a:t> </a:t>
            </a:r>
            <a:r>
              <a:rPr lang="tr-TR" sz="2000" dirty="0"/>
              <a:t>a</a:t>
            </a:r>
            <a:r>
              <a:rPr lang="tr-TR" sz="2000" dirty="0" smtClean="0"/>
              <a:t>cademic</a:t>
            </a:r>
            <a:r>
              <a:rPr lang="en-US" sz="2000" dirty="0" smtClean="0"/>
              <a:t> </a:t>
            </a:r>
            <a:r>
              <a:rPr lang="en-US" sz="2000" dirty="0"/>
              <a:t>staff ; 1 professor, 4 assistant </a:t>
            </a:r>
            <a:r>
              <a:rPr lang="en-US" sz="2000" dirty="0" smtClean="0"/>
              <a:t>professors</a:t>
            </a:r>
            <a:r>
              <a:rPr lang="tr-TR" sz="2000" dirty="0" smtClean="0"/>
              <a:t>, 1 </a:t>
            </a:r>
            <a:r>
              <a:rPr lang="tr-TR" sz="2000" dirty="0" err="1" smtClean="0"/>
              <a:t>lecturer</a:t>
            </a:r>
            <a:r>
              <a:rPr lang="en-US" sz="2000" dirty="0" smtClean="0"/>
              <a:t> </a:t>
            </a:r>
            <a:r>
              <a:rPr lang="en-US" sz="2000" dirty="0"/>
              <a:t>and 1 research assistant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en-US" sz="2000" dirty="0"/>
              <a:t>Thanks to </a:t>
            </a:r>
            <a:r>
              <a:rPr lang="en-US" sz="2000" dirty="0" smtClean="0"/>
              <a:t>our</a:t>
            </a:r>
            <a:r>
              <a:rPr lang="tr-TR" sz="2000" dirty="0"/>
              <a:t> </a:t>
            </a:r>
            <a:r>
              <a:rPr lang="tr-TR" sz="2000" dirty="0" err="1"/>
              <a:t>fully</a:t>
            </a:r>
            <a:r>
              <a:rPr lang="tr-TR" sz="2000" dirty="0"/>
              <a:t> </a:t>
            </a:r>
            <a:r>
              <a:rPr lang="tr-TR" sz="2000" dirty="0" err="1"/>
              <a:t>equipped</a:t>
            </a:r>
            <a:r>
              <a:rPr lang="tr-TR" sz="2000" dirty="0"/>
              <a:t> </a:t>
            </a:r>
            <a:r>
              <a:rPr lang="tr-TR" sz="2000" dirty="0" err="1"/>
              <a:t>computer</a:t>
            </a:r>
            <a:r>
              <a:rPr lang="tr-TR" sz="2000" dirty="0"/>
              <a:t> </a:t>
            </a:r>
            <a:r>
              <a:rPr lang="tr-TR" sz="2000" dirty="0" err="1" smtClean="0"/>
              <a:t>laboratory</a:t>
            </a:r>
            <a:r>
              <a:rPr lang="tr-TR" sz="2000" dirty="0" smtClean="0"/>
              <a:t> and</a:t>
            </a:r>
            <a:r>
              <a:rPr lang="en-US" sz="2000" dirty="0" smtClean="0"/>
              <a:t> </a:t>
            </a:r>
            <a:r>
              <a:rPr lang="en-US" sz="2000" dirty="0"/>
              <a:t>department laboratory, our students have the opportunity </a:t>
            </a:r>
            <a:r>
              <a:rPr lang="en-US" sz="2000" dirty="0" smtClean="0"/>
              <a:t>to</a:t>
            </a:r>
            <a:r>
              <a:rPr lang="tr-TR" sz="2000" dirty="0"/>
              <a:t> </a:t>
            </a:r>
            <a:r>
              <a:rPr lang="tr-TR" sz="2000" dirty="0" err="1" smtClean="0"/>
              <a:t>design</a:t>
            </a:r>
            <a:r>
              <a:rPr lang="tr-TR" sz="2000" dirty="0" smtClean="0"/>
              <a:t> </a:t>
            </a:r>
            <a:r>
              <a:rPr lang="tr-TR" sz="2000" dirty="0" err="1" smtClean="0"/>
              <a:t>their</a:t>
            </a:r>
            <a:r>
              <a:rPr lang="tr-TR" sz="2000" dirty="0" smtClean="0"/>
              <a:t> </a:t>
            </a:r>
            <a:r>
              <a:rPr lang="tr-TR" sz="2000" dirty="0" err="1" smtClean="0"/>
              <a:t>project</a:t>
            </a:r>
            <a:r>
              <a:rPr lang="tr-TR" sz="2000" dirty="0" smtClean="0"/>
              <a:t> and</a:t>
            </a:r>
            <a:r>
              <a:rPr lang="en-US" sz="2000" dirty="0" smtClean="0"/>
              <a:t> </a:t>
            </a:r>
            <a:r>
              <a:rPr lang="en-US" sz="2000" dirty="0"/>
              <a:t>conduct experiments related to their departments </a:t>
            </a:r>
            <a:r>
              <a:rPr lang="tr-TR" sz="2000" dirty="0" err="1" smtClean="0"/>
              <a:t>to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tr-TR" sz="2000" dirty="0" err="1" smtClean="0"/>
              <a:t>ncrease</a:t>
            </a:r>
            <a:r>
              <a:rPr lang="en-US" sz="2000" dirty="0" smtClean="0"/>
              <a:t> </a:t>
            </a:r>
            <a:r>
              <a:rPr lang="en-US" sz="2000" dirty="0"/>
              <a:t>their </a:t>
            </a:r>
            <a:r>
              <a:rPr lang="tr-TR" sz="2000" dirty="0" err="1" smtClean="0"/>
              <a:t>engineering</a:t>
            </a:r>
            <a:r>
              <a:rPr lang="tr-TR" sz="2000" dirty="0" smtClean="0"/>
              <a:t> </a:t>
            </a:r>
            <a:r>
              <a:rPr lang="tr-TR" sz="2000" dirty="0" err="1" smtClean="0"/>
              <a:t>skills</a:t>
            </a:r>
            <a:r>
              <a:rPr lang="tr-TR" sz="2000" dirty="0" smtClean="0"/>
              <a:t> and </a:t>
            </a:r>
            <a:r>
              <a:rPr lang="en-US" sz="2000" dirty="0" smtClean="0"/>
              <a:t>knowledge</a:t>
            </a:r>
            <a:r>
              <a:rPr lang="en-US" sz="2000" dirty="0"/>
              <a:t>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7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200" y="392647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392646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254" y="557349"/>
            <a:ext cx="8617604" cy="87956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OBJECTIVES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7254" y="1933899"/>
            <a:ext cx="9226733" cy="36776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Mechanical Engineering Department has adopted the principle of training reliable, successful, innovative, problem-solving and entrepreneur </a:t>
            </a:r>
            <a:r>
              <a:rPr lang="tr-TR" sz="2000" dirty="0" smtClean="0"/>
              <a:t>Mechanical </a:t>
            </a:r>
            <a:r>
              <a:rPr lang="tr-TR" sz="2000" dirty="0"/>
              <a:t>E</a:t>
            </a:r>
            <a:r>
              <a:rPr lang="en-US" sz="2000" dirty="0" err="1" smtClean="0"/>
              <a:t>ngineers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1723681" y="1680753"/>
            <a:ext cx="91054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7" name="Picture 12" descr="http://maarifschools.edu.krd/wp-content/uploads/2020/07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8" y="384765"/>
            <a:ext cx="1876223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örsel Kim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0" y="384764"/>
            <a:ext cx="1173600" cy="1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976</Words>
  <Application>Microsoft Office PowerPoint</Application>
  <PresentationFormat>Geniş ekran</PresentationFormat>
  <Paragraphs>149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9" baseType="lpstr">
      <vt:lpstr>Adobe Ming Std L</vt:lpstr>
      <vt:lpstr>Adobe Song Std L</vt:lpstr>
      <vt:lpstr>Algerian</vt:lpstr>
      <vt:lpstr>Arial</vt:lpstr>
      <vt:lpstr>Arial Rounded MT Bold</vt:lpstr>
      <vt:lpstr>Calibri</vt:lpstr>
      <vt:lpstr>Calibri Light</vt:lpstr>
      <vt:lpstr>Wingdings</vt:lpstr>
      <vt:lpstr>Office Teması</vt:lpstr>
      <vt:lpstr>PowerPoint Sunusu</vt:lpstr>
      <vt:lpstr>OUTLINE</vt:lpstr>
      <vt:lpstr>MECHANICAL ENGINEERING</vt:lpstr>
      <vt:lpstr>WHY MECHANICAL ENGINEERING ?</vt:lpstr>
      <vt:lpstr>EMPLOYMENT AREAS</vt:lpstr>
      <vt:lpstr>SOME RESEARCH AREAS OF MECHANICAL ENGINEERING</vt:lpstr>
      <vt:lpstr>BEING A MECHANICAL ENGINEER</vt:lpstr>
      <vt:lpstr>MECHANICAL ENGINEERING DEPARTMENT </vt:lpstr>
      <vt:lpstr>OBJECTIVES</vt:lpstr>
      <vt:lpstr>courses taught in this program</vt:lpstr>
      <vt:lpstr>Academic Staff and Sub-Departments</vt:lpstr>
      <vt:lpstr>Those Who Completed the Program</vt:lpstr>
      <vt:lpstr>APPLIED ENGINEERING EDUCATION</vt:lpstr>
      <vt:lpstr>FACILITIES &amp; LABORATORIES</vt:lpstr>
      <vt:lpstr>PowerPoint Sunusu</vt:lpstr>
      <vt:lpstr>PowerPoint Sunusu</vt:lpstr>
      <vt:lpstr>PowerPoint Sunusu</vt:lpstr>
      <vt:lpstr>ANY QUESTİONS ?</vt:lpstr>
      <vt:lpstr>REFERENCES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IĞDIR UNIVERSITY</dc:title>
  <dc:creator>Ahmet</dc:creator>
  <cp:lastModifiedBy>Ahmet</cp:lastModifiedBy>
  <cp:revision>79</cp:revision>
  <dcterms:created xsi:type="dcterms:W3CDTF">2020-07-19T13:03:03Z</dcterms:created>
  <dcterms:modified xsi:type="dcterms:W3CDTF">2020-09-17T10:40:41Z</dcterms:modified>
</cp:coreProperties>
</file>