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6" r:id="rId5"/>
    <p:sldId id="260" r:id="rId6"/>
    <p:sldId id="261" r:id="rId7"/>
    <p:sldId id="262" r:id="rId8"/>
    <p:sldId id="263" r:id="rId9"/>
    <p:sldId id="264" r:id="rId10"/>
    <p:sldId id="265" r:id="rId11"/>
    <p:sldId id="267" r:id="rId12"/>
    <p:sldId id="268" r:id="rId13"/>
    <p:sldId id="269" r:id="rId14"/>
    <p:sldId id="277" r:id="rId15"/>
    <p:sldId id="279" r:id="rId16"/>
    <p:sldId id="278" r:id="rId17"/>
    <p:sldId id="270" r:id="rId18"/>
    <p:sldId id="271" r:id="rId19"/>
    <p:sldId id="272" r:id="rId20"/>
    <p:sldId id="273" r:id="rId21"/>
    <p:sldId id="274" r:id="rId22"/>
    <p:sldId id="275" r:id="rId23"/>
    <p:sldId id="276" r:id="rId24"/>
    <p:sldId id="280" r:id="rId25"/>
    <p:sldId id="281" r:id="rId26"/>
    <p:sldId id="282" r:id="rId27"/>
    <p:sldId id="283"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3474CE0-8330-4C40-9772-589B18F0AED4}" type="datetimeFigureOut">
              <a:rPr lang="tr-TR" smtClean="0"/>
              <a:pPr/>
              <a:t>02.04.2019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9F009C7-5745-41BE-A92F-2E48F686A08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74CE0-8330-4C40-9772-589B18F0AED4}" type="datetimeFigureOut">
              <a:rPr lang="tr-TR" smtClean="0"/>
              <a:pPr/>
              <a:t>02.04.2019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09C7-5745-41BE-A92F-2E48F686A08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282" y="285728"/>
            <a:ext cx="8643998" cy="3429024"/>
          </a:xfrm>
        </p:spPr>
        <p:txBody>
          <a:bodyPr>
            <a:noAutofit/>
          </a:bodyPr>
          <a:lstStyle/>
          <a:p>
            <a:pPr algn="l"/>
            <a:r>
              <a:rPr lang="tr-TR" sz="4400" dirty="0" smtClean="0"/>
              <a:t>TARIMSAL ÜRETİM VE PAZARLAMA AÇISINDAN ÖRGÜTLENME (ORGANİZASYON) SORUNUNUN HAYVANCILIK İŞLETMELERİNDE ANALİZİ: IĞDIR ÖRNEĞİ</a:t>
            </a:r>
            <a:endParaRPr lang="tr-TR" sz="4400" dirty="0"/>
          </a:p>
        </p:txBody>
      </p:sp>
      <p:sp>
        <p:nvSpPr>
          <p:cNvPr id="3" name="2 Alt Başlık"/>
          <p:cNvSpPr>
            <a:spLocks noGrp="1"/>
          </p:cNvSpPr>
          <p:nvPr>
            <p:ph type="subTitle" idx="1"/>
          </p:nvPr>
        </p:nvSpPr>
        <p:spPr>
          <a:xfrm>
            <a:off x="571472" y="4000504"/>
            <a:ext cx="7786742" cy="1571636"/>
          </a:xfrm>
        </p:spPr>
        <p:txBody>
          <a:bodyPr>
            <a:normAutofit fontScale="92500" lnSpcReduction="10000"/>
          </a:bodyPr>
          <a:lstStyle/>
          <a:p>
            <a:pPr algn="ctr"/>
            <a:r>
              <a:rPr lang="tr-TR" sz="3200" dirty="0" smtClean="0"/>
              <a:t>Dr. M. Kazım Kara</a:t>
            </a:r>
          </a:p>
          <a:p>
            <a:pPr algn="ctr"/>
            <a:r>
              <a:rPr lang="tr-TR" dirty="0" smtClean="0"/>
              <a:t>Zootekni Bölümü</a:t>
            </a:r>
          </a:p>
          <a:p>
            <a:pPr algn="ctr"/>
            <a:r>
              <a:rPr lang="tr-TR" dirty="0" err="1" smtClean="0"/>
              <a:t>Biyometri</a:t>
            </a:r>
            <a:r>
              <a:rPr lang="tr-TR" dirty="0" smtClean="0"/>
              <a:t> Genetik Ana Bilim Dalı</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071546"/>
            <a:ext cx="8191528" cy="5143536"/>
          </a:xfrm>
        </p:spPr>
        <p:txBody>
          <a:bodyPr>
            <a:noAutofit/>
          </a:bodyPr>
          <a:lstStyle/>
          <a:p>
            <a:pPr algn="l"/>
            <a:r>
              <a:rPr lang="tr-TR" sz="2800" dirty="0" smtClean="0"/>
              <a:t/>
            </a:r>
            <a:br>
              <a:rPr lang="tr-TR" sz="2800" dirty="0" smtClean="0"/>
            </a:br>
            <a:r>
              <a:rPr lang="tr-TR" sz="2800" dirty="0" smtClean="0"/>
              <a:t/>
            </a:r>
            <a:br>
              <a:rPr lang="tr-TR" sz="2800" dirty="0" smtClean="0"/>
            </a:br>
            <a:r>
              <a:rPr lang="tr-TR" sz="2800" dirty="0" smtClean="0"/>
              <a:t>n= Örnek büyüklüğü</a:t>
            </a:r>
            <a:br>
              <a:rPr lang="tr-TR" sz="2800" dirty="0" smtClean="0"/>
            </a:br>
            <a:r>
              <a:rPr lang="tr-TR" sz="2800" dirty="0" smtClean="0"/>
              <a:t>N=Kitle büyüklüğü </a:t>
            </a:r>
            <a:br>
              <a:rPr lang="tr-TR" sz="2800" dirty="0" smtClean="0"/>
            </a:br>
            <a:r>
              <a:rPr lang="tr-TR" sz="2800" dirty="0" smtClean="0"/>
              <a:t>D=Kabul edilen örnekleme hatası</a:t>
            </a:r>
            <a:br>
              <a:rPr lang="tr-TR" sz="2800" dirty="0" smtClean="0"/>
            </a:br>
            <a:r>
              <a:rPr lang="tr-TR" sz="2800" dirty="0" smtClean="0"/>
              <a:t>t = Çizelgeden bakılan t değeri</a:t>
            </a:r>
            <a:br>
              <a:rPr lang="tr-TR" sz="2800" dirty="0" smtClean="0"/>
            </a:br>
            <a:r>
              <a:rPr lang="tr-TR" sz="2800" dirty="0" smtClean="0"/>
              <a:t>p= Kitlede baz alınan oran</a:t>
            </a:r>
            <a:br>
              <a:rPr lang="tr-TR" sz="2800" dirty="0" smtClean="0"/>
            </a:br>
            <a:r>
              <a:rPr lang="tr-TR" sz="2800" dirty="0" smtClean="0"/>
              <a:t>q= 1-p</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9699" name="Object 3"/>
          <p:cNvGraphicFramePr>
            <a:graphicFrameLocks noChangeAspect="1"/>
          </p:cNvGraphicFramePr>
          <p:nvPr/>
        </p:nvGraphicFramePr>
        <p:xfrm>
          <a:off x="917575" y="4524389"/>
          <a:ext cx="7092950" cy="833437"/>
        </p:xfrm>
        <a:graphic>
          <a:graphicData uri="http://schemas.openxmlformats.org/presentationml/2006/ole">
            <p:oleObj spid="_x0000_s29699" name="Denklem" r:id="rId3" imgW="2946240" imgH="4442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57232"/>
            <a:ext cx="9144000" cy="4572032"/>
          </a:xfrm>
        </p:spPr>
        <p:txBody>
          <a:bodyPr>
            <a:noAutofit/>
          </a:bodyPr>
          <a:lstStyle/>
          <a:p>
            <a:pPr algn="l"/>
            <a:r>
              <a:rPr lang="tr-TR" sz="2800" b="1" dirty="0" err="1" smtClean="0"/>
              <a:t>Diskriminant</a:t>
            </a:r>
            <a:r>
              <a:rPr lang="tr-TR" sz="2800" b="1" dirty="0" smtClean="0"/>
              <a:t> analizinde </a:t>
            </a:r>
            <a:r>
              <a:rPr lang="tr-TR" sz="2800" dirty="0" smtClean="0"/>
              <a:t>amaç, </a:t>
            </a:r>
            <a:r>
              <a:rPr lang="tr-TR" sz="2800" b="1" dirty="0" smtClean="0"/>
              <a:t>çok değişkenli probl</a:t>
            </a:r>
            <a:r>
              <a:rPr lang="tr-TR" sz="2800" dirty="0" smtClean="0"/>
              <a:t>emi </a:t>
            </a:r>
            <a:r>
              <a:rPr lang="tr-TR" sz="2800" b="1" dirty="0" smtClean="0"/>
              <a:t>tek değişkenli şekle dönüştür</a:t>
            </a:r>
            <a:r>
              <a:rPr lang="tr-TR" sz="2800" dirty="0" smtClean="0"/>
              <a:t>mektir. Yani tüm değişkenlerin uygun ağırlıklarla dahil olacağı </a:t>
            </a:r>
            <a:r>
              <a:rPr lang="tr-TR" sz="2800" b="1" dirty="0" smtClean="0"/>
              <a:t>bir fonksiyonun elde edilmesidir</a:t>
            </a:r>
            <a:r>
              <a:rPr lang="tr-TR" sz="2800" dirty="0" smtClean="0"/>
              <a:t>. </a:t>
            </a:r>
            <a:br>
              <a:rPr lang="tr-TR" sz="2800" dirty="0" smtClean="0"/>
            </a:br>
            <a:r>
              <a:rPr lang="tr-TR" sz="2800" dirty="0" err="1" smtClean="0"/>
              <a:t>Diskriminant</a:t>
            </a:r>
            <a:r>
              <a:rPr lang="tr-TR" sz="2800" dirty="0" smtClean="0"/>
              <a:t> analizi </a:t>
            </a:r>
            <a:r>
              <a:rPr lang="tr-TR" sz="2800" b="1" dirty="0" smtClean="0"/>
              <a:t>her bir grup için birer </a:t>
            </a:r>
            <a:r>
              <a:rPr lang="tr-TR" sz="2800" b="1" dirty="0" err="1" smtClean="0"/>
              <a:t>diskriminant</a:t>
            </a:r>
            <a:r>
              <a:rPr lang="tr-TR" sz="2800" b="1" dirty="0" smtClean="0"/>
              <a:t> fonksiyonu hesaplamayı</a:t>
            </a:r>
            <a:r>
              <a:rPr lang="tr-TR" sz="2800" dirty="0" smtClean="0"/>
              <a:t> içerir. Burada </a:t>
            </a:r>
            <a:r>
              <a:rPr lang="tr-TR" sz="2800" b="1" dirty="0" smtClean="0"/>
              <a:t>Her bir </a:t>
            </a:r>
            <a:r>
              <a:rPr lang="tr-TR" sz="2800" b="1" dirty="0" err="1" smtClean="0"/>
              <a:t>diskriminant</a:t>
            </a:r>
            <a:r>
              <a:rPr lang="tr-TR" sz="2800" b="1" dirty="0" smtClean="0"/>
              <a:t> fonksiyonu için bir öz değer mevcuttur</a:t>
            </a:r>
            <a:r>
              <a:rPr lang="tr-TR" sz="2800" dirty="0" smtClean="0"/>
              <a:t>. </a:t>
            </a:r>
            <a:br>
              <a:rPr lang="tr-TR" sz="2800" dirty="0" smtClean="0"/>
            </a:br>
            <a:r>
              <a:rPr lang="tr-TR" sz="2800" dirty="0" smtClean="0"/>
              <a:t>İki gruplu </a:t>
            </a:r>
            <a:r>
              <a:rPr lang="tr-TR" sz="2800" dirty="0" err="1" smtClean="0"/>
              <a:t>diskriminant</a:t>
            </a:r>
            <a:r>
              <a:rPr lang="tr-TR" sz="2800" dirty="0" smtClean="0"/>
              <a:t> analizi için, açıklanan </a:t>
            </a:r>
            <a:r>
              <a:rPr lang="tr-TR" sz="2800" dirty="0" err="1" smtClean="0"/>
              <a:t>varyansın</a:t>
            </a:r>
            <a:r>
              <a:rPr lang="tr-TR" sz="2800" dirty="0" smtClean="0"/>
              <a:t> yüzde yüzüne karşılık gelen bir </a:t>
            </a:r>
            <a:r>
              <a:rPr lang="tr-TR" sz="2800" b="1" dirty="0" err="1" smtClean="0"/>
              <a:t>diskriminant</a:t>
            </a:r>
            <a:r>
              <a:rPr lang="tr-TR" sz="2800" b="1" dirty="0" smtClean="0"/>
              <a:t> fonksiyonu</a:t>
            </a:r>
            <a:r>
              <a:rPr lang="tr-TR" sz="2800" dirty="0" smtClean="0"/>
              <a:t> ve bir de </a:t>
            </a:r>
            <a:r>
              <a:rPr lang="tr-TR" sz="2800" b="1" dirty="0" err="1" smtClean="0"/>
              <a:t>özdeğer</a:t>
            </a:r>
            <a:r>
              <a:rPr lang="tr-TR" sz="2800" dirty="0" smtClean="0"/>
              <a:t> mevcuttur. Birden fazla </a:t>
            </a:r>
            <a:r>
              <a:rPr lang="tr-TR" sz="2800" dirty="0" err="1" smtClean="0"/>
              <a:t>diskriminant</a:t>
            </a:r>
            <a:r>
              <a:rPr lang="tr-TR" sz="2800" dirty="0" smtClean="0"/>
              <a:t> fonksiyonu varsa bunlardan ilki, bunların en büyüğü ve en önemlisidir. </a:t>
            </a:r>
            <a:endParaRPr lang="tr-T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571480"/>
            <a:ext cx="8548718" cy="5929354"/>
          </a:xfrm>
        </p:spPr>
        <p:txBody>
          <a:bodyPr>
            <a:normAutofit fontScale="90000"/>
          </a:bodyPr>
          <a:lstStyle/>
          <a:p>
            <a:pPr algn="l"/>
            <a:r>
              <a:rPr lang="tr-TR" sz="3100" dirty="0" err="1" smtClean="0"/>
              <a:t>Diskriminant</a:t>
            </a:r>
            <a:r>
              <a:rPr lang="tr-TR" sz="3100" dirty="0" smtClean="0"/>
              <a:t> analizinin ilk adımı,  ayırma fonksiyonlarının belirlenmesidir.</a:t>
            </a:r>
            <a:br>
              <a:rPr lang="tr-TR" sz="3100" dirty="0" smtClean="0"/>
            </a:br>
            <a:r>
              <a:rPr lang="tr-TR" sz="3100" dirty="0" smtClean="0"/>
              <a:t>      Y = </a:t>
            </a:r>
            <a:r>
              <a:rPr lang="tr-TR" sz="3100" dirty="0" err="1" smtClean="0"/>
              <a:t>a’x</a:t>
            </a:r>
            <a:r>
              <a:rPr lang="tr-TR" sz="3100" dirty="0" smtClean="0"/>
              <a:t/>
            </a:r>
            <a:br>
              <a:rPr lang="tr-TR" sz="3100" dirty="0" smtClean="0"/>
            </a:br>
            <a:r>
              <a:rPr lang="tr-TR" sz="3100" dirty="0" smtClean="0"/>
              <a:t>Matrisi gruplar arası ve gruplar içine ait çarpımlar ve kareler toplamını sırasıyla B ve W olarak  ifade edersek,  </a:t>
            </a:r>
            <a:br>
              <a:rPr lang="tr-TR" sz="3100" dirty="0" smtClean="0"/>
            </a:br>
            <a:r>
              <a:rPr lang="tr-TR" sz="3100" dirty="0" smtClean="0"/>
              <a:t>      T=B+W </a:t>
            </a:r>
            <a:br>
              <a:rPr lang="tr-TR" sz="3100" dirty="0" smtClean="0"/>
            </a:br>
            <a:r>
              <a:rPr lang="tr-TR" sz="3100" dirty="0" smtClean="0"/>
              <a:t>      V(B) = </a:t>
            </a:r>
            <a:r>
              <a:rPr lang="tr-TR" sz="3100" dirty="0" err="1" smtClean="0"/>
              <a:t>a’Ba</a:t>
            </a:r>
            <a:r>
              <a:rPr lang="tr-TR" sz="3100" dirty="0" smtClean="0"/>
              <a:t/>
            </a:r>
            <a:br>
              <a:rPr lang="tr-TR" sz="3100" dirty="0" smtClean="0"/>
            </a:br>
            <a:r>
              <a:rPr lang="tr-TR" sz="3100" dirty="0" smtClean="0"/>
              <a:t>      V(W) = </a:t>
            </a:r>
            <a:r>
              <a:rPr lang="tr-TR" sz="3100" dirty="0" err="1" smtClean="0"/>
              <a:t>a’Wa</a:t>
            </a:r>
            <a:r>
              <a:rPr lang="tr-TR" sz="3100" dirty="0" smtClean="0"/>
              <a:t/>
            </a:r>
            <a:br>
              <a:rPr lang="tr-TR" sz="3100" dirty="0" smtClean="0"/>
            </a:br>
            <a:r>
              <a:rPr lang="tr-TR" sz="3100" dirty="0" smtClean="0"/>
              <a:t>yazabiliriz. Buradan da,</a:t>
            </a:r>
            <a:br>
              <a:rPr lang="tr-TR" sz="3100" dirty="0" smtClean="0"/>
            </a:br>
            <a:r>
              <a:rPr lang="tr-TR" sz="3100" dirty="0" err="1" smtClean="0"/>
              <a:t>Ba</a:t>
            </a:r>
            <a:r>
              <a:rPr lang="tr-TR" sz="3100" dirty="0" smtClean="0"/>
              <a:t>(</a:t>
            </a:r>
            <a:r>
              <a:rPr lang="tr-TR" sz="3100" dirty="0" err="1" smtClean="0"/>
              <a:t>a’Va</a:t>
            </a:r>
            <a:r>
              <a:rPr lang="tr-TR" sz="3100" dirty="0" smtClean="0"/>
              <a:t>)=</a:t>
            </a:r>
            <a:r>
              <a:rPr lang="tr-TR" sz="3100" dirty="0" err="1" smtClean="0"/>
              <a:t>Wa</a:t>
            </a:r>
            <a:r>
              <a:rPr lang="tr-TR" sz="3100" dirty="0" smtClean="0"/>
              <a:t>(</a:t>
            </a:r>
            <a:r>
              <a:rPr lang="tr-TR" sz="3100" dirty="0" err="1" smtClean="0"/>
              <a:t>a’Wa</a:t>
            </a:r>
            <a:r>
              <a:rPr lang="tr-TR" sz="3100" dirty="0" smtClean="0"/>
              <a:t>)</a:t>
            </a:r>
            <a:br>
              <a:rPr lang="tr-TR" sz="3100" dirty="0" smtClean="0"/>
            </a:br>
            <a:r>
              <a:rPr lang="tr-TR" sz="3100" dirty="0" smtClean="0"/>
              <a:t>elde edilir ve iki taraf da </a:t>
            </a:r>
            <a:r>
              <a:rPr lang="tr-TR" sz="3100" dirty="0" err="1" smtClean="0"/>
              <a:t>a'W</a:t>
            </a:r>
            <a:r>
              <a:rPr lang="tr-TR" sz="3100" dirty="0" smtClean="0"/>
              <a:t> ye bölünürse,</a:t>
            </a:r>
            <a:br>
              <a:rPr lang="tr-TR" sz="3100" dirty="0" smtClean="0"/>
            </a:br>
            <a:r>
              <a:rPr lang="tr-TR" sz="3100" dirty="0" smtClean="0"/>
              <a:t>      </a:t>
            </a:r>
            <a:r>
              <a:rPr lang="tr-TR" sz="3100" dirty="0" err="1" smtClean="0"/>
              <a:t>Ba</a:t>
            </a:r>
            <a:r>
              <a:rPr lang="tr-TR" sz="3100" dirty="0" smtClean="0"/>
              <a:t>  = </a:t>
            </a:r>
            <a:r>
              <a:rPr lang="tr-TR" sz="3100" dirty="0" err="1" smtClean="0"/>
              <a:t>cWa</a:t>
            </a:r>
            <a:r>
              <a:rPr lang="tr-TR" sz="2800" dirty="0" smtClean="0"/>
              <a:t/>
            </a:r>
            <a:br>
              <a:rPr lang="tr-TR" sz="2800" dirty="0" smtClean="0"/>
            </a:br>
            <a:r>
              <a:rPr lang="tr-TR" sz="2800" dirty="0" smtClean="0"/>
              <a:t>elde edilir. </a:t>
            </a:r>
            <a:r>
              <a:rPr lang="tr-TR" sz="3100" dirty="0" smtClean="0"/>
              <a:t>Burada c, fonksiyonu maksimum yapacak olan değerdir.</a:t>
            </a:r>
            <a:endParaRPr lang="tr-TR" sz="3100" dirty="0"/>
          </a:p>
        </p:txBody>
      </p:sp>
      <p:sp>
        <p:nvSpPr>
          <p:cNvPr id="32802" name="Rectangle 3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2801" name="Picture 3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85725" cy="209550"/>
          </a:xfrm>
          <a:prstGeom prst="rect">
            <a:avLst/>
          </a:prstGeom>
          <a:noFill/>
        </p:spPr>
      </p:pic>
      <p:sp>
        <p:nvSpPr>
          <p:cNvPr id="32804" name="Rectangle 3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2803" name="Picture 3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85725" cy="2095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428604"/>
            <a:ext cx="8477280" cy="5643602"/>
          </a:xfrm>
        </p:spPr>
        <p:txBody>
          <a:bodyPr>
            <a:noAutofit/>
          </a:bodyPr>
          <a:lstStyle/>
          <a:p>
            <a:pPr algn="l"/>
            <a:r>
              <a:rPr lang="tr-TR" sz="2800" dirty="0" smtClean="0"/>
              <a:t/>
            </a:r>
            <a:br>
              <a:rPr lang="tr-TR" sz="2800" dirty="0" smtClean="0"/>
            </a:br>
            <a:r>
              <a:rPr lang="tr-TR" sz="2800" dirty="0" smtClean="0"/>
              <a:t/>
            </a:r>
            <a:br>
              <a:rPr lang="tr-TR" sz="2800" dirty="0" smtClean="0"/>
            </a:br>
            <a:r>
              <a:rPr lang="tr-TR" sz="2800" dirty="0" smtClean="0"/>
              <a:t>Buradan da,</a:t>
            </a:r>
            <a:br>
              <a:rPr lang="tr-TR" sz="2800" dirty="0" smtClean="0"/>
            </a:br>
            <a:r>
              <a:rPr lang="tr-TR" sz="2800" dirty="0" smtClean="0"/>
              <a:t> (B - </a:t>
            </a:r>
            <a:r>
              <a:rPr lang="tr-TR" sz="2800" dirty="0" err="1" smtClean="0"/>
              <a:t>cW</a:t>
            </a:r>
            <a:r>
              <a:rPr lang="tr-TR" sz="2800" dirty="0" smtClean="0"/>
              <a:t>)a  = (W</a:t>
            </a:r>
            <a:r>
              <a:rPr lang="tr-TR" sz="2800" baseline="30000" dirty="0" smtClean="0"/>
              <a:t>-1</a:t>
            </a:r>
            <a:r>
              <a:rPr lang="tr-TR" sz="2800" dirty="0" smtClean="0"/>
              <a:t>B - </a:t>
            </a:r>
            <a:r>
              <a:rPr lang="tr-TR" sz="2800" dirty="0" err="1" smtClean="0"/>
              <a:t>cI</a:t>
            </a:r>
            <a:r>
              <a:rPr lang="tr-TR" sz="2800" dirty="0" smtClean="0"/>
              <a:t>)a = 0 </a:t>
            </a:r>
            <a:br>
              <a:rPr lang="tr-TR" sz="2800" dirty="0" smtClean="0"/>
            </a:br>
            <a:r>
              <a:rPr lang="tr-TR" sz="2800" dirty="0" smtClean="0"/>
              <a:t>sonucuna ulaşılır.</a:t>
            </a:r>
            <a:br>
              <a:rPr lang="tr-TR" sz="2800" dirty="0" smtClean="0"/>
            </a:br>
            <a:r>
              <a:rPr lang="tr-TR" sz="2800" dirty="0" smtClean="0"/>
              <a:t>Görüldüğü gibi burada problem B matrisinin öz vektörünü bulmaktır. Bu da, maksimum fonksiyonu verir.  </a:t>
            </a:r>
            <a:br>
              <a:rPr lang="tr-TR" sz="2800" dirty="0" smtClean="0"/>
            </a:br>
            <a:r>
              <a:rPr lang="tr-TR" sz="2800" dirty="0" smtClean="0"/>
              <a:t> W</a:t>
            </a:r>
            <a:r>
              <a:rPr lang="tr-TR" sz="2800" baseline="30000" dirty="0" smtClean="0"/>
              <a:t>-1</a:t>
            </a:r>
            <a:r>
              <a:rPr lang="tr-TR" sz="2800" dirty="0" smtClean="0"/>
              <a:t>B -  ʎ I = 0</a:t>
            </a:r>
            <a:br>
              <a:rPr lang="tr-TR" sz="2800" dirty="0" smtClean="0"/>
            </a:br>
            <a:r>
              <a:rPr lang="tr-TR" sz="2800" dirty="0" smtClean="0"/>
              <a:t>En büyük öz değer için eşleşen bir öz vektör, ayırma fonksiyonunun katsayılarını belirleyecektir.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37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00025" cy="190500"/>
          </a:xfrm>
          <a:prstGeom prst="rect">
            <a:avLst/>
          </a:prstGeom>
          <a:noFill/>
        </p:spPr>
      </p:pic>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85794"/>
            <a:ext cx="8405842" cy="5500726"/>
          </a:xfrm>
        </p:spPr>
        <p:txBody>
          <a:bodyPr>
            <a:noAutofit/>
          </a:bodyPr>
          <a:lstStyle/>
          <a:p>
            <a:pPr algn="l"/>
            <a:r>
              <a:rPr lang="tr-TR" sz="2800" dirty="0" smtClean="0"/>
              <a:t/>
            </a:r>
            <a:br>
              <a:rPr lang="tr-TR" sz="2800" dirty="0" smtClean="0"/>
            </a:br>
            <a:r>
              <a:rPr lang="tr-TR" sz="2800" dirty="0" smtClean="0"/>
              <a:t> 4. </a:t>
            </a:r>
            <a:r>
              <a:rPr lang="tr-TR" sz="2800" b="1" dirty="0" smtClean="0"/>
              <a:t>BULGULAR VE TARTIŞMA </a:t>
            </a:r>
            <a:r>
              <a:rPr lang="tr-TR" sz="2800" dirty="0" smtClean="0"/>
              <a:t/>
            </a:r>
            <a:br>
              <a:rPr lang="tr-TR" sz="2800" dirty="0" smtClean="0"/>
            </a:br>
            <a:r>
              <a:rPr lang="tr-TR" sz="2800" dirty="0" smtClean="0"/>
              <a:t>Üreticilerin örgütlenmesi konusundaki temel problemler açısından yöneltilen soruya ait seçenekler;</a:t>
            </a:r>
            <a:br>
              <a:rPr lang="tr-TR" sz="2800" dirty="0" smtClean="0"/>
            </a:br>
            <a:r>
              <a:rPr lang="tr-TR" sz="2800" dirty="0" smtClean="0"/>
              <a:t> - Mevcut organizasyonların yeterliliği,</a:t>
            </a:r>
            <a:br>
              <a:rPr lang="tr-TR" sz="2800" dirty="0" smtClean="0"/>
            </a:br>
            <a:r>
              <a:rPr lang="tr-TR" sz="2800" dirty="0" smtClean="0"/>
              <a:t> - Mevcut organizasyonlara üyelik ve bu konuda eğitime ihtiyaç olduğu,</a:t>
            </a:r>
            <a:br>
              <a:rPr lang="tr-TR" sz="2800" dirty="0" smtClean="0"/>
            </a:br>
            <a:r>
              <a:rPr lang="tr-TR" sz="2800" dirty="0" smtClean="0"/>
              <a:t> - Tabandan gelen bir organizasyon biçimine ihtiyaç olduğu şeklindedir.</a:t>
            </a:r>
            <a:br>
              <a:rPr lang="tr-TR" sz="2800" dirty="0" smtClean="0"/>
            </a:br>
            <a:r>
              <a:rPr lang="tr-TR" sz="2800" dirty="0" smtClean="0"/>
              <a:t>Burada </a:t>
            </a:r>
            <a:r>
              <a:rPr lang="tr-TR" sz="2800" dirty="0" err="1" smtClean="0"/>
              <a:t>diskriminant</a:t>
            </a:r>
            <a:r>
              <a:rPr lang="tr-TR" sz="2800" dirty="0" smtClean="0"/>
              <a:t> analizi, bu seçenekler esas alınarak yapılmıştır. Analiz sonucunda 2 </a:t>
            </a:r>
            <a:r>
              <a:rPr lang="tr-TR" sz="2800" dirty="0" err="1" smtClean="0"/>
              <a:t>diskriminant</a:t>
            </a:r>
            <a:r>
              <a:rPr lang="tr-TR" sz="2800" dirty="0" smtClean="0"/>
              <a:t> fonksiyonu belirlenmiş ve bunlara ait </a:t>
            </a:r>
            <a:r>
              <a:rPr lang="tr-TR" sz="2800" dirty="0" err="1" smtClean="0"/>
              <a:t>kanonik</a:t>
            </a:r>
            <a:r>
              <a:rPr lang="tr-TR" sz="2800" dirty="0" smtClean="0"/>
              <a:t> korelasyon değerleri 0,99 ve 0,87 olarak bulunmuştur. İlk korelasyon değerine ait anlamlılık değeri 0,07 ikinci fonksiyona ait anlamlılık değeri de 0,66 olarak bulunmuştur.</a:t>
            </a:r>
            <a:endParaRPr lang="tr-T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357166"/>
            <a:ext cx="8120090" cy="6858048"/>
          </a:xfrm>
        </p:spPr>
        <p:txBody>
          <a:bodyPr>
            <a:normAutofit fontScale="90000"/>
          </a:bodyPr>
          <a:lstStyle/>
          <a:p>
            <a:pPr algn="l"/>
            <a:r>
              <a:rPr lang="tr-TR" sz="3100" dirty="0" smtClean="0"/>
              <a:t>Burada, üreticinin üyesi olduğu kooperatif ya da birlik hakkında bilgi sahibi olma seviyesi esas alınarak, üreticinin daha çok tabandan gelen bir örgütlenmeye ihtiyaç olduğu görüşü ağırlık kazanmıştır (0,23). </a:t>
            </a:r>
            <a:br>
              <a:rPr lang="tr-TR" sz="3100" dirty="0" smtClean="0"/>
            </a:br>
            <a:r>
              <a:rPr lang="tr-TR" sz="3100" dirty="0" smtClean="0"/>
              <a:t>Ayrıca üreticilerin ürünlerinin pazarlanmasında örgütlenmenin rolü hakkındaki görüşüne göre de nispeten tabandan gelen bir örgütlenme ihtiyacı ortaya çıkmıştır. </a:t>
            </a:r>
            <a:br>
              <a:rPr lang="tr-TR" sz="31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928670"/>
            <a:ext cx="8405842" cy="4429156"/>
          </a:xfrm>
        </p:spPr>
        <p:txBody>
          <a:bodyPr>
            <a:noAutofit/>
          </a:bodyPr>
          <a:lstStyle/>
          <a:p>
            <a:pPr algn="l"/>
            <a:r>
              <a:rPr lang="tr-TR" sz="2800" dirty="0" smtClean="0"/>
              <a:t>Örgütlenme konusunda </a:t>
            </a:r>
            <a:r>
              <a:rPr lang="tr-TR" sz="2800" dirty="0" err="1" smtClean="0"/>
              <a:t>likert</a:t>
            </a:r>
            <a:r>
              <a:rPr lang="tr-TR" sz="2800" dirty="0" smtClean="0"/>
              <a:t> ölçeğine göre üreticiye yöneltilen sorulara verilen cevaplara göre üreticinin eğitim seviyesi için </a:t>
            </a:r>
            <a:r>
              <a:rPr lang="tr-TR" sz="2800" dirty="0" err="1" smtClean="0"/>
              <a:t>diskriminant</a:t>
            </a:r>
            <a:r>
              <a:rPr lang="tr-TR" sz="2800" dirty="0" smtClean="0"/>
              <a:t> analizi uygulanmıştır. Burada eğitim düzeyleri; okuryazar, ilkokul-ortaokul, lise-üniversite şeklinde gruplandırılmıştır. Analiz sonucunda 2 (iki) </a:t>
            </a:r>
            <a:r>
              <a:rPr lang="tr-TR" sz="2800" dirty="0" err="1" smtClean="0"/>
              <a:t>diskriminant</a:t>
            </a:r>
            <a:r>
              <a:rPr lang="tr-TR" sz="2800" dirty="0" smtClean="0"/>
              <a:t> fonksiyonu belirlenmiştir. Bunlara ait </a:t>
            </a:r>
            <a:r>
              <a:rPr lang="tr-TR" sz="2800" dirty="0" err="1" smtClean="0"/>
              <a:t>kanonik</a:t>
            </a:r>
            <a:r>
              <a:rPr lang="tr-TR" sz="2800" dirty="0" smtClean="0"/>
              <a:t> korelasyon değerleri 0,997 ve 0,94 olarak bulunmuştur. İlk korelasyon değerine ait anlamlılık değeri; 0,02 ikinci fonksiyona ait anlamlılık değeri de 0,25 olarak bulunmuştur. </a:t>
            </a:r>
            <a:endParaRPr lang="tr-T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928670"/>
            <a:ext cx="8191528" cy="4214842"/>
          </a:xfrm>
        </p:spPr>
        <p:txBody>
          <a:bodyPr>
            <a:noAutofit/>
          </a:bodyPr>
          <a:lstStyle/>
          <a:p>
            <a:pPr algn="l"/>
            <a:r>
              <a:rPr lang="tr-TR" sz="2800" dirty="0" err="1" smtClean="0"/>
              <a:t>Diskriminant</a:t>
            </a:r>
            <a:r>
              <a:rPr lang="tr-TR" sz="2800" dirty="0" smtClean="0"/>
              <a:t> Analizi </a:t>
            </a:r>
            <a:r>
              <a:rPr lang="tr-TR" sz="2800" dirty="0" err="1" smtClean="0"/>
              <a:t>diskriminant</a:t>
            </a:r>
            <a:r>
              <a:rPr lang="tr-TR" sz="2800" dirty="0" smtClean="0"/>
              <a:t> fonksiyonu kullanılarak gruplar arası ayırıma en fazla etki eden değişkenleri belirlemede ve hangi gruptan geldiği bilinmeyen bir bireyin hangi gruba dâhil edileceğini belirlemede kullanılır. </a:t>
            </a:r>
            <a:br>
              <a:rPr lang="tr-TR" sz="2800" dirty="0" smtClean="0"/>
            </a:br>
            <a:r>
              <a:rPr lang="tr-TR" sz="2800" dirty="0" smtClean="0"/>
              <a:t>Genel anlamda ayırma olup, bireylere ait </a:t>
            </a:r>
            <a:r>
              <a:rPr lang="tr-TR" sz="2800" i="1" dirty="0" smtClean="0"/>
              <a:t>p </a:t>
            </a:r>
            <a:r>
              <a:rPr lang="tr-TR" sz="2800" dirty="0" smtClean="0"/>
              <a:t>tane özellikten yararlanarak ait oldukları grupları (kütle) belirlemede veya mevcut grupları birbirinden ayıracak en iyi fonksiyonu bulmada kullanılan çok değişkenli istatistik tekniklerden birisidir (</a:t>
            </a:r>
            <a:r>
              <a:rPr lang="tr-TR" sz="2800" dirty="0" err="1" smtClean="0"/>
              <a:t>Çamdeviren</a:t>
            </a:r>
            <a:r>
              <a:rPr lang="tr-TR" sz="2800" dirty="0" smtClean="0"/>
              <a:t>, 2000).</a:t>
            </a:r>
            <a:endParaRPr lang="tr-T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04088"/>
            <a:ext cx="8262966" cy="5653870"/>
          </a:xfrm>
        </p:spPr>
        <p:txBody>
          <a:bodyPr>
            <a:normAutofit fontScale="90000"/>
          </a:bodyPr>
          <a:lstStyle/>
          <a:p>
            <a:pPr algn="l"/>
            <a:r>
              <a:rPr lang="tr-TR" sz="3200" dirty="0" smtClean="0"/>
              <a:t/>
            </a:r>
            <a:br>
              <a:rPr lang="tr-TR" sz="3200" dirty="0" smtClean="0"/>
            </a:br>
            <a:r>
              <a:rPr lang="tr-TR" sz="3200" dirty="0" smtClean="0"/>
              <a:t>Üreticilerin sahip oldukları arazi büyüklüğüne göre </a:t>
            </a:r>
            <a:r>
              <a:rPr lang="tr-TR" sz="3200" dirty="0" err="1" smtClean="0"/>
              <a:t>likert</a:t>
            </a:r>
            <a:r>
              <a:rPr lang="tr-TR" sz="3200" dirty="0" smtClean="0"/>
              <a:t> tipi veriler için </a:t>
            </a:r>
            <a:r>
              <a:rPr lang="tr-TR" sz="3200" dirty="0" err="1" smtClean="0"/>
              <a:t>diskriminant</a:t>
            </a:r>
            <a:r>
              <a:rPr lang="tr-TR" sz="3200" dirty="0" smtClean="0"/>
              <a:t> analizi yapılmıştır. Bu analize ait </a:t>
            </a:r>
            <a:r>
              <a:rPr lang="tr-TR" sz="3200" dirty="0" err="1" smtClean="0"/>
              <a:t>kanonikal</a:t>
            </a:r>
            <a:r>
              <a:rPr lang="tr-TR" sz="3200" dirty="0" smtClean="0"/>
              <a:t> </a:t>
            </a:r>
            <a:r>
              <a:rPr lang="tr-TR" sz="3200" dirty="0" err="1" smtClean="0"/>
              <a:t>diskriminant</a:t>
            </a:r>
            <a:r>
              <a:rPr lang="tr-TR" sz="3200" dirty="0" smtClean="0"/>
              <a:t> fonksiyonları için korelasyon değerleri sırasıyla; 0,997 ve 0,99 olarak bulunmuştur. Bu değerlere ait anlamlılık değeri ise sırasıyla; p</a:t>
            </a:r>
            <a:r>
              <a:rPr lang="tr-TR" sz="3200" baseline="-25000" dirty="0" smtClean="0"/>
              <a:t>1</a:t>
            </a:r>
            <a:r>
              <a:rPr lang="tr-TR" sz="3200" dirty="0" smtClean="0"/>
              <a:t>=0,000 ve p</a:t>
            </a:r>
            <a:r>
              <a:rPr lang="tr-TR" sz="3200" baseline="-25000" dirty="0" smtClean="0"/>
              <a:t>2</a:t>
            </a:r>
            <a:r>
              <a:rPr lang="tr-TR" sz="3200" dirty="0" smtClean="0"/>
              <a:t>=0,005 olarak bulunmuştur. Yani bu fonksiyonların anlamlılık düzeyi yüksek çıkmıştır.</a:t>
            </a:r>
            <a:br>
              <a:rPr lang="tr-TR" sz="3200" dirty="0" smtClean="0"/>
            </a:br>
            <a:r>
              <a:rPr lang="tr-TR" sz="3200" dirty="0" smtClean="0"/>
              <a:t>Burada, “gerekli eğitimi alabiliyor musunuz” sorusuna olumsuz (-0,434) şekilde cevap veren üreticilerin daha çok büyük işletme sahibi kişiler olduğu anlaşılmaktadır. Yani fazla arazisi olan işletmeciler çiftçilikle ilgili eğitim eksikliğinden söz etmektedirler.</a:t>
            </a:r>
            <a:endParaRPr lang="tr-TR"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334404" cy="6143668"/>
          </a:xfrm>
        </p:spPr>
        <p:txBody>
          <a:bodyPr>
            <a:normAutofit fontScale="90000"/>
          </a:bodyPr>
          <a:lstStyle/>
          <a:p>
            <a:pPr algn="l"/>
            <a:r>
              <a:rPr lang="tr-TR" sz="2800" dirty="0" smtClean="0"/>
              <a:t> </a:t>
            </a:r>
            <a:r>
              <a:rPr lang="tr-TR" sz="3100" dirty="0" smtClean="0"/>
              <a:t>Aynı şekilde üyesi oldukları kooperatif ya da birlik hakkındaki gerekli bilgiye sahip olma konusunda olumsuz görüş bildiren üreticiler de büyük işletmelerdir. </a:t>
            </a:r>
            <a:br>
              <a:rPr lang="tr-TR" sz="3100" dirty="0" smtClean="0"/>
            </a:br>
            <a:r>
              <a:rPr lang="tr-TR" sz="3100" dirty="0" smtClean="0"/>
              <a:t>Öte yandan ürünlerin pazarlanmasında örgütlerin rolü hakkında olumlu görüş (0,452) bildiren üreticilerin de fazla arazi sahibi oldukları anlaşılmaktadır. </a:t>
            </a:r>
            <a:br>
              <a:rPr lang="tr-TR" sz="3100" dirty="0" smtClean="0"/>
            </a:br>
            <a:r>
              <a:rPr lang="tr-TR" sz="3100" dirty="0" smtClean="0"/>
              <a:t>Ayrıca tarım satış kooperatifinin, sığır yetiştiricileri birliği, sulama birlikleri, tarım kredi kooperatifleri ve tarımsal kalkınma kooperatiflerinin, tarıma katkısı hakkında olumsuz görüş bildiren üreticilerin de büyük işletme sahibi kimseler olduğu anlaşılmaktadır.</a:t>
            </a:r>
            <a:endParaRPr lang="tr-TR" sz="3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04088"/>
            <a:ext cx="8262966" cy="724648"/>
          </a:xfrm>
        </p:spPr>
        <p:txBody>
          <a:bodyPr>
            <a:normAutofit fontScale="90000"/>
          </a:bodyPr>
          <a:lstStyle/>
          <a:p>
            <a:r>
              <a:rPr lang="tr-TR" dirty="0" smtClean="0"/>
              <a:t>Giriş</a:t>
            </a:r>
            <a:endParaRPr lang="tr-TR" dirty="0"/>
          </a:p>
        </p:txBody>
      </p:sp>
      <p:sp>
        <p:nvSpPr>
          <p:cNvPr id="3" name="2 Dikdörtgen"/>
          <p:cNvSpPr/>
          <p:nvPr/>
        </p:nvSpPr>
        <p:spPr>
          <a:xfrm>
            <a:off x="500034" y="1428736"/>
            <a:ext cx="8286808" cy="4832092"/>
          </a:xfrm>
          <a:prstGeom prst="rect">
            <a:avLst/>
          </a:prstGeom>
        </p:spPr>
        <p:txBody>
          <a:bodyPr wrap="square">
            <a:spAutoFit/>
          </a:bodyPr>
          <a:lstStyle/>
          <a:p>
            <a:r>
              <a:rPr lang="tr-TR" sz="2800" dirty="0"/>
              <a:t>Örgütlenme; bireylerin </a:t>
            </a:r>
            <a:r>
              <a:rPr lang="tr-TR" sz="2800" dirty="0" smtClean="0"/>
              <a:t>yaşadıkları </a:t>
            </a:r>
            <a:r>
              <a:rPr lang="tr-TR" sz="2800" b="1" dirty="0"/>
              <a:t>ortak sorunları </a:t>
            </a:r>
            <a:r>
              <a:rPr lang="tr-TR" sz="2800" dirty="0"/>
              <a:t>çözmek üzere </a:t>
            </a:r>
            <a:r>
              <a:rPr lang="tr-TR" sz="2800" b="1" dirty="0"/>
              <a:t>bir araya gelme </a:t>
            </a:r>
            <a:r>
              <a:rPr lang="tr-TR" sz="2800" dirty="0"/>
              <a:t>ve mevcut </a:t>
            </a:r>
            <a:r>
              <a:rPr lang="tr-TR" sz="2800" b="1" dirty="0"/>
              <a:t>sorunları gidermeye yönelik adımlar</a:t>
            </a:r>
            <a:r>
              <a:rPr lang="tr-TR" sz="2800" dirty="0"/>
              <a:t> atma çabasıdır. </a:t>
            </a:r>
            <a:endParaRPr lang="tr-TR" sz="2800" dirty="0" smtClean="0"/>
          </a:p>
          <a:p>
            <a:r>
              <a:rPr lang="tr-TR" sz="2800" dirty="0" smtClean="0"/>
              <a:t>Türkiye sahip olduğu coğrafyada tarımla ilgili olarak, büyük bir potansiyele sahiptir. </a:t>
            </a:r>
          </a:p>
          <a:p>
            <a:r>
              <a:rPr lang="tr-TR" sz="2800" dirty="0" smtClean="0"/>
              <a:t>Aslında </a:t>
            </a:r>
            <a:r>
              <a:rPr lang="tr-TR" sz="2800" b="1" dirty="0" smtClean="0"/>
              <a:t>bitkisel üretim </a:t>
            </a:r>
            <a:r>
              <a:rPr lang="tr-TR" sz="2800" dirty="0" smtClean="0"/>
              <a:t>açısından  zengin olan Anadolu coğrafyası, </a:t>
            </a:r>
            <a:r>
              <a:rPr lang="tr-TR" sz="2800" b="1" dirty="0" smtClean="0"/>
              <a:t>hayvansal üretim</a:t>
            </a:r>
            <a:r>
              <a:rPr lang="tr-TR" sz="2800" dirty="0" smtClean="0"/>
              <a:t>, </a:t>
            </a:r>
            <a:r>
              <a:rPr lang="tr-TR" sz="2800" b="1" dirty="0" smtClean="0"/>
              <a:t>su ürünleri </a:t>
            </a:r>
            <a:r>
              <a:rPr lang="tr-TR" sz="2800" dirty="0" smtClean="0"/>
              <a:t>ve </a:t>
            </a:r>
            <a:r>
              <a:rPr lang="tr-TR" sz="2800" b="1" dirty="0" smtClean="0"/>
              <a:t>ormancılık </a:t>
            </a:r>
            <a:r>
              <a:rPr lang="tr-TR" sz="2800" dirty="0" smtClean="0"/>
              <a:t>açısından da çok önemli bir potansiyele sahip bulunuyor.</a:t>
            </a:r>
          </a:p>
          <a:p>
            <a:endParaRPr lang="tr-TR" sz="2800" dirty="0" smtClean="0"/>
          </a:p>
          <a:p>
            <a:endParaRPr lang="tr-TR"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405842" cy="6072230"/>
          </a:xfrm>
        </p:spPr>
        <p:txBody>
          <a:bodyPr>
            <a:normAutofit/>
          </a:bodyPr>
          <a:lstStyle/>
          <a:p>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
        <p:nvSpPr>
          <p:cNvPr id="3" name="2 Dikdörtgen"/>
          <p:cNvSpPr/>
          <p:nvPr/>
        </p:nvSpPr>
        <p:spPr>
          <a:xfrm>
            <a:off x="357158" y="357166"/>
            <a:ext cx="8572560" cy="4401205"/>
          </a:xfrm>
          <a:prstGeom prst="rect">
            <a:avLst/>
          </a:prstGeom>
        </p:spPr>
        <p:txBody>
          <a:bodyPr wrap="square">
            <a:spAutoFit/>
          </a:bodyPr>
          <a:lstStyle/>
          <a:p>
            <a:r>
              <a:rPr lang="tr-TR" sz="2800" dirty="0" smtClean="0"/>
              <a:t>Üreticilere ait gelir gruplarına göre </a:t>
            </a:r>
            <a:r>
              <a:rPr lang="tr-TR" sz="2800" dirty="0" err="1" smtClean="0"/>
              <a:t>likert</a:t>
            </a:r>
            <a:r>
              <a:rPr lang="tr-TR" sz="2800" dirty="0" smtClean="0"/>
              <a:t> tipi sorulara verilen puanlamalara ait </a:t>
            </a:r>
            <a:r>
              <a:rPr lang="tr-TR" sz="2800" dirty="0" err="1" smtClean="0"/>
              <a:t>diskriminant</a:t>
            </a:r>
            <a:r>
              <a:rPr lang="tr-TR" sz="2800" dirty="0" smtClean="0"/>
              <a:t> analizi yapılmıştır.</a:t>
            </a:r>
            <a:br>
              <a:rPr lang="tr-TR" sz="2800" dirty="0" smtClean="0"/>
            </a:br>
            <a:r>
              <a:rPr lang="tr-TR" sz="2800" dirty="0" smtClean="0"/>
              <a:t> “üreticilerin mevcut örgütlenmedeki rolü” sorusuna olumsuz görüş bildiren üreticilerin, yüksek gelir düzeyine sahip oldukları anlaşılmaktadır. </a:t>
            </a:r>
          </a:p>
          <a:p>
            <a:r>
              <a:rPr lang="tr-TR" sz="2800" dirty="0" smtClean="0"/>
              <a:t>Aynı şekilde üyesi oldukları kooperatif ya da birlik hakkında bilgi sahibi olma hususunda da olumsuz görüş bildiren üreticilerin, yüksek gelir düzeyine sahip oldukları ortaya çıkmıştır. </a:t>
            </a:r>
            <a:endParaRPr lang="tr-T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04088"/>
            <a:ext cx="8262966" cy="4796614"/>
          </a:xfrm>
        </p:spPr>
        <p:txBody>
          <a:bodyPr>
            <a:noAutofit/>
          </a:bodyPr>
          <a:lstStyle/>
          <a:p>
            <a:pPr algn="l"/>
            <a:r>
              <a:rPr lang="tr-TR" sz="2800" dirty="0" smtClean="0"/>
              <a:t>Öte yandan ziraat odalarının, hayvancılık kooperatiflerinin, tarımla ilgili mesleki oda ve derneklerin, tarımsal kalkınma kooperatiflerinin, tarım satış kooperatiflerinin, arı yetiştiricileri birlikleri, sığır yetiştiricileri birlikleri, sulama birlikleri, pancar ekicileri kooperatifleri, tarım kredi kooperatifleri ve tarım desteklerinin tarımsal faaliyetlere katkısı ile ilgili </a:t>
            </a:r>
            <a:r>
              <a:rPr lang="tr-TR" sz="2800" b="1" dirty="0" smtClean="0"/>
              <a:t>olumlu görüş</a:t>
            </a:r>
            <a:r>
              <a:rPr lang="tr-TR" sz="2800" dirty="0" smtClean="0"/>
              <a:t> bildiren üreticilerin, yüksek gelir seviyesine sahip oldukları görülmektedir.</a:t>
            </a:r>
            <a:endParaRPr lang="tr-T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334404" cy="5357850"/>
          </a:xfrm>
        </p:spPr>
        <p:txBody>
          <a:bodyPr>
            <a:normAutofit fontScale="90000"/>
          </a:bodyPr>
          <a:lstStyle/>
          <a:p>
            <a:pPr algn="l"/>
            <a:r>
              <a:rPr lang="tr-TR" sz="3100" dirty="0" smtClean="0"/>
              <a:t>Üreticilerin örgütlenmeleri ile ilgili </a:t>
            </a:r>
            <a:r>
              <a:rPr lang="tr-TR" sz="3100" dirty="0" err="1" smtClean="0"/>
              <a:t>likert</a:t>
            </a:r>
            <a:r>
              <a:rPr lang="tr-TR" sz="3100" dirty="0" smtClean="0"/>
              <a:t> tipi soruların hayvancılıkta ürünlerin pazarlanma şekline göre </a:t>
            </a:r>
            <a:r>
              <a:rPr lang="tr-TR" sz="3100" dirty="0" err="1" smtClean="0"/>
              <a:t>diskriminant</a:t>
            </a:r>
            <a:r>
              <a:rPr lang="tr-TR" sz="3100" dirty="0" smtClean="0"/>
              <a:t> analizi yapılmıştır.</a:t>
            </a:r>
            <a:br>
              <a:rPr lang="tr-TR" sz="3100" dirty="0" smtClean="0"/>
            </a:br>
            <a:r>
              <a:rPr lang="tr-TR" sz="3100" dirty="0" smtClean="0"/>
              <a:t> Sonuçta ürünlerin pazarlanmasında örgütlerin rolü, tarım destekleri, hayvancılık kooperatifleri, tarım satış kooperatifleri, arı yetiştiricileri birlikleri, tarımsal kalkınma kooperatifleri, pancar ekicileri kooperatifi, sulama birliklerinin katkıları ve üreticilerin mevcut örgütlenmedeki rolüne olumlu görüş bildiren üreticilerin, ürünlerini pazarlamadıkları görülmektedir. </a:t>
            </a:r>
            <a:r>
              <a:rPr lang="tr-TR" sz="2800" dirty="0" smtClean="0"/>
              <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00042"/>
            <a:ext cx="8405842" cy="5857916"/>
          </a:xfrm>
        </p:spPr>
        <p:txBody>
          <a:bodyPr>
            <a:normAutofit fontScale="90000"/>
          </a:bodyPr>
          <a:lstStyle/>
          <a:p>
            <a:pPr algn="l"/>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3100" dirty="0" smtClean="0"/>
              <a:t>Öte yandan gerekli eğitimi alamadıklarını, üyesi oldukları kooperatif ya da birlikler hakkında bilgi sahibi olmadıklarını ve mevcut tarım destekleri hakkında da olumsuz görüş bildiren üreticilerin, genellikle ürünlerini mandıralara ve kısmen bakkallara verdikleri anlaşılmaktadır.</a:t>
            </a:r>
            <a:br>
              <a:rPr lang="tr-TR" sz="3100" dirty="0" smtClean="0"/>
            </a:br>
            <a:r>
              <a:rPr lang="tr-TR" sz="3100" b="1" dirty="0" smtClean="0"/>
              <a:t/>
            </a:r>
            <a:br>
              <a:rPr lang="tr-TR" sz="3100" b="1"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285860"/>
            <a:ext cx="8334404" cy="4572032"/>
          </a:xfrm>
        </p:spPr>
        <p:txBody>
          <a:bodyPr>
            <a:noAutofit/>
          </a:bodyPr>
          <a:lstStyle/>
          <a:p>
            <a:pPr algn="l"/>
            <a:r>
              <a:rPr lang="tr-TR" sz="2800" dirty="0" smtClean="0"/>
              <a:t>Üreticilerin örgütlenmesi konusunda temel problem olarak belirlenen hususlar dikkate alınarak yapılan </a:t>
            </a:r>
            <a:r>
              <a:rPr lang="tr-TR" sz="2800" dirty="0" err="1" smtClean="0"/>
              <a:t>diskriminant</a:t>
            </a:r>
            <a:r>
              <a:rPr lang="tr-TR" sz="2800" dirty="0" smtClean="0"/>
              <a:t> analizi sonucunda daha çok tabandan gelen bir örgütlenmeye ihtiyaç olduğu görüşü öne çıkmaktadır. Nitekim üreticilerin üyesi oldukları kooperatif ya da birlikler hakkında sahip olunan bilgi seviyesine göre tabandan gelen örgütlenmeye ihtiyaç olduğu görüşü ağırlık kazanmıştır. Yani mevcut kooperatif ya da birlikler hakkında sahip olunan bilgi seviyesi arttıkça üreticilerin tabandan gelen bir örgütlenme şekline ihtiyaç olduğu görüşü ortaya çıkmaktadır.</a:t>
            </a:r>
            <a:endParaRPr lang="tr-TR" sz="2800" dirty="0"/>
          </a:p>
        </p:txBody>
      </p:sp>
      <p:sp>
        <p:nvSpPr>
          <p:cNvPr id="3" name="2 Dikdörtgen"/>
          <p:cNvSpPr/>
          <p:nvPr/>
        </p:nvSpPr>
        <p:spPr>
          <a:xfrm>
            <a:off x="571472" y="642918"/>
            <a:ext cx="4286280" cy="523220"/>
          </a:xfrm>
          <a:prstGeom prst="rect">
            <a:avLst/>
          </a:prstGeom>
        </p:spPr>
        <p:txBody>
          <a:bodyPr wrap="square">
            <a:spAutoFit/>
          </a:bodyPr>
          <a:lstStyle/>
          <a:p>
            <a:r>
              <a:rPr lang="tr-TR" sz="2800" b="1" dirty="0" smtClean="0"/>
              <a:t>5. SONUÇ ve ÖNERİLER </a:t>
            </a:r>
            <a:endParaRPr lang="tr-TR"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04088"/>
            <a:ext cx="8262966" cy="5868184"/>
          </a:xfrm>
        </p:spPr>
        <p:txBody>
          <a:bodyPr>
            <a:normAutofit fontScale="90000"/>
          </a:bodyPr>
          <a:lstStyle/>
          <a:p>
            <a:pPr algn="l"/>
            <a:r>
              <a:rPr lang="tr-TR" sz="3100" dirty="0" smtClean="0"/>
              <a:t>Tarımsal ürünlerin maliyetlerini düşürmek ve pazarlama sorununu da yerinde çözmek amacıyla tabandan gelen bir örgütlenme şekline ihtiyaç duyulduğu aşikârdır. Yani üreticiler her türlü ihtiyaçlarını birlikte sağlayabilme ve ürünlerini pazarlayabilmek amacıyla bizzat kendileri örgütlenmeye ihtiyaç duymalı ve devlet de bu konuda uygun ortamı ve imkânları sağlamalıdır. </a:t>
            </a:r>
            <a:br>
              <a:rPr lang="tr-TR" sz="3100" dirty="0" smtClean="0"/>
            </a:br>
            <a:r>
              <a:rPr lang="tr-TR" sz="3100" dirty="0" smtClean="0"/>
              <a:t/>
            </a:r>
            <a:br>
              <a:rPr lang="tr-TR" sz="31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04088"/>
            <a:ext cx="8262966" cy="5225242"/>
          </a:xfrm>
        </p:spPr>
        <p:txBody>
          <a:bodyPr>
            <a:noAutofit/>
          </a:bodyPr>
          <a:lstStyle/>
          <a:p>
            <a:pPr algn="l"/>
            <a:r>
              <a:rPr lang="tr-TR" sz="2800" dirty="0" smtClean="0"/>
              <a:t>Aslında tarım üreticileri bizzat ihtiyaç duydukları sosyal ve kültürel konularda organize olmayı başarabilmektedir. Ülkemiz bunun örnekleri ile doludur. Zaten tarihimizde de bu tecrübe birikimi mevcuttur. Bu sosyal, kültürel ve geleneksel anlayışı üretime aksettirebilmek açısından, uygun bir zeminin oluşturulması için devletimiz üreticilerin beklentilerini yerinde tespit ederek, işlevsel düzenlemelere gitmeli ve üreticilerin beklentilerine uygun modelin oluşmasının önünü açmalıdır. Ama </a:t>
            </a:r>
            <a:r>
              <a:rPr lang="tr-TR" sz="2800" smtClean="0"/>
              <a:t>asla herhangi bir </a:t>
            </a:r>
            <a:r>
              <a:rPr lang="tr-TR" sz="2800" dirty="0" smtClean="0"/>
              <a:t>örgütlenme (organizasyon) biçimi üreticiye dikte edilmemelidir.</a:t>
            </a:r>
            <a:endParaRPr lang="tr-TR"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643050"/>
            <a:ext cx="8334404" cy="2428892"/>
          </a:xfrm>
        </p:spPr>
        <p:txBody>
          <a:bodyPr>
            <a:noAutofit/>
          </a:bodyPr>
          <a:lstStyle/>
          <a:p>
            <a:pPr algn="l"/>
            <a:r>
              <a:rPr lang="tr-TR" sz="2800" dirty="0" smtClean="0"/>
              <a:t>Aslında tarım il ve ilçe müdürlüklerince, tarım alanındaki ‘tabii toplum önderleri’ vasıtasıyla, üreticilerin organize olabilmelerini sağlamak mümkündür. Bu konular, iyi hazırlanmış ve yetkin kişilerin katılımlarıyla yapılacak bir ulusal kongrede de ele alınabilir.</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0"/>
            <a:ext cx="8548718" cy="9501230"/>
          </a:xfrm>
        </p:spPr>
        <p:txBody>
          <a:bodyPr>
            <a:normAutofit fontScale="90000"/>
          </a:bodyPr>
          <a:lstStyle/>
          <a:p>
            <a:pPr algn="l"/>
            <a:r>
              <a:rPr lang="tr-TR" sz="2400" b="1" dirty="0" smtClean="0"/>
              <a:t>6. KAYNAKLAR</a:t>
            </a:r>
            <a:r>
              <a:rPr lang="tr-TR" sz="2400" dirty="0" smtClean="0"/>
              <a:t/>
            </a:r>
            <a:br>
              <a:rPr lang="tr-TR" sz="2400" dirty="0" smtClean="0"/>
            </a:br>
            <a:r>
              <a:rPr lang="tr-TR" sz="2400" b="1" dirty="0" smtClean="0"/>
              <a:t>Ballı, E.</a:t>
            </a:r>
            <a:r>
              <a:rPr lang="tr-TR" sz="2400" dirty="0" smtClean="0"/>
              <a:t>, 2015, </a:t>
            </a:r>
            <a:r>
              <a:rPr lang="tr-TR" sz="2400" b="1" i="1" dirty="0" smtClean="0"/>
              <a:t>Türkiye'de Tarımsal Kooperatifçiliğin Gelişimi ve Fiskobirlik: Tarihsel Bir Değerlendirme,</a:t>
            </a:r>
            <a:r>
              <a:rPr lang="tr-TR" sz="2400" dirty="0" smtClean="0"/>
              <a:t>Türkiye Cumhuriyeti'nin Ekonomik ve Sosyal Tarihi Uluslararası Sempozyumu, Atatürk Araştırma Merkezi, 26-28 Kasım 2015, İzmir.</a:t>
            </a:r>
            <a:br>
              <a:rPr lang="tr-TR" sz="2400" dirty="0" smtClean="0"/>
            </a:br>
            <a:r>
              <a:rPr lang="tr-TR" sz="2400" b="1" dirty="0" smtClean="0"/>
              <a:t>Koyuncu, M.</a:t>
            </a:r>
            <a:r>
              <a:rPr lang="tr-TR" sz="2400" dirty="0" smtClean="0"/>
              <a:t>, 2012,</a:t>
            </a:r>
            <a:r>
              <a:rPr lang="tr-TR" sz="2400" b="1" i="1" dirty="0" smtClean="0"/>
              <a:t>Küçükbaş Hayvan Yetiştiriciliğinin Anahtarı “Çoban”.</a:t>
            </a:r>
            <a:r>
              <a:rPr lang="tr-TR" sz="2400" dirty="0" smtClean="0"/>
              <a:t> Uludağ Üniversitesi Ziraat Fakültesi Zootekni Bölümü, Bursa.</a:t>
            </a:r>
            <a:br>
              <a:rPr lang="tr-TR" sz="2400" dirty="0" smtClean="0"/>
            </a:br>
            <a:r>
              <a:rPr lang="tr-TR" sz="2400" b="1" dirty="0" smtClean="0"/>
              <a:t>Köroğlu, S.</a:t>
            </a:r>
            <a:r>
              <a:rPr lang="tr-TR" sz="2400" dirty="0" smtClean="0"/>
              <a:t> 2003,</a:t>
            </a:r>
            <a:r>
              <a:rPr lang="tr-TR" sz="2400" b="1" i="1" dirty="0" smtClean="0"/>
              <a:t>Avrupa Birliğinde ve Türkiye’de Tarımsal Örgütlenme, </a:t>
            </a:r>
            <a:r>
              <a:rPr lang="tr-TR" sz="2400" dirty="0" smtClean="0"/>
              <a:t>T.C. Tarım ve </a:t>
            </a:r>
            <a:r>
              <a:rPr lang="tr-TR" sz="2400" dirty="0" err="1" smtClean="0"/>
              <a:t>Köyişleri</a:t>
            </a:r>
            <a:r>
              <a:rPr lang="tr-TR" sz="2400" dirty="0" smtClean="0"/>
              <a:t> Bakanlığı Dış İlişkiler ve Avrupa Topluluğu Koordinasyon Dairesi Başkanlığı</a:t>
            </a:r>
            <a:r>
              <a:rPr lang="tr-TR" sz="2400" b="1" dirty="0" smtClean="0"/>
              <a:t>.</a:t>
            </a:r>
            <a:br>
              <a:rPr lang="tr-TR" sz="2400" b="1" dirty="0" smtClean="0"/>
            </a:br>
            <a:r>
              <a:rPr lang="tr-TR" sz="2400" b="1" dirty="0" err="1" smtClean="0"/>
              <a:t>Çamdeviren</a:t>
            </a:r>
            <a:r>
              <a:rPr lang="tr-TR" sz="2400" dirty="0" smtClean="0"/>
              <a:t>, </a:t>
            </a:r>
            <a:r>
              <a:rPr lang="tr-TR" sz="2400" b="1" dirty="0" smtClean="0"/>
              <a:t>H</a:t>
            </a:r>
            <a:r>
              <a:rPr lang="tr-TR" sz="2400" dirty="0" smtClean="0"/>
              <a:t>. 2000, </a:t>
            </a:r>
            <a:r>
              <a:rPr lang="tr-TR" sz="2400" b="1" i="1" dirty="0" smtClean="0"/>
              <a:t>Lojistik Regresyon ve </a:t>
            </a:r>
            <a:r>
              <a:rPr lang="tr-TR" sz="2400" b="1" i="1" dirty="0" err="1" smtClean="0"/>
              <a:t>Diskriminant</a:t>
            </a:r>
            <a:r>
              <a:rPr lang="tr-TR" sz="2400" b="1" i="1" dirty="0" smtClean="0"/>
              <a:t> Analizi,</a:t>
            </a:r>
            <a:r>
              <a:rPr lang="tr-TR" sz="2400" dirty="0" smtClean="0"/>
              <a:t> Doktora Tezi, Ankara Üniversitesi, Ankara, 2000:89-91.</a:t>
            </a:r>
            <a:br>
              <a:rPr lang="tr-TR" sz="2400" dirty="0" smtClean="0"/>
            </a:br>
            <a:r>
              <a:rPr lang="en-US" sz="2400" b="1" dirty="0" smtClean="0"/>
              <a:t>Kara, K., Ser, G., A</a:t>
            </a:r>
            <a:r>
              <a:rPr lang="tr-TR" sz="2400" b="1" dirty="0" err="1" smtClean="0"/>
              <a:t>rslan</a:t>
            </a:r>
            <a:r>
              <a:rPr lang="en-US" sz="2400" b="1" dirty="0" smtClean="0"/>
              <a:t>, F.</a:t>
            </a:r>
            <a:r>
              <a:rPr lang="en-US" sz="2400" dirty="0" smtClean="0"/>
              <a:t>, 2005,</a:t>
            </a:r>
            <a:r>
              <a:rPr lang="en-US" sz="2400" b="1" i="1" dirty="0" smtClean="0"/>
              <a:t>Discriminant Analysis Result of Some Yield Characteristics of Sample Dairy Cattle Corporations by Considering Educational Status of Producers,</a:t>
            </a:r>
            <a:r>
              <a:rPr lang="en-US" sz="2400" dirty="0" smtClean="0"/>
              <a:t> Information Journal of Dairy Sciences 1(1): 14-17, 2005, ISSN 1811-9743, Asian Network of Scientific Information.</a:t>
            </a:r>
            <a:r>
              <a:rPr lang="tr-TR" sz="2400" dirty="0" smtClean="0"/>
              <a:t/>
            </a:r>
            <a:br>
              <a:rPr lang="tr-TR" sz="2400" dirty="0" smtClean="0"/>
            </a:br>
            <a:r>
              <a:rPr lang="tr-TR" sz="2400" b="1" dirty="0" err="1" smtClean="0"/>
              <a:t>Yemane</a:t>
            </a:r>
            <a:r>
              <a:rPr lang="tr-TR" sz="2400" dirty="0" smtClean="0"/>
              <a:t>, </a:t>
            </a:r>
            <a:r>
              <a:rPr lang="tr-TR" sz="2400" b="1" dirty="0" smtClean="0"/>
              <a:t>T</a:t>
            </a:r>
            <a:r>
              <a:rPr lang="tr-TR" sz="2400" dirty="0" smtClean="0"/>
              <a:t>. 2010, 2010,</a:t>
            </a:r>
            <a:r>
              <a:rPr lang="tr-TR" sz="2400" b="1" i="1" dirty="0" smtClean="0"/>
              <a:t>Temel Örnekleme Yöntemleri.</a:t>
            </a:r>
            <a:r>
              <a:rPr lang="tr-TR" sz="2400" dirty="0" smtClean="0"/>
              <a:t> Literatür Yayıncılık. ISBN;978-975-8431-34-2. İstanbul.</a:t>
            </a: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700" dirty="0" smtClean="0"/>
              <a:t/>
            </a:r>
            <a:br>
              <a:rPr lang="tr-TR" sz="2700" dirty="0" smtClean="0"/>
            </a:br>
            <a:r>
              <a:rPr lang="tr-TR" sz="2700" dirty="0" smtClean="0"/>
              <a:t/>
            </a:r>
            <a:br>
              <a:rPr lang="tr-TR" sz="27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04088"/>
            <a:ext cx="8258204" cy="153144"/>
          </a:xfrm>
        </p:spPr>
        <p:txBody>
          <a:bodyPr>
            <a:normAutofit fontScale="90000"/>
          </a:bodyPr>
          <a:lstStyle/>
          <a:p>
            <a:endParaRPr lang="tr-TR" dirty="0"/>
          </a:p>
        </p:txBody>
      </p:sp>
      <p:sp>
        <p:nvSpPr>
          <p:cNvPr id="3" name="2 İçerik Yer Tutucusu"/>
          <p:cNvSpPr>
            <a:spLocks noGrp="1"/>
          </p:cNvSpPr>
          <p:nvPr>
            <p:ph idx="1"/>
          </p:nvPr>
        </p:nvSpPr>
        <p:spPr>
          <a:xfrm>
            <a:off x="285720" y="642918"/>
            <a:ext cx="8401080" cy="5681682"/>
          </a:xfrm>
        </p:spPr>
        <p:txBody>
          <a:bodyPr>
            <a:normAutofit fontScale="92500" lnSpcReduction="20000"/>
          </a:bodyPr>
          <a:lstStyle/>
          <a:p>
            <a:endParaRPr lang="tr-TR" sz="2800" b="1" dirty="0" smtClean="0"/>
          </a:p>
          <a:p>
            <a:r>
              <a:rPr lang="tr-TR" sz="3000" b="1" dirty="0" smtClean="0"/>
              <a:t>Toprak</a:t>
            </a:r>
            <a:r>
              <a:rPr lang="tr-TR" sz="3000" dirty="0" smtClean="0"/>
              <a:t>, </a:t>
            </a:r>
            <a:r>
              <a:rPr lang="tr-TR" sz="3000" b="1" dirty="0" smtClean="0"/>
              <a:t>su</a:t>
            </a:r>
            <a:r>
              <a:rPr lang="tr-TR" sz="3000" dirty="0" smtClean="0"/>
              <a:t>, </a:t>
            </a:r>
            <a:r>
              <a:rPr lang="tr-TR" sz="3000" b="1" dirty="0" smtClean="0"/>
              <a:t>iklim özellikleri </a:t>
            </a:r>
            <a:r>
              <a:rPr lang="tr-TR" sz="3000" dirty="0" smtClean="0"/>
              <a:t>ve </a:t>
            </a:r>
            <a:r>
              <a:rPr lang="tr-TR" sz="3000" b="1" dirty="0" smtClean="0"/>
              <a:t>insan kaynağı</a:t>
            </a:r>
            <a:r>
              <a:rPr lang="tr-TR" sz="3000" dirty="0" smtClean="0"/>
              <a:t> açısından oldukça iyi durumda bulunan ülkemizde tüm bu imkânlardan yeterince istifade edilebildiği söylenemez. Bunun en önemli sebebi de geçmiş dönemlerden beri tarımda uygulanmakta olan </a:t>
            </a:r>
            <a:r>
              <a:rPr lang="tr-TR" sz="3000" b="1" dirty="0" smtClean="0"/>
              <a:t>politikaların</a:t>
            </a:r>
            <a:r>
              <a:rPr lang="tr-TR" sz="3000" dirty="0" smtClean="0"/>
              <a:t> arzu edilen seviyede olmamasıdır.</a:t>
            </a:r>
          </a:p>
          <a:p>
            <a:r>
              <a:rPr lang="tr-TR" sz="3000" dirty="0" smtClean="0"/>
              <a:t>Tarım kesiminde </a:t>
            </a:r>
            <a:r>
              <a:rPr lang="tr-TR" sz="3000" b="1" dirty="0" smtClean="0"/>
              <a:t>devletin önemli desteğine </a:t>
            </a:r>
            <a:r>
              <a:rPr lang="tr-TR" sz="3000" dirty="0" smtClean="0"/>
              <a:t>rağmen </a:t>
            </a:r>
            <a:r>
              <a:rPr lang="tr-TR" sz="3000" b="1" dirty="0" smtClean="0"/>
              <a:t>üretimde</a:t>
            </a:r>
            <a:r>
              <a:rPr lang="tr-TR" sz="3000" dirty="0" smtClean="0"/>
              <a:t> ve </a:t>
            </a:r>
            <a:r>
              <a:rPr lang="tr-TR" sz="3000" b="1" dirty="0" smtClean="0"/>
              <a:t>pazarlamada ciddi sorun</a:t>
            </a:r>
            <a:r>
              <a:rPr lang="tr-TR" sz="3000" dirty="0" smtClean="0"/>
              <a:t>lar yaşanmaktadır.</a:t>
            </a:r>
          </a:p>
          <a:p>
            <a:r>
              <a:rPr lang="tr-TR" sz="3000" b="1" dirty="0" smtClean="0"/>
              <a:t> Girdi maliyetlerinin</a:t>
            </a:r>
            <a:r>
              <a:rPr lang="tr-TR" sz="3000" dirty="0" smtClean="0"/>
              <a:t> yüksek olduğu tarımsal </a:t>
            </a:r>
            <a:r>
              <a:rPr lang="tr-TR" sz="3000" b="1" dirty="0" smtClean="0"/>
              <a:t>üretimde</a:t>
            </a:r>
            <a:r>
              <a:rPr lang="tr-TR" sz="3000" dirty="0" smtClean="0"/>
              <a:t>, üretici oldukça </a:t>
            </a:r>
            <a:r>
              <a:rPr lang="tr-TR" sz="3000" b="1" dirty="0" smtClean="0"/>
              <a:t>düşük fiyatlarla ürünlerini satmaya </a:t>
            </a:r>
            <a:r>
              <a:rPr lang="tr-TR" sz="3000" dirty="0" smtClean="0"/>
              <a:t>çalışırken, </a:t>
            </a:r>
            <a:r>
              <a:rPr lang="tr-TR" sz="3000" b="1" dirty="0" smtClean="0"/>
              <a:t>tüketiciler ise yüksek fiyatlarla </a:t>
            </a:r>
            <a:r>
              <a:rPr lang="tr-TR" sz="3000" dirty="0" smtClean="0"/>
              <a:t>bu ürünlere </a:t>
            </a:r>
            <a:r>
              <a:rPr lang="tr-TR" sz="3000" b="1" dirty="0" smtClean="0"/>
              <a:t>ulaşabilmektedirler</a:t>
            </a:r>
            <a:r>
              <a:rPr lang="tr-TR" sz="3000" dirty="0" smtClean="0"/>
              <a:t>. </a:t>
            </a:r>
          </a:p>
          <a:p>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428604"/>
            <a:ext cx="8572560" cy="857256"/>
          </a:xfrm>
        </p:spPr>
        <p:txBody>
          <a:bodyPr>
            <a:normAutofit fontScale="90000"/>
          </a:bodyPr>
          <a:lstStyle/>
          <a:p>
            <a:r>
              <a:rPr lang="tr-TR" sz="3600" dirty="0" smtClean="0"/>
              <a:t>2. Ülkemizde tarımsal alanda mevcut Organizasyonlar  </a:t>
            </a:r>
            <a:endParaRPr lang="tr-TR" sz="3600" dirty="0"/>
          </a:p>
        </p:txBody>
      </p:sp>
      <p:sp>
        <p:nvSpPr>
          <p:cNvPr id="4" name="3 Dikdörtgen"/>
          <p:cNvSpPr/>
          <p:nvPr/>
        </p:nvSpPr>
        <p:spPr>
          <a:xfrm>
            <a:off x="428596" y="928670"/>
            <a:ext cx="8215370" cy="5262979"/>
          </a:xfrm>
          <a:prstGeom prst="rect">
            <a:avLst/>
          </a:prstGeom>
        </p:spPr>
        <p:txBody>
          <a:bodyPr wrap="square">
            <a:spAutoFit/>
          </a:bodyPr>
          <a:lstStyle/>
          <a:p>
            <a:endParaRPr lang="tr-TR" sz="2800" dirty="0" smtClean="0"/>
          </a:p>
          <a:p>
            <a:r>
              <a:rPr lang="tr-TR" sz="2800" dirty="0" smtClean="0"/>
              <a:t>Tarım </a:t>
            </a:r>
            <a:r>
              <a:rPr lang="tr-TR" sz="2800" dirty="0"/>
              <a:t>satış kooperatifleri, </a:t>
            </a:r>
            <a:endParaRPr lang="tr-TR" sz="2800" dirty="0" smtClean="0"/>
          </a:p>
          <a:p>
            <a:r>
              <a:rPr lang="tr-TR" sz="2800" dirty="0" smtClean="0"/>
              <a:t>Tarımsal </a:t>
            </a:r>
            <a:r>
              <a:rPr lang="tr-TR" sz="2800" dirty="0"/>
              <a:t>kalkınma kooperatifleri, </a:t>
            </a:r>
            <a:endParaRPr lang="tr-TR" sz="2800" dirty="0" smtClean="0"/>
          </a:p>
          <a:p>
            <a:r>
              <a:rPr lang="tr-TR" sz="2800" dirty="0"/>
              <a:t>T</a:t>
            </a:r>
            <a:r>
              <a:rPr lang="tr-TR" sz="2800" dirty="0" smtClean="0"/>
              <a:t>arım </a:t>
            </a:r>
            <a:r>
              <a:rPr lang="tr-TR" sz="2800" dirty="0"/>
              <a:t>kredi kooperatifleri, </a:t>
            </a:r>
            <a:endParaRPr lang="tr-TR" sz="2800" dirty="0" smtClean="0"/>
          </a:p>
          <a:p>
            <a:r>
              <a:rPr lang="tr-TR" sz="2800" dirty="0"/>
              <a:t>K</a:t>
            </a:r>
            <a:r>
              <a:rPr lang="tr-TR" sz="2800" dirty="0" smtClean="0"/>
              <a:t>oyun </a:t>
            </a:r>
            <a:r>
              <a:rPr lang="tr-TR" sz="2800" dirty="0"/>
              <a:t>ve keçi birlikleri, </a:t>
            </a:r>
            <a:endParaRPr lang="tr-TR" sz="2800" dirty="0" smtClean="0"/>
          </a:p>
          <a:p>
            <a:r>
              <a:rPr lang="tr-TR" sz="2800" dirty="0"/>
              <a:t>D</a:t>
            </a:r>
            <a:r>
              <a:rPr lang="tr-TR" sz="2800" dirty="0" smtClean="0"/>
              <a:t>amızlık </a:t>
            </a:r>
            <a:r>
              <a:rPr lang="tr-TR" sz="2800" dirty="0"/>
              <a:t>sığır </a:t>
            </a:r>
            <a:r>
              <a:rPr lang="tr-TR" sz="2800" dirty="0" smtClean="0"/>
              <a:t>yetiştirici </a:t>
            </a:r>
            <a:r>
              <a:rPr lang="tr-TR" sz="2800" dirty="0"/>
              <a:t>birlikleri, </a:t>
            </a:r>
            <a:endParaRPr lang="tr-TR" sz="2800" dirty="0" smtClean="0"/>
          </a:p>
          <a:p>
            <a:r>
              <a:rPr lang="tr-TR" sz="2800" dirty="0"/>
              <a:t>A</a:t>
            </a:r>
            <a:r>
              <a:rPr lang="tr-TR" sz="2800" dirty="0" smtClean="0"/>
              <a:t>rı yetiştirici birlikleri,</a:t>
            </a:r>
          </a:p>
          <a:p>
            <a:r>
              <a:rPr lang="tr-TR" sz="2800" dirty="0" smtClean="0"/>
              <a:t>Ziraat Odaları, </a:t>
            </a:r>
          </a:p>
          <a:p>
            <a:r>
              <a:rPr lang="tr-TR" sz="2800" dirty="0" smtClean="0"/>
              <a:t>Ziraatçılar Derneği,</a:t>
            </a:r>
          </a:p>
          <a:p>
            <a:r>
              <a:rPr lang="tr-TR" sz="2800" dirty="0" smtClean="0"/>
              <a:t>Ziraat Yüksek Mühendisleri Birliği </a:t>
            </a:r>
          </a:p>
          <a:p>
            <a:r>
              <a:rPr lang="tr-TR" sz="2800" dirty="0" smtClean="0"/>
              <a:t>Ziraat Mühendisleri Odası, </a:t>
            </a:r>
          </a:p>
          <a:p>
            <a:r>
              <a:rPr lang="tr-TR" sz="2800" dirty="0" smtClean="0"/>
              <a:t>Veteriner Hekimleri Odası vb,</a:t>
            </a:r>
            <a:endParaRPr lang="tr-T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00108"/>
            <a:ext cx="8334404" cy="2643206"/>
          </a:xfrm>
        </p:spPr>
        <p:txBody>
          <a:bodyPr>
            <a:noAutofit/>
          </a:bodyPr>
          <a:lstStyle/>
          <a:p>
            <a:pPr algn="l"/>
            <a:r>
              <a:rPr lang="tr-TR" sz="2800" dirty="0" smtClean="0"/>
              <a:t>Koyuncu (2012), yaptığı bir çalışmada; “Günümüzde </a:t>
            </a:r>
            <a:r>
              <a:rPr lang="tr-TR" sz="2800" b="1" dirty="0" smtClean="0"/>
              <a:t>küçükbaş hayvan üreticil</a:t>
            </a:r>
            <a:r>
              <a:rPr lang="tr-TR" sz="2800" dirty="0" smtClean="0"/>
              <a:t>erine ait </a:t>
            </a:r>
            <a:r>
              <a:rPr lang="tr-TR" sz="2800" b="1" dirty="0" smtClean="0"/>
              <a:t>birliklerin</a:t>
            </a:r>
            <a:r>
              <a:rPr lang="tr-TR" sz="2800" dirty="0" smtClean="0"/>
              <a:t> </a:t>
            </a:r>
            <a:r>
              <a:rPr lang="tr-TR" sz="2800" b="1" dirty="0" smtClean="0"/>
              <a:t>üyelerini eğit</a:t>
            </a:r>
            <a:r>
              <a:rPr lang="tr-TR" sz="2800" dirty="0" smtClean="0"/>
              <a:t>ecek, </a:t>
            </a:r>
            <a:r>
              <a:rPr lang="tr-TR" sz="2800" b="1" dirty="0" smtClean="0"/>
              <a:t>bilinçlendirecek</a:t>
            </a:r>
            <a:r>
              <a:rPr lang="tr-TR" sz="2800" dirty="0" smtClean="0"/>
              <a:t>, </a:t>
            </a:r>
            <a:r>
              <a:rPr lang="tr-TR" sz="2800" b="1" dirty="0" smtClean="0"/>
              <a:t>sorunlarını dile getirecek</a:t>
            </a:r>
            <a:r>
              <a:rPr lang="tr-TR" sz="2800" dirty="0" smtClean="0"/>
              <a:t> düzeyde olmayıp; </a:t>
            </a:r>
            <a:r>
              <a:rPr lang="tr-TR" sz="2800" b="1" dirty="0" smtClean="0"/>
              <a:t>çoğu devlet desteği </a:t>
            </a:r>
            <a:r>
              <a:rPr lang="tr-TR" sz="2800" dirty="0" smtClean="0"/>
              <a:t>ile </a:t>
            </a:r>
            <a:r>
              <a:rPr lang="tr-TR" sz="2800" b="1" dirty="0" smtClean="0"/>
              <a:t>ayakta durmak</a:t>
            </a:r>
            <a:r>
              <a:rPr lang="tr-TR" sz="2800" dirty="0" smtClean="0"/>
              <a:t>tadır” ifadesinde bulunmuştur.</a:t>
            </a:r>
            <a:endParaRPr lang="tr-T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04088"/>
            <a:ext cx="8334404" cy="4153672"/>
          </a:xfrm>
        </p:spPr>
        <p:txBody>
          <a:bodyPr>
            <a:noAutofit/>
          </a:bodyPr>
          <a:lstStyle/>
          <a:p>
            <a:pPr algn="l"/>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b="1" dirty="0" smtClean="0"/>
              <a:t>Köroğlu (2003</a:t>
            </a:r>
            <a:r>
              <a:rPr lang="tr-TR" sz="2800" dirty="0" smtClean="0"/>
              <a:t>), yaptığı bir çalışmada “Türkiye’de tarım ürünleri </a:t>
            </a:r>
            <a:r>
              <a:rPr lang="tr-TR" sz="2800" b="1" dirty="0" smtClean="0"/>
              <a:t>üreticilerinin</a:t>
            </a:r>
            <a:r>
              <a:rPr lang="tr-TR" sz="2800" dirty="0" smtClean="0"/>
              <a:t> mevcut yapı içerisinde </a:t>
            </a:r>
            <a:r>
              <a:rPr lang="tr-TR" sz="2800" b="1" dirty="0" smtClean="0"/>
              <a:t>yenilikleri izleyebilecekleri</a:t>
            </a:r>
            <a:r>
              <a:rPr lang="tr-TR" sz="2800" dirty="0" smtClean="0"/>
              <a:t>, </a:t>
            </a:r>
            <a:r>
              <a:rPr lang="tr-TR" sz="2800" b="1" dirty="0" smtClean="0"/>
              <a:t>dayanışma içinde olabilecekleri </a:t>
            </a:r>
            <a:r>
              <a:rPr lang="tr-TR" sz="2800" dirty="0" smtClean="0"/>
              <a:t>ve </a:t>
            </a:r>
            <a:r>
              <a:rPr lang="tr-TR" sz="2800" b="1" dirty="0" smtClean="0"/>
              <a:t>haklarını koruyabilecekleri </a:t>
            </a:r>
            <a:r>
              <a:rPr lang="tr-TR" sz="2800" dirty="0" smtClean="0"/>
              <a:t>güçlü bir </a:t>
            </a:r>
            <a:r>
              <a:rPr lang="tr-TR" sz="2800" b="1" dirty="0" smtClean="0"/>
              <a:t>örgütlenmeyi gerekli kılmaktadır</a:t>
            </a:r>
            <a:r>
              <a:rPr lang="tr-TR" sz="2800" dirty="0" smtClean="0"/>
              <a:t>. </a:t>
            </a:r>
            <a:br>
              <a:rPr lang="tr-TR" sz="2800" dirty="0" smtClean="0"/>
            </a:br>
            <a:r>
              <a:rPr lang="tr-TR" sz="2800" dirty="0" smtClean="0"/>
              <a:t>Türkiye'de tarım kesiminin örgütlenmesinde, </a:t>
            </a:r>
            <a:r>
              <a:rPr lang="tr-TR" sz="2800" b="1" dirty="0" smtClean="0"/>
              <a:t>kooperatifler</a:t>
            </a:r>
            <a:r>
              <a:rPr lang="tr-TR" sz="2800" dirty="0" smtClean="0"/>
              <a:t>, </a:t>
            </a:r>
            <a:r>
              <a:rPr lang="tr-TR" sz="2800" b="1" dirty="0" smtClean="0"/>
              <a:t>ziraat odaları</a:t>
            </a:r>
            <a:r>
              <a:rPr lang="tr-TR" sz="2800" dirty="0" smtClean="0"/>
              <a:t>, </a:t>
            </a:r>
            <a:r>
              <a:rPr lang="tr-TR" sz="2800" b="1" dirty="0" smtClean="0"/>
              <a:t>birlikler</a:t>
            </a:r>
            <a:r>
              <a:rPr lang="tr-TR" sz="2800" dirty="0" smtClean="0"/>
              <a:t> ile tarıma hizmet sunan </a:t>
            </a:r>
            <a:r>
              <a:rPr lang="tr-TR" sz="2800" b="1" dirty="0" smtClean="0"/>
              <a:t>kamu kuruluşları </a:t>
            </a:r>
            <a:r>
              <a:rPr lang="tr-TR" sz="2800" dirty="0" smtClean="0"/>
              <a:t>esas </a:t>
            </a:r>
            <a:r>
              <a:rPr lang="tr-TR" sz="2800" b="1" dirty="0" smtClean="0"/>
              <a:t>yapıyı oluşturmak</a:t>
            </a:r>
            <a:r>
              <a:rPr lang="tr-TR" sz="2800" dirty="0" smtClean="0"/>
              <a:t>ta, ancak </a:t>
            </a:r>
            <a:r>
              <a:rPr lang="tr-TR" sz="2800" b="1" dirty="0" smtClean="0"/>
              <a:t>bu oluşumlar</a:t>
            </a:r>
            <a:r>
              <a:rPr lang="tr-TR" sz="2800" dirty="0" smtClean="0"/>
              <a:t>, </a:t>
            </a:r>
            <a:r>
              <a:rPr lang="tr-TR" sz="2800" b="1" dirty="0" smtClean="0"/>
              <a:t>yapıları ve işlevleri itibariyle tarım sektörümüzün ihtiyaçlarını karşılamakta çok yeterli olamamaktadır</a:t>
            </a:r>
            <a:r>
              <a:rPr lang="tr-TR" sz="2800" dirty="0" smtClean="0"/>
              <a:t>” ifadesine yer vermiştir.</a:t>
            </a:r>
            <a:endParaRPr lang="tr-T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04088"/>
            <a:ext cx="8405842" cy="5368118"/>
          </a:xfrm>
        </p:spPr>
        <p:txBody>
          <a:bodyPr>
            <a:noAutofit/>
          </a:bodyPr>
          <a:lstStyle/>
          <a:p>
            <a:pPr algn="l"/>
            <a:r>
              <a:rPr lang="tr-TR" sz="2800" b="1" dirty="0" smtClean="0"/>
              <a:t>Ballı (2015)</a:t>
            </a:r>
            <a:r>
              <a:rPr lang="tr-TR" sz="2800" dirty="0" smtClean="0"/>
              <a:t> yaptığı araştırmasında; “Tarımsal Kooperatifçilikte Osmanlı-Türk Sosyoekonomik hayatında ortaya çıktığı günden bu yana sayısal anlamda bir gelişim gözlenmiş olmasına rağmen, </a:t>
            </a:r>
            <a:r>
              <a:rPr lang="tr-TR" sz="2800" b="1" dirty="0" smtClean="0"/>
              <a:t>tabandan gelen bir örgütlenme hüviyetine</a:t>
            </a:r>
            <a:r>
              <a:rPr lang="tr-TR" sz="2800" dirty="0" smtClean="0"/>
              <a:t> kavuşmamıştır” tespitini yapmaktadır. </a:t>
            </a:r>
            <a:br>
              <a:rPr lang="tr-TR" sz="2800" dirty="0" smtClean="0"/>
            </a:br>
            <a:r>
              <a:rPr lang="tr-TR" sz="2800" dirty="0" smtClean="0"/>
              <a:t>Ballı ayrıca, “</a:t>
            </a:r>
            <a:r>
              <a:rPr lang="tr-TR" sz="2800" b="1" dirty="0" smtClean="0"/>
              <a:t>Tarımsal Kooperatifler</a:t>
            </a:r>
            <a:r>
              <a:rPr lang="tr-TR" sz="2800" dirty="0" smtClean="0"/>
              <a:t>, özellikle 2000’li yıllardan itibaren bir </a:t>
            </a:r>
            <a:r>
              <a:rPr lang="tr-TR" sz="2800" b="1" dirty="0" smtClean="0"/>
              <a:t>tasfiye sürecine girmiştir</a:t>
            </a:r>
            <a:r>
              <a:rPr lang="tr-TR" sz="2800" dirty="0" smtClean="0"/>
              <a:t>. Eskiden olduğu gibi günümüzde de kooperatif ve ortak sayısı bakımından en büyük </a:t>
            </a:r>
            <a:r>
              <a:rPr lang="tr-TR" sz="2800" b="1" dirty="0" smtClean="0"/>
              <a:t>tarım satış kooperatif birliği </a:t>
            </a:r>
            <a:r>
              <a:rPr lang="tr-TR" sz="2800" dirty="0" smtClean="0"/>
              <a:t>olan </a:t>
            </a:r>
            <a:r>
              <a:rPr lang="tr-TR" sz="2800" b="1" dirty="0" smtClean="0"/>
              <a:t>Fiskobirlik’in içinde bulunduğu mali ve hukuki durum</a:t>
            </a:r>
            <a:r>
              <a:rPr lang="tr-TR" sz="2800" dirty="0" smtClean="0"/>
              <a:t>, söz konusu tasfiye sürecini teyit eden örneklerden biridir” ifadesine de yer vermiştir.</a:t>
            </a:r>
            <a:endParaRPr lang="tr-T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214422"/>
            <a:ext cx="8763000" cy="3000396"/>
          </a:xfrm>
        </p:spPr>
        <p:txBody>
          <a:bodyPr>
            <a:noAutofit/>
          </a:bodyPr>
          <a:lstStyle/>
          <a:p>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b="1" dirty="0" smtClean="0"/>
              <a:t/>
            </a:r>
            <a:br>
              <a:rPr lang="tr-TR" sz="2800" b="1" dirty="0" smtClean="0"/>
            </a:br>
            <a:endParaRPr lang="tr-TR" sz="2800" b="1" dirty="0"/>
          </a:p>
        </p:txBody>
      </p:sp>
      <p:sp>
        <p:nvSpPr>
          <p:cNvPr id="4" name="3 Dikdörtgen"/>
          <p:cNvSpPr/>
          <p:nvPr/>
        </p:nvSpPr>
        <p:spPr>
          <a:xfrm>
            <a:off x="500034" y="785794"/>
            <a:ext cx="8001056" cy="3970318"/>
          </a:xfrm>
          <a:prstGeom prst="rect">
            <a:avLst/>
          </a:prstGeom>
        </p:spPr>
        <p:txBody>
          <a:bodyPr wrap="square">
            <a:spAutoFit/>
          </a:bodyPr>
          <a:lstStyle/>
          <a:p>
            <a:r>
              <a:rPr lang="tr-TR" sz="2800" b="1" dirty="0" smtClean="0"/>
              <a:t>Kara et al. </a:t>
            </a:r>
            <a:r>
              <a:rPr lang="tr-TR" sz="2800" dirty="0" smtClean="0"/>
              <a:t>(2005), Van’da yaptıkları bir araştırmada, birbirine yakın ve benzer özelliklerdeki iki köyde Kırsal Kalkınma Kooperatifi üyesi olan </a:t>
            </a:r>
            <a:r>
              <a:rPr lang="tr-TR" sz="2800" b="1" dirty="0" smtClean="0"/>
              <a:t>süt sığırı yetiştiricilerinin</a:t>
            </a:r>
            <a:r>
              <a:rPr lang="tr-TR" sz="2800" dirty="0" smtClean="0"/>
              <a:t>; </a:t>
            </a:r>
            <a:r>
              <a:rPr lang="tr-TR" sz="2800" b="1" dirty="0" smtClean="0"/>
              <a:t>yaşları</a:t>
            </a:r>
            <a:r>
              <a:rPr lang="tr-TR" sz="2800" dirty="0" smtClean="0"/>
              <a:t>, </a:t>
            </a:r>
            <a:r>
              <a:rPr lang="tr-TR" sz="2800" b="1" dirty="0" smtClean="0"/>
              <a:t>kooperatife üye olma süreleri</a:t>
            </a:r>
            <a:r>
              <a:rPr lang="tr-TR" sz="2800" dirty="0" smtClean="0"/>
              <a:t> ve diğer </a:t>
            </a:r>
            <a:r>
              <a:rPr lang="tr-TR" sz="2800" b="1" dirty="0" smtClean="0"/>
              <a:t>bazı parametreler</a:t>
            </a:r>
            <a:r>
              <a:rPr lang="tr-TR" sz="2800" dirty="0" smtClean="0"/>
              <a:t>, </a:t>
            </a:r>
            <a:r>
              <a:rPr lang="tr-TR" sz="2800" b="1" dirty="0" smtClean="0"/>
              <a:t>yetiştiricilerin eğitim sev</a:t>
            </a:r>
            <a:r>
              <a:rPr lang="tr-TR" sz="2800" dirty="0" smtClean="0"/>
              <a:t>iyelerine göre </a:t>
            </a:r>
            <a:r>
              <a:rPr lang="tr-TR" sz="2800" b="1" dirty="0" err="1" smtClean="0"/>
              <a:t>diskriminant</a:t>
            </a:r>
            <a:r>
              <a:rPr lang="tr-TR" sz="2800" b="1" dirty="0" smtClean="0"/>
              <a:t> analizine</a:t>
            </a:r>
            <a:r>
              <a:rPr lang="tr-TR" sz="2800" dirty="0" smtClean="0"/>
              <a:t> tabi tutulmuş ve </a:t>
            </a:r>
            <a:r>
              <a:rPr lang="tr-TR" sz="2800" b="1" dirty="0" smtClean="0"/>
              <a:t>sonuçta tüm parametrelerin eğitim seviyesine göre önemli değişimler</a:t>
            </a:r>
            <a:r>
              <a:rPr lang="tr-TR" sz="2800" dirty="0" smtClean="0"/>
              <a:t> gösterdiği anlaşılmıştır.</a:t>
            </a: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286808" cy="6500834"/>
          </a:xfrm>
        </p:spPr>
        <p:txBody>
          <a:bodyPr>
            <a:normAutofit fontScale="90000"/>
          </a:bodyPr>
          <a:lstStyle/>
          <a:p>
            <a:pPr algn="l"/>
            <a:r>
              <a:rPr lang="tr-TR" sz="2800" dirty="0" smtClean="0"/>
              <a:t/>
            </a:r>
            <a:br>
              <a:rPr lang="tr-TR" sz="2800" dirty="0" smtClean="0"/>
            </a:br>
            <a:r>
              <a:rPr lang="tr-TR" sz="3100" b="1" dirty="0" smtClean="0">
                <a:latin typeface="Times New Roman" pitchFamily="18" charset="0"/>
                <a:cs typeface="Times New Roman" pitchFamily="18" charset="0"/>
              </a:rPr>
              <a:t>3</a:t>
            </a:r>
            <a:r>
              <a:rPr lang="tr-TR" sz="3100" dirty="0" smtClean="0">
                <a:latin typeface="Times New Roman" pitchFamily="18" charset="0"/>
                <a:cs typeface="Times New Roman" pitchFamily="18" charset="0"/>
              </a:rPr>
              <a:t>.</a:t>
            </a:r>
            <a:r>
              <a:rPr lang="tr-TR" sz="2800" dirty="0" smtClean="0"/>
              <a:t> </a:t>
            </a:r>
            <a:r>
              <a:rPr lang="tr-TR" sz="3100" b="1" dirty="0" smtClean="0"/>
              <a:t>Materyal ve </a:t>
            </a:r>
            <a:r>
              <a:rPr lang="tr-TR" sz="3100" b="1" dirty="0" err="1" smtClean="0"/>
              <a:t>Metod</a:t>
            </a:r>
            <a:r>
              <a:rPr lang="tr-TR" sz="2800" dirty="0" smtClean="0"/>
              <a:t/>
            </a:r>
            <a:br>
              <a:rPr lang="tr-TR" sz="2800" dirty="0" smtClean="0"/>
            </a:br>
            <a:r>
              <a:rPr lang="tr-TR" sz="3100" dirty="0" smtClean="0"/>
              <a:t>Araştırmada kullanılan anket sayısının tespitinde; Iğdır ilinde, bölgede bu konuda daha önce bir çalışma yapılmadığından </a:t>
            </a:r>
            <a:r>
              <a:rPr lang="tr-TR" sz="3100" b="1" dirty="0" smtClean="0"/>
              <a:t>standart sapma </a:t>
            </a:r>
            <a:r>
              <a:rPr lang="tr-TR" sz="3100" dirty="0" smtClean="0"/>
              <a:t>veya </a:t>
            </a:r>
            <a:r>
              <a:rPr lang="tr-TR" sz="3100" b="1" dirty="0" err="1" smtClean="0"/>
              <a:t>varyans</a:t>
            </a:r>
            <a:r>
              <a:rPr lang="tr-TR" sz="3100" b="1" dirty="0" smtClean="0"/>
              <a:t> değerleri bilinmeyip</a:t>
            </a:r>
            <a:r>
              <a:rPr lang="tr-TR" sz="3100" dirty="0" smtClean="0"/>
              <a:t>, toplam işletme sayısını gösteren </a:t>
            </a:r>
            <a:r>
              <a:rPr lang="tr-TR" sz="3100" b="1" dirty="0" smtClean="0"/>
              <a:t>N değeri bilindiği için </a:t>
            </a:r>
            <a:r>
              <a:rPr lang="tr-TR" sz="3100" dirty="0" smtClean="0"/>
              <a:t>anket uygulanacak işletme sayısını belirlemek amacıyla kullanılan, </a:t>
            </a:r>
            <a:r>
              <a:rPr lang="tr-TR" sz="3100" b="1" dirty="0" smtClean="0"/>
              <a:t>Basit Tesadüfi Örnekleme </a:t>
            </a:r>
            <a:r>
              <a:rPr lang="tr-TR" sz="3100" dirty="0" smtClean="0"/>
              <a:t>için aşağıdaki ifade kullanılmıştır (</a:t>
            </a:r>
            <a:r>
              <a:rPr lang="tr-TR" sz="3100" dirty="0" err="1" smtClean="0"/>
              <a:t>Yamane</a:t>
            </a:r>
            <a:r>
              <a:rPr lang="tr-TR" sz="3100" dirty="0" smtClean="0"/>
              <a:t>, 2010).</a:t>
            </a:r>
            <a:r>
              <a:rPr lang="tr-TR" sz="2800" dirty="0" smtClean="0"/>
              <a:t/>
            </a:r>
            <a:br>
              <a:rPr lang="tr-TR" sz="2800" dirty="0" smtClean="0"/>
            </a:br>
            <a:r>
              <a:rPr lang="tr-TR" sz="2800" dirty="0" smtClean="0"/>
              <a:t>     </a:t>
            </a:r>
            <a:br>
              <a:rPr lang="tr-TR" sz="2800" dirty="0" smtClean="0"/>
            </a:br>
            <a:r>
              <a:rPr lang="tr-TR" sz="2800" dirty="0" smtClean="0"/>
              <a:t>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8673" name="Object 1"/>
          <p:cNvGraphicFramePr>
            <a:graphicFrameLocks noChangeAspect="1"/>
          </p:cNvGraphicFramePr>
          <p:nvPr/>
        </p:nvGraphicFramePr>
        <p:xfrm>
          <a:off x="2357422" y="4214818"/>
          <a:ext cx="3929090" cy="1214446"/>
        </p:xfrm>
        <a:graphic>
          <a:graphicData uri="http://schemas.openxmlformats.org/presentationml/2006/ole">
            <p:oleObj spid="_x0000_s28673" name="Denklem" r:id="rId3" imgW="1333500" imgH="4445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TotalTime>
  <Words>869</Words>
  <Application>Microsoft Office PowerPoint</Application>
  <PresentationFormat>Ekran Gösterisi (4:3)</PresentationFormat>
  <Paragraphs>53</Paragraphs>
  <Slides>28</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28</vt:i4>
      </vt:variant>
    </vt:vector>
  </HeadingPairs>
  <TitlesOfParts>
    <vt:vector size="30" baseType="lpstr">
      <vt:lpstr>Ofis Teması</vt:lpstr>
      <vt:lpstr>Denklem</vt:lpstr>
      <vt:lpstr>TARIMSAL ÜRETİM VE PAZARLAMA AÇISINDAN ÖRGÜTLENME (ORGANİZASYON) SORUNUNUN HAYVANCILIK İŞLETMELERİNDE ANALİZİ: IĞDIR ÖRNEĞİ</vt:lpstr>
      <vt:lpstr>Giriş</vt:lpstr>
      <vt:lpstr>Slayt 3</vt:lpstr>
      <vt:lpstr>2. Ülkemizde tarımsal alanda mevcut Organizasyonlar  </vt:lpstr>
      <vt:lpstr>Koyuncu (2012), yaptığı bir çalışmada; “Günümüzde küçükbaş hayvan üreticilerine ait birliklerin üyelerini eğitecek, bilinçlendirecek, sorunlarını dile getirecek düzeyde olmayıp; çoğu devlet desteği ile ayakta durmaktadır” ifadesinde bulunmuştur.</vt:lpstr>
      <vt:lpstr>   Köroğlu (2003), yaptığı bir çalışmada “Türkiye’de tarım ürünleri üreticilerinin mevcut yapı içerisinde yenilikleri izleyebilecekleri, dayanışma içinde olabilecekleri ve haklarını koruyabilecekleri güçlü bir örgütlenmeyi gerekli kılmaktadır.  Türkiye'de tarım kesiminin örgütlenmesinde, kooperatifler, ziraat odaları, birlikler ile tarıma hizmet sunan kamu kuruluşları esas yapıyı oluşturmakta, ancak bu oluşumlar, yapıları ve işlevleri itibariyle tarım sektörümüzün ihtiyaçlarını karşılamakta çok yeterli olamamaktadır” ifadesine yer vermiştir.</vt:lpstr>
      <vt:lpstr>Ballı (2015) yaptığı araştırmasında; “Tarımsal Kooperatifçilikte Osmanlı-Türk Sosyoekonomik hayatında ortaya çıktığı günden bu yana sayısal anlamda bir gelişim gözlenmiş olmasına rağmen, tabandan gelen bir örgütlenme hüviyetine kavuşmamıştır” tespitini yapmaktadır.  Ballı ayrıca, “Tarımsal Kooperatifler, özellikle 2000’li yıllardan itibaren bir tasfiye sürecine girmiştir. Eskiden olduğu gibi günümüzde de kooperatif ve ortak sayısı bakımından en büyük tarım satış kooperatif birliği olan Fiskobirlik’in içinde bulunduğu mali ve hukuki durum, söz konusu tasfiye sürecini teyit eden örneklerden biridir” ifadesine de yer vermiştir.</vt:lpstr>
      <vt:lpstr>          </vt:lpstr>
      <vt:lpstr> 3. Materyal ve Metod Araştırmada kullanılan anket sayısının tespitinde; Iğdır ilinde, bölgede bu konuda daha önce bir çalışma yapılmadığından standart sapma veya varyans değerleri bilinmeyip, toplam işletme sayısını gösteren N değeri bilindiği için anket uygulanacak işletme sayısını belirlemek amacıyla kullanılan, Basit Tesadüfi Örnekleme için aşağıdaki ifade kullanılmıştır (Yamane, 2010).               </vt:lpstr>
      <vt:lpstr>  n= Örnek büyüklüğü N=Kitle büyüklüğü  D=Kabul edilen örnekleme hatası t = Çizelgeden bakılan t değeri p= Kitlede baz alınan oran q= 1-p      </vt:lpstr>
      <vt:lpstr>Diskriminant analizinde amaç, çok değişkenli problemi tek değişkenli şekle dönüştürmektir. Yani tüm değişkenlerin uygun ağırlıklarla dahil olacağı bir fonksiyonun elde edilmesidir.  Diskriminant analizi her bir grup için birer diskriminant fonksiyonu hesaplamayı içerir. Burada Her bir diskriminant fonksiyonu için bir öz değer mevcuttur.  İki gruplu diskriminant analizi için, açıklanan varyansın yüzde yüzüne karşılık gelen bir diskriminant fonksiyonu ve bir de özdeğer mevcuttur. Birden fazla diskriminant fonksiyonu varsa bunlardan ilki, bunların en büyüğü ve en önemlisidir. </vt:lpstr>
      <vt:lpstr>Diskriminant analizinin ilk adımı,  ayırma fonksiyonlarının belirlenmesidir.       Y = a’x Matrisi gruplar arası ve gruplar içine ait çarpımlar ve kareler toplamını sırasıyla B ve W olarak  ifade edersek,         T=B+W        V(B) = a’Ba       V(W) = a’Wa yazabiliriz. Buradan da, Ba(a’Va)=Wa(a’Wa) elde edilir ve iki taraf da a'W ye bölünürse,       Ba  = cWa elde edilir. Burada c, fonksiyonu maksimum yapacak olan değerdir.</vt:lpstr>
      <vt:lpstr>  Buradan da,  (B - cW)a  = (W-1B - cI)a = 0  sonucuna ulaşılır. Görüldüğü gibi burada problem B matrisinin öz vektörünü bulmaktır. Bu da, maksimum fonksiyonu verir.    W-1B -  ʎ I = 0 En büyük öz değer için eşleşen bir öz vektör, ayırma fonksiyonunun katsayılarını belirleyecektir.    </vt:lpstr>
      <vt:lpstr>  4. BULGULAR VE TARTIŞMA  Üreticilerin örgütlenmesi konusundaki temel problemler açısından yöneltilen soruya ait seçenekler;  - Mevcut organizasyonların yeterliliği,  - Mevcut organizasyonlara üyelik ve bu konuda eğitime ihtiyaç olduğu,  - Tabandan gelen bir organizasyon biçimine ihtiyaç olduğu şeklindedir. Burada diskriminant analizi, bu seçenekler esas alınarak yapılmıştır. Analiz sonucunda 2 diskriminant fonksiyonu belirlenmiş ve bunlara ait kanonik korelasyon değerleri 0,99 ve 0,87 olarak bulunmuştur. İlk korelasyon değerine ait anlamlılık değeri 0,07 ikinci fonksiyona ait anlamlılık değeri de 0,66 olarak bulunmuştur.</vt:lpstr>
      <vt:lpstr>Burada, üreticinin üyesi olduğu kooperatif ya da birlik hakkında bilgi sahibi olma seviyesi esas alınarak, üreticinin daha çok tabandan gelen bir örgütlenmeye ihtiyaç olduğu görüşü ağırlık kazanmıştır (0,23).  Ayrıca üreticilerin ürünlerinin pazarlanmasında örgütlenmenin rolü hakkındaki görüşüne göre de nispeten tabandan gelen bir örgütlenme ihtiyacı ortaya çıkmıştır.         </vt:lpstr>
      <vt:lpstr>Örgütlenme konusunda likert ölçeğine göre üreticiye yöneltilen sorulara verilen cevaplara göre üreticinin eğitim seviyesi için diskriminant analizi uygulanmıştır. Burada eğitim düzeyleri; okuryazar, ilkokul-ortaokul, lise-üniversite şeklinde gruplandırılmıştır. Analiz sonucunda 2 (iki) diskriminant fonksiyonu belirlenmiştir. Bunlara ait kanonik korelasyon değerleri 0,997 ve 0,94 olarak bulunmuştur. İlk korelasyon değerine ait anlamlılık değeri; 0,02 ikinci fonksiyona ait anlamlılık değeri de 0,25 olarak bulunmuştur. </vt:lpstr>
      <vt:lpstr>Diskriminant Analizi diskriminant fonksiyonu kullanılarak gruplar arası ayırıma en fazla etki eden değişkenleri belirlemede ve hangi gruptan geldiği bilinmeyen bir bireyin hangi gruba dâhil edileceğini belirlemede kullanılır.  Genel anlamda ayırma olup, bireylere ait p tane özellikten yararlanarak ait oldukları grupları (kütle) belirlemede veya mevcut grupları birbirinden ayıracak en iyi fonksiyonu bulmada kullanılan çok değişkenli istatistik tekniklerden birisidir (Çamdeviren, 2000).</vt:lpstr>
      <vt:lpstr> Üreticilerin sahip oldukları arazi büyüklüğüne göre likert tipi veriler için diskriminant analizi yapılmıştır. Bu analize ait kanonikal diskriminant fonksiyonları için korelasyon değerleri sırasıyla; 0,997 ve 0,99 olarak bulunmuştur. Bu değerlere ait anlamlılık değeri ise sırasıyla; p1=0,000 ve p2=0,005 olarak bulunmuştur. Yani bu fonksiyonların anlamlılık düzeyi yüksek çıkmıştır. Burada, “gerekli eğitimi alabiliyor musunuz” sorusuna olumsuz (-0,434) şekilde cevap veren üreticilerin daha çok büyük işletme sahibi kişiler olduğu anlaşılmaktadır. Yani fazla arazisi olan işletmeciler çiftçilikle ilgili eğitim eksikliğinden söz etmektedirler.</vt:lpstr>
      <vt:lpstr> Aynı şekilde üyesi oldukları kooperatif ya da birlik hakkındaki gerekli bilgiye sahip olma konusunda olumsuz görüş bildiren üreticiler de büyük işletmelerdir.  Öte yandan ürünlerin pazarlanmasında örgütlerin rolü hakkında olumlu görüş (0,452) bildiren üreticilerin de fazla arazi sahibi oldukları anlaşılmaktadır.  Ayrıca tarım satış kooperatifinin, sığır yetiştiricileri birliği, sulama birlikleri, tarım kredi kooperatifleri ve tarımsal kalkınma kooperatiflerinin, tarıma katkısı hakkında olumsuz görüş bildiren üreticilerin de büyük işletme sahibi kimseler olduğu anlaşılmaktadır.</vt:lpstr>
      <vt:lpstr>      </vt:lpstr>
      <vt:lpstr>Öte yandan ziraat odalarının, hayvancılık kooperatiflerinin, tarımla ilgili mesleki oda ve derneklerin, tarımsal kalkınma kooperatiflerinin, tarım satış kooperatiflerinin, arı yetiştiricileri birlikleri, sığır yetiştiricileri birlikleri, sulama birlikleri, pancar ekicileri kooperatifleri, tarım kredi kooperatifleri ve tarım desteklerinin tarımsal faaliyetlere katkısı ile ilgili olumlu görüş bildiren üreticilerin, yüksek gelir seviyesine sahip oldukları görülmektedir.</vt:lpstr>
      <vt:lpstr>Üreticilerin örgütlenmeleri ile ilgili likert tipi soruların hayvancılıkta ürünlerin pazarlanma şekline göre diskriminant analizi yapılmıştır.  Sonuçta ürünlerin pazarlanmasında örgütlerin rolü, tarım destekleri, hayvancılık kooperatifleri, tarım satış kooperatifleri, arı yetiştiricileri birlikleri, tarımsal kalkınma kooperatifleri, pancar ekicileri kooperatifi, sulama birliklerinin katkıları ve üreticilerin mevcut örgütlenmedeki rolüne olumlu görüş bildiren üreticilerin, ürünlerini pazarlamadıkları görülmektedir.  </vt:lpstr>
      <vt:lpstr>     Öte yandan gerekli eğitimi alamadıklarını, üyesi oldukları kooperatif ya da birlikler hakkında bilgi sahibi olmadıklarını ve mevcut tarım destekleri hakkında da olumsuz görüş bildiren üreticilerin, genellikle ürünlerini mandıralara ve kısmen bakkallara verdikleri anlaşılmaktadır.          </vt:lpstr>
      <vt:lpstr>Üreticilerin örgütlenmesi konusunda temel problem olarak belirlenen hususlar dikkate alınarak yapılan diskriminant analizi sonucunda daha çok tabandan gelen bir örgütlenmeye ihtiyaç olduğu görüşü öne çıkmaktadır. Nitekim üreticilerin üyesi oldukları kooperatif ya da birlikler hakkında sahip olunan bilgi seviyesine göre tabandan gelen örgütlenmeye ihtiyaç olduğu görüşü ağırlık kazanmıştır. Yani mevcut kooperatif ya da birlikler hakkında sahip olunan bilgi seviyesi arttıkça üreticilerin tabandan gelen bir örgütlenme şekline ihtiyaç olduğu görüşü ortaya çıkmaktadır.</vt:lpstr>
      <vt:lpstr>Tarımsal ürünlerin maliyetlerini düşürmek ve pazarlama sorununu da yerinde çözmek amacıyla tabandan gelen bir örgütlenme şekline ihtiyaç duyulduğu aşikârdır. Yani üreticiler her türlü ihtiyaçlarını birlikte sağlayabilme ve ürünlerini pazarlayabilmek amacıyla bizzat kendileri örgütlenmeye ihtiyaç duymalı ve devlet de bu konuda uygun ortamı ve imkânları sağlamalıdır.       </vt:lpstr>
      <vt:lpstr>Aslında tarım üreticileri bizzat ihtiyaç duydukları sosyal ve kültürel konularda organize olmayı başarabilmektedir. Ülkemiz bunun örnekleri ile doludur. Zaten tarihimizde de bu tecrübe birikimi mevcuttur. Bu sosyal, kültürel ve geleneksel anlayışı üretime aksettirebilmek açısından, uygun bir zeminin oluşturulması için devletimiz üreticilerin beklentilerini yerinde tespit ederek, işlevsel düzenlemelere gitmeli ve üreticilerin beklentilerine uygun modelin oluşmasının önünü açmalıdır. Ama asla herhangi bir örgütlenme (organizasyon) biçimi üreticiye dikte edilmemelidir.</vt:lpstr>
      <vt:lpstr>Aslında tarım il ve ilçe müdürlüklerince, tarım alanındaki ‘tabii toplum önderleri’ vasıtasıyla, üreticilerin organize olabilmelerini sağlamak mümkündür. Bu konular, iyi hazırlanmış ve yetkin kişilerin katılımlarıyla yapılacak bir ulusal kongrede de ele alınabilir. </vt:lpstr>
      <vt:lpstr>6. KAYNAKLAR Ballı, E., 2015, Türkiye'de Tarımsal Kooperatifçiliğin Gelişimi ve Fiskobirlik: Tarihsel Bir Değerlendirme,Türkiye Cumhuriyeti'nin Ekonomik ve Sosyal Tarihi Uluslararası Sempozyumu, Atatürk Araştırma Merkezi, 26-28 Kasım 2015, İzmir. Koyuncu, M., 2012,Küçükbaş Hayvan Yetiştiriciliğinin Anahtarı “Çoban”. Uludağ Üniversitesi Ziraat Fakültesi Zootekni Bölümü, Bursa. Köroğlu, S. 2003,Avrupa Birliğinde ve Türkiye’de Tarımsal Örgütlenme, T.C. Tarım ve Köyişleri Bakanlığı Dış İlişkiler ve Avrupa Topluluğu Koordinasyon Dairesi Başkanlığı. Çamdeviren, H. 2000, Lojistik Regresyon ve Diskriminant Analizi, Doktora Tezi, Ankara Üniversitesi, Ankara, 2000:89-91. Kara, K., Ser, G., Arslan, F., 2005,Discriminant Analysis Result of Some Yield Characteristics of Sample Dairy Cattle Corporations by Considering Educational Status of Producers, Information Journal of Dairy Sciences 1(1): 14-17, 2005, ISSN 1811-9743, Asian Network of Scientific Information. Yemane, T. 2010, 2010,Temel Örnekleme Yöntemleri. Literatür Yayıncılık. ISBN;978-975-8431-34-2. İstanbul.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TARIMSAL ÜRETİM VE PAZARLAMA AÇISINDAN ÖRGÜTLENME (ORGANİZASYON) SORUNUNUN HAYVANCILIK ANALİZİ: IĞDIR ÖRNEĞİ</dc:title>
  <dc:creator>Exper</dc:creator>
  <cp:lastModifiedBy>Exper</cp:lastModifiedBy>
  <cp:revision>52</cp:revision>
  <dcterms:created xsi:type="dcterms:W3CDTF">2019-02-19T13:20:42Z</dcterms:created>
  <dcterms:modified xsi:type="dcterms:W3CDTF">2019-04-02T07:22:09Z</dcterms:modified>
</cp:coreProperties>
</file>