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7" r:id="rId3"/>
    <p:sldId id="278" r:id="rId4"/>
    <p:sldId id="304" r:id="rId5"/>
    <p:sldId id="299" r:id="rId6"/>
    <p:sldId id="272" r:id="rId7"/>
    <p:sldId id="273" r:id="rId8"/>
    <p:sldId id="274" r:id="rId9"/>
    <p:sldId id="295" r:id="rId10"/>
    <p:sldId id="291" r:id="rId11"/>
    <p:sldId id="279" r:id="rId12"/>
    <p:sldId id="262" r:id="rId13"/>
    <p:sldId id="264" r:id="rId14"/>
    <p:sldId id="302" r:id="rId15"/>
    <p:sldId id="298" r:id="rId16"/>
    <p:sldId id="258" r:id="rId17"/>
    <p:sldId id="308" r:id="rId18"/>
    <p:sldId id="289" r:id="rId19"/>
    <p:sldId id="270" r:id="rId20"/>
    <p:sldId id="305" r:id="rId21"/>
    <p:sldId id="309" r:id="rId22"/>
    <p:sldId id="306" r:id="rId23"/>
    <p:sldId id="307" r:id="rId24"/>
    <p:sldId id="310" r:id="rId25"/>
    <p:sldId id="287"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1" autoAdjust="0"/>
  </p:normalViewPr>
  <p:slideViewPr>
    <p:cSldViewPr>
      <p:cViewPr>
        <p:scale>
          <a:sx n="100" d="100"/>
          <a:sy n="100" d="100"/>
        </p:scale>
        <p:origin x="-294" y="-162"/>
      </p:cViewPr>
      <p:guideLst>
        <p:guide orient="horz" pos="2160"/>
        <p:guide pos="2880"/>
      </p:guideLst>
    </p:cSldViewPr>
  </p:slideViewPr>
  <p:outlineViewPr>
    <p:cViewPr>
      <p:scale>
        <a:sx n="33" d="100"/>
        <a:sy n="33" d="100"/>
      </p:scale>
      <p:origin x="258" y="1016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7DB1D-0871-43D3-AE29-612B3707C78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tr-TR"/>
        </a:p>
      </dgm:t>
    </dgm:pt>
    <dgm:pt modelId="{8F9A48A8-E71C-460A-AC61-DBE22A687272}">
      <dgm:prSet phldrT="[Metin]"/>
      <dgm:spPr>
        <a:solidFill>
          <a:schemeClr val="accent2"/>
        </a:solidFill>
      </dgm:spPr>
      <dgm:t>
        <a:bodyPr/>
        <a:lstStyle/>
        <a:p>
          <a:r>
            <a:rPr lang="tr-TR" dirty="0" err="1" smtClean="0"/>
            <a:t>Nanoteknoloji</a:t>
          </a:r>
          <a:r>
            <a:rPr lang="tr-TR" dirty="0" smtClean="0"/>
            <a:t> </a:t>
          </a:r>
          <a:endParaRPr lang="tr-TR" dirty="0"/>
        </a:p>
      </dgm:t>
    </dgm:pt>
    <dgm:pt modelId="{A438A939-10D3-428F-B3A5-E7CAB5405FB0}" type="parTrans" cxnId="{FE7926E2-5F7A-41F1-B8BE-BF4D0055EE90}">
      <dgm:prSet/>
      <dgm:spPr/>
      <dgm:t>
        <a:bodyPr/>
        <a:lstStyle/>
        <a:p>
          <a:endParaRPr lang="tr-TR"/>
        </a:p>
      </dgm:t>
    </dgm:pt>
    <dgm:pt modelId="{83FDE481-CB5F-48A9-A6B0-8EBE1C60EDB7}" type="sibTrans" cxnId="{FE7926E2-5F7A-41F1-B8BE-BF4D0055EE90}">
      <dgm:prSet/>
      <dgm:spPr/>
      <dgm:t>
        <a:bodyPr/>
        <a:lstStyle/>
        <a:p>
          <a:endParaRPr lang="tr-TR"/>
        </a:p>
      </dgm:t>
    </dgm:pt>
    <dgm:pt modelId="{4573C1FB-4B0F-4193-93AC-C28EF2F103D5}">
      <dgm:prSet phldrT="[Metin]" custT="1"/>
      <dgm:spPr>
        <a:solidFill>
          <a:srgbClr val="00B0F0">
            <a:alpha val="50000"/>
          </a:srgbClr>
        </a:solidFill>
      </dgm:spPr>
      <dgm:t>
        <a:bodyPr/>
        <a:lstStyle/>
        <a:p>
          <a:r>
            <a:rPr lang="tr-TR" sz="1800" baseline="0" dirty="0" smtClean="0">
              <a:solidFill>
                <a:srgbClr val="FF0000"/>
              </a:solidFill>
            </a:rPr>
            <a:t>Tarım</a:t>
          </a:r>
          <a:endParaRPr lang="tr-TR" sz="1800" baseline="0" dirty="0">
            <a:solidFill>
              <a:srgbClr val="FF0000"/>
            </a:solidFill>
          </a:endParaRPr>
        </a:p>
      </dgm:t>
    </dgm:pt>
    <dgm:pt modelId="{6F0324D0-B387-4143-A83D-C1371F14187D}" type="parTrans" cxnId="{E9ECA582-F94F-4DDF-B4E7-9D6797072AA3}">
      <dgm:prSet/>
      <dgm:spPr/>
      <dgm:t>
        <a:bodyPr/>
        <a:lstStyle/>
        <a:p>
          <a:endParaRPr lang="tr-TR"/>
        </a:p>
      </dgm:t>
    </dgm:pt>
    <dgm:pt modelId="{B1E8A29E-1D89-464A-8268-6910A42B7946}" type="sibTrans" cxnId="{E9ECA582-F94F-4DDF-B4E7-9D6797072AA3}">
      <dgm:prSet/>
      <dgm:spPr/>
      <dgm:t>
        <a:bodyPr/>
        <a:lstStyle/>
        <a:p>
          <a:endParaRPr lang="tr-TR"/>
        </a:p>
      </dgm:t>
    </dgm:pt>
    <dgm:pt modelId="{C349FD88-3D42-47F7-8F19-31FDFB223D19}">
      <dgm:prSet phldrT="[Metin]" custT="1"/>
      <dgm:spPr/>
      <dgm:t>
        <a:bodyPr/>
        <a:lstStyle/>
        <a:p>
          <a:r>
            <a:rPr lang="tr-TR" sz="1800" dirty="0" smtClean="0"/>
            <a:t>Biyoloji </a:t>
          </a:r>
          <a:endParaRPr lang="tr-TR" sz="1800" dirty="0"/>
        </a:p>
      </dgm:t>
    </dgm:pt>
    <dgm:pt modelId="{7EB93C79-C2E3-481B-A74C-5670ABDC73E1}" type="parTrans" cxnId="{C24F5A1D-D8A0-4BD4-9953-253E1F6E2D51}">
      <dgm:prSet/>
      <dgm:spPr/>
      <dgm:t>
        <a:bodyPr/>
        <a:lstStyle/>
        <a:p>
          <a:endParaRPr lang="tr-TR"/>
        </a:p>
      </dgm:t>
    </dgm:pt>
    <dgm:pt modelId="{BD0BE1B8-49A3-4591-A426-18630B7737E1}" type="sibTrans" cxnId="{C24F5A1D-D8A0-4BD4-9953-253E1F6E2D51}">
      <dgm:prSet/>
      <dgm:spPr/>
      <dgm:t>
        <a:bodyPr/>
        <a:lstStyle/>
        <a:p>
          <a:endParaRPr lang="tr-TR"/>
        </a:p>
      </dgm:t>
    </dgm:pt>
    <dgm:pt modelId="{2D9139E6-75F7-4561-8184-7426E8DD0B36}">
      <dgm:prSet phldrT="[Metin]" custT="1"/>
      <dgm:spPr/>
      <dgm:t>
        <a:bodyPr/>
        <a:lstStyle/>
        <a:p>
          <a:r>
            <a:rPr lang="tr-TR" sz="1400" dirty="0" smtClean="0"/>
            <a:t>Savunma Sanayi</a:t>
          </a:r>
          <a:endParaRPr lang="tr-TR" sz="1400" dirty="0"/>
        </a:p>
      </dgm:t>
    </dgm:pt>
    <dgm:pt modelId="{24F1868E-EF20-4096-8F8F-1C3C53EF9A0C}" type="parTrans" cxnId="{56F7AD10-1712-4280-A335-3D11A062A1C1}">
      <dgm:prSet/>
      <dgm:spPr/>
      <dgm:t>
        <a:bodyPr/>
        <a:lstStyle/>
        <a:p>
          <a:endParaRPr lang="tr-TR"/>
        </a:p>
      </dgm:t>
    </dgm:pt>
    <dgm:pt modelId="{084CBBA5-4831-4A08-B515-643DAA9A598E}" type="sibTrans" cxnId="{56F7AD10-1712-4280-A335-3D11A062A1C1}">
      <dgm:prSet/>
      <dgm:spPr/>
      <dgm:t>
        <a:bodyPr/>
        <a:lstStyle/>
        <a:p>
          <a:endParaRPr lang="tr-TR"/>
        </a:p>
      </dgm:t>
    </dgm:pt>
    <dgm:pt modelId="{BD585FA6-E810-45B7-B97E-B5A6D8F73ECB}">
      <dgm:prSet phldrT="[Metin]" custT="1"/>
      <dgm:spPr/>
      <dgm:t>
        <a:bodyPr/>
        <a:lstStyle/>
        <a:p>
          <a:r>
            <a:rPr lang="tr-TR" sz="1300" dirty="0" smtClean="0"/>
            <a:t>Mühendislik </a:t>
          </a:r>
          <a:endParaRPr lang="tr-TR" sz="1300" dirty="0"/>
        </a:p>
      </dgm:t>
    </dgm:pt>
    <dgm:pt modelId="{62C98CC7-1FA5-4A78-AF15-7B79EAF1BB30}" type="parTrans" cxnId="{EAE583A1-4FA0-4E27-B1F1-3249CFBC4E5C}">
      <dgm:prSet/>
      <dgm:spPr/>
      <dgm:t>
        <a:bodyPr/>
        <a:lstStyle/>
        <a:p>
          <a:endParaRPr lang="tr-TR"/>
        </a:p>
      </dgm:t>
    </dgm:pt>
    <dgm:pt modelId="{2842C804-25B4-4E59-8C3A-78CF89A4ED35}" type="sibTrans" cxnId="{EAE583A1-4FA0-4E27-B1F1-3249CFBC4E5C}">
      <dgm:prSet/>
      <dgm:spPr/>
      <dgm:t>
        <a:bodyPr/>
        <a:lstStyle/>
        <a:p>
          <a:endParaRPr lang="tr-TR"/>
        </a:p>
      </dgm:t>
    </dgm:pt>
    <dgm:pt modelId="{C1469BCC-73D8-4694-AAEA-134D86F9ED7A}" type="pres">
      <dgm:prSet presAssocID="{1D87DB1D-0871-43D3-AE29-612B3707C784}" presName="composite" presStyleCnt="0">
        <dgm:presLayoutVars>
          <dgm:chMax val="1"/>
          <dgm:dir/>
          <dgm:resizeHandles val="exact"/>
        </dgm:presLayoutVars>
      </dgm:prSet>
      <dgm:spPr/>
      <dgm:t>
        <a:bodyPr/>
        <a:lstStyle/>
        <a:p>
          <a:endParaRPr lang="tr-TR"/>
        </a:p>
      </dgm:t>
    </dgm:pt>
    <dgm:pt modelId="{B8D62CA8-B6D2-42F3-9C06-08A0702342D9}" type="pres">
      <dgm:prSet presAssocID="{1D87DB1D-0871-43D3-AE29-612B3707C784}" presName="radial" presStyleCnt="0">
        <dgm:presLayoutVars>
          <dgm:animLvl val="ctr"/>
        </dgm:presLayoutVars>
      </dgm:prSet>
      <dgm:spPr/>
    </dgm:pt>
    <dgm:pt modelId="{2C2FCEAD-3552-45B8-9B76-09CCF9EFE6DD}" type="pres">
      <dgm:prSet presAssocID="{8F9A48A8-E71C-460A-AC61-DBE22A687272}" presName="centerShape" presStyleLbl="vennNode1" presStyleIdx="0" presStyleCnt="5"/>
      <dgm:spPr/>
      <dgm:t>
        <a:bodyPr/>
        <a:lstStyle/>
        <a:p>
          <a:endParaRPr lang="tr-TR"/>
        </a:p>
      </dgm:t>
    </dgm:pt>
    <dgm:pt modelId="{C68D473C-3BFE-4948-B692-7301EF274DF3}" type="pres">
      <dgm:prSet presAssocID="{4573C1FB-4B0F-4193-93AC-C28EF2F103D5}" presName="node" presStyleLbl="vennNode1" presStyleIdx="1" presStyleCnt="5" custScaleX="90717" custScaleY="100288" custRadScaleRad="99477" custRadScaleInc="-13897">
        <dgm:presLayoutVars>
          <dgm:bulletEnabled val="1"/>
        </dgm:presLayoutVars>
      </dgm:prSet>
      <dgm:spPr/>
      <dgm:t>
        <a:bodyPr/>
        <a:lstStyle/>
        <a:p>
          <a:endParaRPr lang="tr-TR"/>
        </a:p>
      </dgm:t>
    </dgm:pt>
    <dgm:pt modelId="{73EDB97D-176B-4ABC-8281-E407FA4ACEB1}" type="pres">
      <dgm:prSet presAssocID="{C349FD88-3D42-47F7-8F19-31FDFB223D19}" presName="node" presStyleLbl="vennNode1" presStyleIdx="2" presStyleCnt="5" custScaleX="119496" custScaleY="49526" custRadScaleRad="104213" custRadScaleInc="19823">
        <dgm:presLayoutVars>
          <dgm:bulletEnabled val="1"/>
        </dgm:presLayoutVars>
      </dgm:prSet>
      <dgm:spPr/>
      <dgm:t>
        <a:bodyPr/>
        <a:lstStyle/>
        <a:p>
          <a:endParaRPr lang="tr-TR"/>
        </a:p>
      </dgm:t>
    </dgm:pt>
    <dgm:pt modelId="{21416049-61DF-4212-AB85-AF8F5986C3D3}" type="pres">
      <dgm:prSet presAssocID="{2D9139E6-75F7-4561-8184-7426E8DD0B36}" presName="node" presStyleLbl="vennNode1" presStyleIdx="3" presStyleCnt="5" custScaleX="121081" custScaleY="69365" custRadScaleRad="97874" custRadScaleInc="-43280">
        <dgm:presLayoutVars>
          <dgm:bulletEnabled val="1"/>
        </dgm:presLayoutVars>
      </dgm:prSet>
      <dgm:spPr/>
      <dgm:t>
        <a:bodyPr/>
        <a:lstStyle/>
        <a:p>
          <a:endParaRPr lang="tr-TR"/>
        </a:p>
      </dgm:t>
    </dgm:pt>
    <dgm:pt modelId="{A3DAAFE7-74B1-4E62-ABDA-8FCD7C9E3533}" type="pres">
      <dgm:prSet presAssocID="{BD585FA6-E810-45B7-B97E-B5A6D8F73ECB}" presName="node" presStyleLbl="vennNode1" presStyleIdx="4" presStyleCnt="5" custScaleX="125004" custScaleY="57773" custRadScaleRad="108461" custRadScaleInc="-25653">
        <dgm:presLayoutVars>
          <dgm:bulletEnabled val="1"/>
        </dgm:presLayoutVars>
      </dgm:prSet>
      <dgm:spPr/>
      <dgm:t>
        <a:bodyPr/>
        <a:lstStyle/>
        <a:p>
          <a:endParaRPr lang="tr-TR"/>
        </a:p>
      </dgm:t>
    </dgm:pt>
  </dgm:ptLst>
  <dgm:cxnLst>
    <dgm:cxn modelId="{E9ECA582-F94F-4DDF-B4E7-9D6797072AA3}" srcId="{8F9A48A8-E71C-460A-AC61-DBE22A687272}" destId="{4573C1FB-4B0F-4193-93AC-C28EF2F103D5}" srcOrd="0" destOrd="0" parTransId="{6F0324D0-B387-4143-A83D-C1371F14187D}" sibTransId="{B1E8A29E-1D89-464A-8268-6910A42B7946}"/>
    <dgm:cxn modelId="{251E116D-DD7C-460F-AB20-D727235FCE13}" type="presOf" srcId="{1D87DB1D-0871-43D3-AE29-612B3707C784}" destId="{C1469BCC-73D8-4694-AAEA-134D86F9ED7A}" srcOrd="0" destOrd="0" presId="urn:microsoft.com/office/officeart/2005/8/layout/radial3"/>
    <dgm:cxn modelId="{36D79270-C147-4E03-A3AF-7ABFD882C6CA}" type="presOf" srcId="{C349FD88-3D42-47F7-8F19-31FDFB223D19}" destId="{73EDB97D-176B-4ABC-8281-E407FA4ACEB1}" srcOrd="0" destOrd="0" presId="urn:microsoft.com/office/officeart/2005/8/layout/radial3"/>
    <dgm:cxn modelId="{07DB2FE2-FA64-40A0-9FCC-5357D6A0EF79}" type="presOf" srcId="{2D9139E6-75F7-4561-8184-7426E8DD0B36}" destId="{21416049-61DF-4212-AB85-AF8F5986C3D3}" srcOrd="0" destOrd="0" presId="urn:microsoft.com/office/officeart/2005/8/layout/radial3"/>
    <dgm:cxn modelId="{C24F5A1D-D8A0-4BD4-9953-253E1F6E2D51}" srcId="{8F9A48A8-E71C-460A-AC61-DBE22A687272}" destId="{C349FD88-3D42-47F7-8F19-31FDFB223D19}" srcOrd="1" destOrd="0" parTransId="{7EB93C79-C2E3-481B-A74C-5670ABDC73E1}" sibTransId="{BD0BE1B8-49A3-4591-A426-18630B7737E1}"/>
    <dgm:cxn modelId="{FE7926E2-5F7A-41F1-B8BE-BF4D0055EE90}" srcId="{1D87DB1D-0871-43D3-AE29-612B3707C784}" destId="{8F9A48A8-E71C-460A-AC61-DBE22A687272}" srcOrd="0" destOrd="0" parTransId="{A438A939-10D3-428F-B3A5-E7CAB5405FB0}" sibTransId="{83FDE481-CB5F-48A9-A6B0-8EBE1C60EDB7}"/>
    <dgm:cxn modelId="{EAE583A1-4FA0-4E27-B1F1-3249CFBC4E5C}" srcId="{8F9A48A8-E71C-460A-AC61-DBE22A687272}" destId="{BD585FA6-E810-45B7-B97E-B5A6D8F73ECB}" srcOrd="3" destOrd="0" parTransId="{62C98CC7-1FA5-4A78-AF15-7B79EAF1BB30}" sibTransId="{2842C804-25B4-4E59-8C3A-78CF89A4ED35}"/>
    <dgm:cxn modelId="{68C2AD6B-7DB6-4263-8394-2EEAE53C3505}" type="presOf" srcId="{4573C1FB-4B0F-4193-93AC-C28EF2F103D5}" destId="{C68D473C-3BFE-4948-B692-7301EF274DF3}" srcOrd="0" destOrd="0" presId="urn:microsoft.com/office/officeart/2005/8/layout/radial3"/>
    <dgm:cxn modelId="{CD077635-39FE-482C-AF89-6E30F1E57D3B}" type="presOf" srcId="{8F9A48A8-E71C-460A-AC61-DBE22A687272}" destId="{2C2FCEAD-3552-45B8-9B76-09CCF9EFE6DD}" srcOrd="0" destOrd="0" presId="urn:microsoft.com/office/officeart/2005/8/layout/radial3"/>
    <dgm:cxn modelId="{994F3EE7-A625-4151-A8A6-903F05BFC243}" type="presOf" srcId="{BD585FA6-E810-45B7-B97E-B5A6D8F73ECB}" destId="{A3DAAFE7-74B1-4E62-ABDA-8FCD7C9E3533}" srcOrd="0" destOrd="0" presId="urn:microsoft.com/office/officeart/2005/8/layout/radial3"/>
    <dgm:cxn modelId="{56F7AD10-1712-4280-A335-3D11A062A1C1}" srcId="{8F9A48A8-E71C-460A-AC61-DBE22A687272}" destId="{2D9139E6-75F7-4561-8184-7426E8DD0B36}" srcOrd="2" destOrd="0" parTransId="{24F1868E-EF20-4096-8F8F-1C3C53EF9A0C}" sibTransId="{084CBBA5-4831-4A08-B515-643DAA9A598E}"/>
    <dgm:cxn modelId="{075EE94A-F9AB-455C-8964-7AE55991D7B4}" type="presParOf" srcId="{C1469BCC-73D8-4694-AAEA-134D86F9ED7A}" destId="{B8D62CA8-B6D2-42F3-9C06-08A0702342D9}" srcOrd="0" destOrd="0" presId="urn:microsoft.com/office/officeart/2005/8/layout/radial3"/>
    <dgm:cxn modelId="{BB52331D-CB61-4EAA-A8F0-1FFB5EB556E5}" type="presParOf" srcId="{B8D62CA8-B6D2-42F3-9C06-08A0702342D9}" destId="{2C2FCEAD-3552-45B8-9B76-09CCF9EFE6DD}" srcOrd="0" destOrd="0" presId="urn:microsoft.com/office/officeart/2005/8/layout/radial3"/>
    <dgm:cxn modelId="{88012344-9137-46DB-A7F2-06AA30DFB609}" type="presParOf" srcId="{B8D62CA8-B6D2-42F3-9C06-08A0702342D9}" destId="{C68D473C-3BFE-4948-B692-7301EF274DF3}" srcOrd="1" destOrd="0" presId="urn:microsoft.com/office/officeart/2005/8/layout/radial3"/>
    <dgm:cxn modelId="{2C3DC138-9E40-49B0-ADA5-5BDAF1241DD7}" type="presParOf" srcId="{B8D62CA8-B6D2-42F3-9C06-08A0702342D9}" destId="{73EDB97D-176B-4ABC-8281-E407FA4ACEB1}" srcOrd="2" destOrd="0" presId="urn:microsoft.com/office/officeart/2005/8/layout/radial3"/>
    <dgm:cxn modelId="{E3491B05-B08B-4536-86A7-CE1C2A3E2853}" type="presParOf" srcId="{B8D62CA8-B6D2-42F3-9C06-08A0702342D9}" destId="{21416049-61DF-4212-AB85-AF8F5986C3D3}" srcOrd="3" destOrd="0" presId="urn:microsoft.com/office/officeart/2005/8/layout/radial3"/>
    <dgm:cxn modelId="{B9FF5354-CFAC-40C2-B9BA-F80229E21E3D}" type="presParOf" srcId="{B8D62CA8-B6D2-42F3-9C06-08A0702342D9}" destId="{A3DAAFE7-74B1-4E62-ABDA-8FCD7C9E353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FCEAD-3552-45B8-9B76-09CCF9EFE6DD}">
      <dsp:nvSpPr>
        <dsp:cNvPr id="0" name=""/>
        <dsp:cNvSpPr/>
      </dsp:nvSpPr>
      <dsp:spPr>
        <a:xfrm>
          <a:off x="1918523" y="886588"/>
          <a:ext cx="2014688" cy="2014688"/>
        </a:xfrm>
        <a:prstGeom prst="ellipse">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err="1" smtClean="0"/>
            <a:t>Nanoteknoloji</a:t>
          </a:r>
          <a:r>
            <a:rPr lang="tr-TR" sz="1800" kern="1200" dirty="0" smtClean="0"/>
            <a:t> </a:t>
          </a:r>
          <a:endParaRPr lang="tr-TR" sz="1800" kern="1200" dirty="0"/>
        </a:p>
      </dsp:txBody>
      <dsp:txXfrm>
        <a:off x="2213567" y="1181632"/>
        <a:ext cx="1424600" cy="1424600"/>
      </dsp:txXfrm>
    </dsp:sp>
    <dsp:sp modelId="{C68D473C-3BFE-4948-B692-7301EF274DF3}">
      <dsp:nvSpPr>
        <dsp:cNvPr id="0" name=""/>
        <dsp:cNvSpPr/>
      </dsp:nvSpPr>
      <dsp:spPr>
        <a:xfrm>
          <a:off x="2186299" y="114619"/>
          <a:ext cx="913832" cy="1010245"/>
        </a:xfrm>
        <a:prstGeom prst="ellipse">
          <a:avLst/>
        </a:prstGeom>
        <a:solidFill>
          <a:srgbClr val="00B0F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baseline="0" dirty="0" smtClean="0">
              <a:solidFill>
                <a:srgbClr val="FF0000"/>
              </a:solidFill>
            </a:rPr>
            <a:t>Tarım</a:t>
          </a:r>
          <a:endParaRPr lang="tr-TR" sz="1800" kern="1200" baseline="0" dirty="0">
            <a:solidFill>
              <a:srgbClr val="FF0000"/>
            </a:solidFill>
          </a:endParaRPr>
        </a:p>
      </dsp:txBody>
      <dsp:txXfrm>
        <a:off x="2320127" y="262566"/>
        <a:ext cx="646176" cy="714351"/>
      </dsp:txXfrm>
    </dsp:sp>
    <dsp:sp modelId="{73EDB97D-176B-4ABC-8281-E407FA4ACEB1}">
      <dsp:nvSpPr>
        <dsp:cNvPr id="0" name=""/>
        <dsp:cNvSpPr/>
      </dsp:nvSpPr>
      <dsp:spPr>
        <a:xfrm>
          <a:off x="3625550" y="2063386"/>
          <a:ext cx="1203736" cy="49889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Biyoloji </a:t>
          </a:r>
          <a:endParaRPr lang="tr-TR" sz="1800" kern="1200" dirty="0"/>
        </a:p>
      </dsp:txBody>
      <dsp:txXfrm>
        <a:off x="3801833" y="2136448"/>
        <a:ext cx="851170" cy="352773"/>
      </dsp:txXfrm>
    </dsp:sp>
    <dsp:sp modelId="{21416049-61DF-4212-AB85-AF8F5986C3D3}">
      <dsp:nvSpPr>
        <dsp:cNvPr id="0" name=""/>
        <dsp:cNvSpPr/>
      </dsp:nvSpPr>
      <dsp:spPr>
        <a:xfrm>
          <a:off x="3123310" y="2543195"/>
          <a:ext cx="1219702" cy="69874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Savunma Sanayi</a:t>
          </a:r>
          <a:endParaRPr lang="tr-TR" sz="1400" kern="1200" dirty="0"/>
        </a:p>
      </dsp:txBody>
      <dsp:txXfrm>
        <a:off x="3301931" y="2645524"/>
        <a:ext cx="862460" cy="494086"/>
      </dsp:txXfrm>
    </dsp:sp>
    <dsp:sp modelId="{A3DAAFE7-74B1-4E62-ABDA-8FCD7C9E3533}">
      <dsp:nvSpPr>
        <dsp:cNvPr id="0" name=""/>
        <dsp:cNvSpPr/>
      </dsp:nvSpPr>
      <dsp:spPr>
        <a:xfrm>
          <a:off x="987198" y="2160975"/>
          <a:ext cx="1259220" cy="58197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t>Mühendislik </a:t>
          </a:r>
          <a:endParaRPr lang="tr-TR" sz="1300" kern="1200" dirty="0"/>
        </a:p>
      </dsp:txBody>
      <dsp:txXfrm>
        <a:off x="1171606" y="2246203"/>
        <a:ext cx="890404" cy="41151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A3DD3D-3ABA-42B2-B6F9-1CC7690CCD32}" type="datetimeFigureOut">
              <a:rPr lang="tr-TR" smtClean="0"/>
              <a:t>08.03.2019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AA08B5-FB13-4C76-8E5F-4D92BB48F2F4}" type="slidenum">
              <a:rPr lang="tr-TR" smtClean="0"/>
              <a:t>‹#›</a:t>
            </a:fld>
            <a:endParaRPr lang="tr-TR"/>
          </a:p>
        </p:txBody>
      </p:sp>
    </p:spTree>
    <p:extLst>
      <p:ext uri="{BB962C8B-B14F-4D97-AF65-F5344CB8AC3E}">
        <p14:creationId xmlns:p14="http://schemas.microsoft.com/office/powerpoint/2010/main" val="117805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7AA08B5-FB13-4C76-8E5F-4D92BB48F2F4}" type="slidenum">
              <a:rPr lang="tr-TR" smtClean="0"/>
              <a:t>16</a:t>
            </a:fld>
            <a:endParaRPr lang="tr-TR"/>
          </a:p>
        </p:txBody>
      </p:sp>
    </p:spTree>
    <p:extLst>
      <p:ext uri="{BB962C8B-B14F-4D97-AF65-F5344CB8AC3E}">
        <p14:creationId xmlns:p14="http://schemas.microsoft.com/office/powerpoint/2010/main" val="2771114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23720DD-5B6D-40BF-8493-A6B52D484E6B}" type="datetimeFigureOut">
              <a:rPr lang="tr-TR" smtClean="0"/>
              <a:t>08.03.2019</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08.03.2019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08.03.2019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08.03.2019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08.03.2019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08.03.2019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08.03.2019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08.03.2019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08.03.2019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A23720DD-5B6D-40BF-8493-A6B52D484E6B}" type="datetimeFigureOut">
              <a:rPr lang="tr-TR" smtClean="0"/>
              <a:t>08.03.2019</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A23720DD-5B6D-40BF-8493-A6B52D484E6B}" type="datetimeFigureOut">
              <a:rPr lang="tr-TR" smtClean="0"/>
              <a:t>08.03.2019</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23720DD-5B6D-40BF-8493-A6B52D484E6B}" type="datetimeFigureOut">
              <a:rPr lang="tr-TR" smtClean="0"/>
              <a:t>08.03.2019</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71600" y="2029621"/>
            <a:ext cx="7200800" cy="1255363"/>
          </a:xfrm>
        </p:spPr>
        <p:txBody>
          <a:bodyPr>
            <a:normAutofit fontScale="90000"/>
          </a:bodyPr>
          <a:lstStyle/>
          <a:p>
            <a:r>
              <a:rPr lang="tr-TR" dirty="0" smtClean="0"/>
              <a:t>NANOTEKNOLOJİ VE TARIMA ETKİLERİ</a:t>
            </a:r>
            <a:endParaRPr lang="tr-TR" dirty="0"/>
          </a:p>
        </p:txBody>
      </p:sp>
      <p:sp>
        <p:nvSpPr>
          <p:cNvPr id="3" name="Alt Başlık 2"/>
          <p:cNvSpPr>
            <a:spLocks noGrp="1"/>
          </p:cNvSpPr>
          <p:nvPr>
            <p:ph type="subTitle" idx="1"/>
          </p:nvPr>
        </p:nvSpPr>
        <p:spPr>
          <a:xfrm rot="20779861">
            <a:off x="4963418" y="3851508"/>
            <a:ext cx="4443628" cy="1086248"/>
          </a:xfrm>
        </p:spPr>
        <p:txBody>
          <a:bodyPr>
            <a:normAutofit fontScale="55000" lnSpcReduction="20000"/>
          </a:bodyPr>
          <a:lstStyle/>
          <a:p>
            <a:r>
              <a:rPr lang="tr-TR" b="1" dirty="0" smtClean="0"/>
              <a:t>Arş. Gör. Fatmagül BAGI</a:t>
            </a:r>
          </a:p>
          <a:p>
            <a:r>
              <a:rPr lang="tr-TR" b="1" dirty="0" smtClean="0"/>
              <a:t>Iğdır Üniversitesi</a:t>
            </a:r>
          </a:p>
          <a:p>
            <a:r>
              <a:rPr lang="tr-TR" b="1" dirty="0" smtClean="0"/>
              <a:t>Ziraat Fakültesi</a:t>
            </a:r>
          </a:p>
          <a:p>
            <a:r>
              <a:rPr lang="tr-TR" b="1" dirty="0" smtClean="0"/>
              <a:t>Tarla Bitkileri Bölümü</a:t>
            </a:r>
          </a:p>
          <a:p>
            <a:r>
              <a:rPr lang="tr-TR" b="1" dirty="0" smtClean="0"/>
              <a:t>Ekim-2018</a:t>
            </a:r>
            <a:endParaRPr lang="tr-TR" b="1"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1137774"/>
            <a:ext cx="779802" cy="77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201176"/>
            <a:ext cx="3912448" cy="260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20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800" b="1" u="sng" dirty="0" err="1" smtClean="0"/>
              <a:t>Nanoteknoloji</a:t>
            </a:r>
            <a:r>
              <a:rPr lang="tr-TR" sz="2800" b="1" u="sng" dirty="0"/>
              <a:t>;</a:t>
            </a:r>
          </a:p>
        </p:txBody>
      </p:sp>
      <p:sp>
        <p:nvSpPr>
          <p:cNvPr id="3" name="İçerik Yer Tutucusu 2"/>
          <p:cNvSpPr>
            <a:spLocks noGrp="1"/>
          </p:cNvSpPr>
          <p:nvPr>
            <p:ph idx="1"/>
          </p:nvPr>
        </p:nvSpPr>
        <p:spPr>
          <a:xfrm>
            <a:off x="1043608" y="1844824"/>
            <a:ext cx="7200800" cy="4176464"/>
          </a:xfrm>
        </p:spPr>
        <p:txBody>
          <a:bodyPr>
            <a:normAutofit/>
          </a:bodyPr>
          <a:lstStyle/>
          <a:p>
            <a:pPr>
              <a:lnSpc>
                <a:spcPct val="140000"/>
              </a:lnSpc>
              <a:buFont typeface="Wingdings" pitchFamily="2" charset="2"/>
              <a:buChar char="v"/>
            </a:pPr>
            <a:r>
              <a:rPr lang="tr-TR" sz="1800" dirty="0"/>
              <a:t>Bir birimin milyarda biri anlamına </a:t>
            </a:r>
            <a:r>
              <a:rPr lang="tr-TR" sz="1800" dirty="0" smtClean="0"/>
              <a:t>gelir,</a:t>
            </a:r>
            <a:endParaRPr lang="tr-TR" sz="1800" dirty="0"/>
          </a:p>
          <a:p>
            <a:pPr>
              <a:lnSpc>
                <a:spcPct val="140000"/>
              </a:lnSpc>
              <a:buFont typeface="Wingdings" pitchFamily="2" charset="2"/>
              <a:buChar char="v"/>
            </a:pPr>
            <a:r>
              <a:rPr lang="tr-TR" sz="1800" dirty="0"/>
              <a:t>1 nanometre metrenin milyonda </a:t>
            </a:r>
            <a:r>
              <a:rPr lang="tr-TR" sz="1800" dirty="0" smtClean="0"/>
              <a:t>biridir,</a:t>
            </a:r>
            <a:endParaRPr lang="tr-TR" sz="1800" dirty="0"/>
          </a:p>
          <a:p>
            <a:pPr>
              <a:lnSpc>
                <a:spcPct val="140000"/>
              </a:lnSpc>
              <a:buFont typeface="Wingdings" pitchFamily="2" charset="2"/>
              <a:buChar char="v"/>
            </a:pPr>
            <a:r>
              <a:rPr lang="tr-TR" sz="1800" dirty="0"/>
              <a:t>1 nanometre;</a:t>
            </a:r>
          </a:p>
          <a:p>
            <a:pPr lvl="1">
              <a:lnSpc>
                <a:spcPct val="140000"/>
              </a:lnSpc>
              <a:buFontTx/>
              <a:buChar char="•"/>
            </a:pPr>
            <a:r>
              <a:rPr lang="tr-TR" sz="1800" dirty="0"/>
              <a:t>6 karbon  atomunun genişliği</a:t>
            </a:r>
          </a:p>
          <a:p>
            <a:pPr lvl="1">
              <a:lnSpc>
                <a:spcPct val="140000"/>
              </a:lnSpc>
              <a:buFontTx/>
              <a:buChar char="•"/>
            </a:pPr>
            <a:r>
              <a:rPr lang="tr-TR" sz="1800" dirty="0"/>
              <a:t>10 su molekülünün büyüklüğüdür</a:t>
            </a:r>
          </a:p>
          <a:p>
            <a:pPr>
              <a:lnSpc>
                <a:spcPct val="140000"/>
              </a:lnSpc>
              <a:buFont typeface="Wingdings" pitchFamily="2" charset="2"/>
              <a:buChar char="v"/>
            </a:pPr>
            <a:r>
              <a:rPr lang="tr-TR" sz="1800" dirty="0" smtClean="0"/>
              <a:t>Bir </a:t>
            </a:r>
            <a:r>
              <a:rPr lang="tr-TR" sz="1800" dirty="0"/>
              <a:t>başka ifadeyle, insan saçı çapının yüz binde biri bir nanometreye denk gelmektedir. </a:t>
            </a:r>
            <a:endParaRPr lang="tr-TR" sz="1800" dirty="0" smtClean="0"/>
          </a:p>
          <a:p>
            <a:pPr>
              <a:lnSpc>
                <a:spcPct val="140000"/>
              </a:lnSpc>
              <a:buFont typeface="Wingdings" pitchFamily="2" charset="2"/>
              <a:buChar char="v"/>
            </a:pPr>
            <a:r>
              <a:rPr lang="tr-TR" sz="1800" dirty="0" smtClean="0"/>
              <a:t>Ayrıca </a:t>
            </a:r>
            <a:r>
              <a:rPr lang="tr-TR" sz="1800" dirty="0" err="1"/>
              <a:t>Nano</a:t>
            </a:r>
            <a:r>
              <a:rPr lang="tr-TR" sz="1800" dirty="0"/>
              <a:t> değeri, maddenin atomdan önceki son basamağını teşkil etmektedir</a:t>
            </a:r>
            <a:r>
              <a:rPr lang="tr-TR" sz="1800" dirty="0" smtClean="0"/>
              <a:t>.</a:t>
            </a:r>
          </a:p>
          <a:p>
            <a:pPr>
              <a:lnSpc>
                <a:spcPct val="140000"/>
              </a:lnSpc>
              <a:buFont typeface="Wingdings" pitchFamily="2" charset="2"/>
              <a:buChar char="v"/>
            </a:pPr>
            <a:endParaRPr lang="tr-TR" sz="1800" dirty="0"/>
          </a:p>
          <a:p>
            <a:pPr>
              <a:lnSpc>
                <a:spcPct val="140000"/>
              </a:lnSpc>
              <a:buFont typeface="Wingdings" pitchFamily="2" charset="2"/>
              <a:buChar char="v"/>
            </a:pPr>
            <a:endParaRPr lang="tr-TR" sz="1800" dirty="0"/>
          </a:p>
          <a:p>
            <a:endParaRPr lang="tr-TR" dirty="0"/>
          </a:p>
        </p:txBody>
      </p:sp>
    </p:spTree>
    <p:extLst>
      <p:ext uri="{BB962C8B-B14F-4D97-AF65-F5344CB8AC3E}">
        <p14:creationId xmlns:p14="http://schemas.microsoft.com/office/powerpoint/2010/main" val="1523779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692696"/>
            <a:ext cx="6965245" cy="1202485"/>
          </a:xfrm>
        </p:spPr>
        <p:txBody>
          <a:bodyPr>
            <a:normAutofit/>
          </a:bodyPr>
          <a:lstStyle/>
          <a:p>
            <a:r>
              <a:rPr lang="tr-TR" sz="3200" b="1" dirty="0" err="1" smtClean="0"/>
              <a:t>Nanoteknolojinin</a:t>
            </a:r>
            <a:r>
              <a:rPr lang="tr-TR" sz="3200" b="1" dirty="0" smtClean="0"/>
              <a:t> Tarihçesi</a:t>
            </a:r>
            <a:endParaRPr lang="tr-TR" sz="3200" b="1" dirty="0"/>
          </a:p>
        </p:txBody>
      </p:sp>
      <p:sp>
        <p:nvSpPr>
          <p:cNvPr id="3" name="İçerik Yer Tutucusu 2"/>
          <p:cNvSpPr>
            <a:spLocks noGrp="1"/>
          </p:cNvSpPr>
          <p:nvPr>
            <p:ph idx="1"/>
          </p:nvPr>
        </p:nvSpPr>
        <p:spPr>
          <a:xfrm>
            <a:off x="899592" y="2060848"/>
            <a:ext cx="7488832" cy="3603812"/>
          </a:xfrm>
        </p:spPr>
        <p:txBody>
          <a:bodyPr/>
          <a:lstStyle/>
          <a:p>
            <a:r>
              <a:rPr lang="tr-TR" dirty="0" smtClean="0"/>
              <a:t>Maddelerin minyatürleştirilmesi kavramı, ünlü fizikçi </a:t>
            </a:r>
            <a:r>
              <a:rPr lang="tr-TR" dirty="0"/>
              <a:t>R</a:t>
            </a:r>
            <a:r>
              <a:rPr lang="tr-TR" dirty="0" smtClean="0"/>
              <a:t>ichard P. Feynman tarafından ortaya atılmıştır (1918-1988).</a:t>
            </a:r>
          </a:p>
          <a:p>
            <a:r>
              <a:rPr lang="tr-TR" dirty="0" smtClean="0"/>
              <a:t> </a:t>
            </a:r>
            <a:r>
              <a:rPr lang="tr-TR" dirty="0"/>
              <a:t>İlk defa dile getiren ABD’ den </a:t>
            </a:r>
            <a:r>
              <a:rPr lang="tr-TR" dirty="0" err="1"/>
              <a:t>Eric</a:t>
            </a:r>
            <a:r>
              <a:rPr lang="tr-TR" dirty="0"/>
              <a:t> </a:t>
            </a:r>
            <a:r>
              <a:rPr lang="tr-TR" dirty="0" err="1"/>
              <a:t>Drexler</a:t>
            </a:r>
            <a:r>
              <a:rPr lang="tr-TR" dirty="0"/>
              <a:t>’ </a:t>
            </a:r>
            <a:r>
              <a:rPr lang="tr-TR" dirty="0" err="1"/>
              <a:t>dir</a:t>
            </a:r>
            <a:r>
              <a:rPr lang="tr-TR" dirty="0"/>
              <a:t>. </a:t>
            </a:r>
            <a:r>
              <a:rPr lang="tr-TR" dirty="0" err="1"/>
              <a:t>Nano</a:t>
            </a:r>
            <a:r>
              <a:rPr lang="tr-TR" dirty="0"/>
              <a:t> teknoloji üzerine yoğunlaşan </a:t>
            </a:r>
            <a:r>
              <a:rPr lang="tr-TR" dirty="0" err="1"/>
              <a:t>Foresight</a:t>
            </a:r>
            <a:r>
              <a:rPr lang="tr-TR" dirty="0"/>
              <a:t> Enstitüsü’ nün kurucusu olan </a:t>
            </a:r>
            <a:r>
              <a:rPr lang="tr-TR" dirty="0" err="1"/>
              <a:t>Drexler</a:t>
            </a:r>
            <a:r>
              <a:rPr lang="tr-TR" dirty="0"/>
              <a:t>, ünlü MIT </a:t>
            </a:r>
            <a:r>
              <a:rPr lang="tr-TR" dirty="0" err="1"/>
              <a:t>laboratuarındaki</a:t>
            </a:r>
            <a:r>
              <a:rPr lang="tr-TR" dirty="0"/>
              <a:t> eğitimi sırasında, biyolojik sistemlerden esinlenerek, moleküler makineler yapılabileceğini önermiş, </a:t>
            </a:r>
            <a:r>
              <a:rPr lang="tr-TR" dirty="0" err="1"/>
              <a:t>nano</a:t>
            </a:r>
            <a:r>
              <a:rPr lang="tr-TR" dirty="0"/>
              <a:t> teknoloji kavramını ortaya atan kişi </a:t>
            </a:r>
            <a:r>
              <a:rPr lang="tr-TR" dirty="0" smtClean="0"/>
              <a:t>olmuştur (1986).    </a:t>
            </a:r>
            <a:endParaRPr lang="tr-TR" dirty="0"/>
          </a:p>
        </p:txBody>
      </p:sp>
    </p:spTree>
    <p:extLst>
      <p:ext uri="{BB962C8B-B14F-4D97-AF65-F5344CB8AC3E}">
        <p14:creationId xmlns:p14="http://schemas.microsoft.com/office/powerpoint/2010/main" val="2774388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nanoteknoloj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12" y="764704"/>
            <a:ext cx="7344816" cy="553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51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9377" y="548680"/>
            <a:ext cx="6965245" cy="1202485"/>
          </a:xfrm>
        </p:spPr>
        <p:txBody>
          <a:bodyPr>
            <a:normAutofit/>
          </a:bodyPr>
          <a:lstStyle/>
          <a:p>
            <a:r>
              <a:rPr lang="tr-TR" sz="3200" b="1" dirty="0" smtClean="0"/>
              <a:t>Niçin </a:t>
            </a:r>
            <a:r>
              <a:rPr lang="tr-TR" sz="3200" b="1" dirty="0" err="1" smtClean="0"/>
              <a:t>Nanoteknoloji</a:t>
            </a:r>
            <a:r>
              <a:rPr lang="tr-TR" sz="3200" b="1" dirty="0" smtClean="0"/>
              <a:t>?</a:t>
            </a:r>
            <a:endParaRPr lang="tr-TR" sz="3200" b="1" dirty="0"/>
          </a:p>
        </p:txBody>
      </p:sp>
      <p:sp>
        <p:nvSpPr>
          <p:cNvPr id="3" name="İçerik Yer Tutucusu 2"/>
          <p:cNvSpPr>
            <a:spLocks noGrp="1"/>
          </p:cNvSpPr>
          <p:nvPr>
            <p:ph idx="1"/>
          </p:nvPr>
        </p:nvSpPr>
        <p:spPr>
          <a:xfrm>
            <a:off x="827584" y="1484784"/>
            <a:ext cx="7488832" cy="4464496"/>
          </a:xfrm>
        </p:spPr>
        <p:txBody>
          <a:bodyPr>
            <a:normAutofit/>
          </a:bodyPr>
          <a:lstStyle/>
          <a:p>
            <a:pPr>
              <a:buFont typeface="Wingdings" pitchFamily="2" charset="2"/>
              <a:buChar char="ü"/>
            </a:pPr>
            <a:r>
              <a:rPr lang="tr-TR" dirty="0" smtClean="0"/>
              <a:t>Örneğin; Dünya’da bir yılda on </a:t>
            </a:r>
            <a:r>
              <a:rPr lang="tr-TR" dirty="0" err="1" smtClean="0"/>
              <a:t>milyarkere</a:t>
            </a:r>
            <a:r>
              <a:rPr lang="tr-TR" dirty="0" smtClean="0"/>
              <a:t> milyar bit bilgi </a:t>
            </a:r>
            <a:r>
              <a:rPr lang="tr-TR" dirty="0" err="1" smtClean="0"/>
              <a:t>üretimektedir</a:t>
            </a:r>
            <a:r>
              <a:rPr lang="tr-TR" dirty="0" smtClean="0"/>
              <a:t>. Bu kadar bilgi </a:t>
            </a:r>
            <a:r>
              <a:rPr lang="tr-TR" dirty="0" err="1" smtClean="0"/>
              <a:t>nanoteknoloji</a:t>
            </a:r>
            <a:r>
              <a:rPr lang="tr-TR" dirty="0" smtClean="0"/>
              <a:t> sayesinde, 1 cm küp hacminde </a:t>
            </a:r>
            <a:r>
              <a:rPr lang="tr-TR" dirty="0" err="1" smtClean="0"/>
              <a:t>depomak</a:t>
            </a:r>
            <a:r>
              <a:rPr lang="tr-TR" dirty="0" smtClean="0"/>
              <a:t> mümkün olacaktır.</a:t>
            </a:r>
          </a:p>
          <a:p>
            <a:pPr>
              <a:buFont typeface="Wingdings" pitchFamily="2" charset="2"/>
              <a:buChar char="ü"/>
            </a:pPr>
            <a:r>
              <a:rPr lang="tr-TR" dirty="0" err="1" smtClean="0"/>
              <a:t>Nanoteknoloji</a:t>
            </a:r>
            <a:r>
              <a:rPr lang="tr-TR" dirty="0" smtClean="0"/>
              <a:t>;</a:t>
            </a:r>
          </a:p>
          <a:p>
            <a:pPr lvl="1">
              <a:buFont typeface="Wingdings" pitchFamily="2" charset="2"/>
              <a:buChar char="ü"/>
            </a:pPr>
            <a:r>
              <a:rPr lang="tr-TR" dirty="0" smtClean="0"/>
              <a:t>Daha fonksiyonel</a:t>
            </a:r>
          </a:p>
          <a:p>
            <a:pPr lvl="1">
              <a:buFont typeface="Wingdings" pitchFamily="2" charset="2"/>
              <a:buChar char="ü"/>
            </a:pPr>
            <a:r>
              <a:rPr lang="tr-TR" dirty="0" smtClean="0"/>
              <a:t>Daha hızlı</a:t>
            </a:r>
          </a:p>
          <a:p>
            <a:pPr lvl="1">
              <a:buFont typeface="Wingdings" pitchFamily="2" charset="2"/>
              <a:buChar char="ü"/>
            </a:pPr>
            <a:r>
              <a:rPr lang="tr-TR" dirty="0" smtClean="0"/>
              <a:t>Daha az yer kaplar</a:t>
            </a:r>
          </a:p>
          <a:p>
            <a:pPr lvl="1">
              <a:buFont typeface="Wingdings" pitchFamily="2" charset="2"/>
              <a:buChar char="ü"/>
            </a:pPr>
            <a:r>
              <a:rPr lang="tr-TR" dirty="0" smtClean="0"/>
              <a:t>Daha az enerji harcar</a:t>
            </a:r>
          </a:p>
          <a:p>
            <a:pPr lvl="1">
              <a:buFont typeface="Wingdings" pitchFamily="2" charset="2"/>
              <a:buChar char="ü"/>
            </a:pPr>
            <a:r>
              <a:rPr lang="tr-TR" dirty="0" smtClean="0"/>
              <a:t>Daha dayanıklı</a:t>
            </a:r>
          </a:p>
          <a:p>
            <a:pPr lvl="1">
              <a:buFont typeface="Wingdings" pitchFamily="2" charset="2"/>
              <a:buChar char="ü"/>
            </a:pPr>
            <a:r>
              <a:rPr lang="tr-TR" dirty="0" smtClean="0"/>
              <a:t>Daha ucuz</a:t>
            </a:r>
          </a:p>
          <a:p>
            <a:pPr lvl="1">
              <a:buFont typeface="Wingdings" pitchFamily="2" charset="2"/>
              <a:buChar char="ü"/>
            </a:pPr>
            <a:r>
              <a:rPr lang="tr-TR" dirty="0" smtClean="0"/>
              <a:t>Olağanüstü yeni özellikler</a:t>
            </a:r>
          </a:p>
          <a:p>
            <a:endParaRPr lang="tr-TR" dirty="0"/>
          </a:p>
        </p:txBody>
      </p:sp>
    </p:spTree>
    <p:extLst>
      <p:ext uri="{BB962C8B-B14F-4D97-AF65-F5344CB8AC3E}">
        <p14:creationId xmlns:p14="http://schemas.microsoft.com/office/powerpoint/2010/main" val="885470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548680"/>
            <a:ext cx="6965245" cy="1202485"/>
          </a:xfrm>
        </p:spPr>
        <p:txBody>
          <a:bodyPr>
            <a:normAutofit/>
          </a:bodyPr>
          <a:lstStyle/>
          <a:p>
            <a:r>
              <a:rPr lang="tr-TR" sz="3200" b="1" dirty="0" err="1" smtClean="0"/>
              <a:t>Nanoteknolojinin</a:t>
            </a:r>
            <a:r>
              <a:rPr lang="tr-TR" sz="3200" b="1" dirty="0" smtClean="0"/>
              <a:t> Amaçları</a:t>
            </a:r>
            <a:endParaRPr lang="tr-TR" sz="3200" b="1" dirty="0"/>
          </a:p>
        </p:txBody>
      </p:sp>
      <p:sp>
        <p:nvSpPr>
          <p:cNvPr id="3" name="İçerik Yer Tutucusu 2"/>
          <p:cNvSpPr>
            <a:spLocks noGrp="1"/>
          </p:cNvSpPr>
          <p:nvPr>
            <p:ph idx="1"/>
          </p:nvPr>
        </p:nvSpPr>
        <p:spPr>
          <a:xfrm>
            <a:off x="899592" y="1412776"/>
            <a:ext cx="7416824" cy="4680520"/>
          </a:xfrm>
        </p:spPr>
        <p:txBody>
          <a:bodyPr>
            <a:normAutofit fontScale="92500" lnSpcReduction="10000"/>
          </a:bodyPr>
          <a:lstStyle/>
          <a:p>
            <a:pPr marL="0" indent="0">
              <a:buNone/>
            </a:pPr>
            <a:endParaRPr lang="tr-TR" dirty="0"/>
          </a:p>
          <a:p>
            <a:pPr>
              <a:buFont typeface="Wingdings" pitchFamily="2" charset="2"/>
              <a:buChar char="ü"/>
            </a:pPr>
            <a:r>
              <a:rPr lang="tr-TR" dirty="0" smtClean="0"/>
              <a:t>Nanometre </a:t>
            </a:r>
            <a:r>
              <a:rPr lang="tr-TR" dirty="0"/>
              <a:t>ölçekli yapıların analizi, </a:t>
            </a:r>
          </a:p>
          <a:p>
            <a:pPr>
              <a:buFont typeface="Wingdings" pitchFamily="2" charset="2"/>
              <a:buChar char="ü"/>
            </a:pPr>
            <a:r>
              <a:rPr lang="tr-TR" dirty="0" smtClean="0"/>
              <a:t>Nanometre </a:t>
            </a:r>
            <a:r>
              <a:rPr lang="tr-TR" dirty="0"/>
              <a:t>boyutunda yapıların fiziksel özelliklerinin anlaşılması, </a:t>
            </a:r>
          </a:p>
          <a:p>
            <a:pPr>
              <a:buFont typeface="Wingdings" pitchFamily="2" charset="2"/>
              <a:buChar char="ü"/>
            </a:pPr>
            <a:r>
              <a:rPr lang="tr-TR" dirty="0" smtClean="0"/>
              <a:t>Nanometre ölçekli </a:t>
            </a:r>
            <a:r>
              <a:rPr lang="tr-TR" dirty="0"/>
              <a:t>yapıların </a:t>
            </a:r>
            <a:r>
              <a:rPr lang="tr-TR" dirty="0" smtClean="0"/>
              <a:t>üretimi, </a:t>
            </a:r>
            <a:endParaRPr lang="tr-TR" dirty="0"/>
          </a:p>
          <a:p>
            <a:pPr>
              <a:buFont typeface="Wingdings" pitchFamily="2" charset="2"/>
              <a:buChar char="ü"/>
            </a:pPr>
            <a:r>
              <a:rPr lang="tr-TR" dirty="0" err="1" smtClean="0"/>
              <a:t>Nano</a:t>
            </a:r>
            <a:r>
              <a:rPr lang="tr-TR" dirty="0" smtClean="0"/>
              <a:t> </a:t>
            </a:r>
            <a:r>
              <a:rPr lang="tr-TR" dirty="0"/>
              <a:t>hassasiyetli cihazların geliştirilmesi, </a:t>
            </a:r>
          </a:p>
          <a:p>
            <a:pPr>
              <a:buFont typeface="Wingdings" pitchFamily="2" charset="2"/>
              <a:buChar char="ü"/>
            </a:pPr>
            <a:r>
              <a:rPr lang="tr-TR" dirty="0" err="1" smtClean="0"/>
              <a:t>Nano</a:t>
            </a:r>
            <a:r>
              <a:rPr lang="tr-TR" dirty="0" smtClean="0"/>
              <a:t> ölçekli </a:t>
            </a:r>
            <a:r>
              <a:rPr lang="tr-TR" dirty="0"/>
              <a:t>cihazların geliştirilmesi, </a:t>
            </a:r>
          </a:p>
          <a:p>
            <a:pPr>
              <a:buFont typeface="Wingdings" pitchFamily="2" charset="2"/>
              <a:buChar char="ü"/>
            </a:pPr>
            <a:r>
              <a:rPr lang="tr-TR" dirty="0" smtClean="0"/>
              <a:t>Uygun </a:t>
            </a:r>
            <a:r>
              <a:rPr lang="tr-TR" dirty="0"/>
              <a:t>yöntemler bulunarak </a:t>
            </a:r>
            <a:r>
              <a:rPr lang="tr-TR" dirty="0" err="1"/>
              <a:t>nanoskopik</a:t>
            </a:r>
            <a:r>
              <a:rPr lang="tr-TR" dirty="0"/>
              <a:t> ve </a:t>
            </a:r>
            <a:r>
              <a:rPr lang="tr-TR" dirty="0" err="1"/>
              <a:t>makroskopik</a:t>
            </a:r>
            <a:r>
              <a:rPr lang="tr-TR" dirty="0"/>
              <a:t> dünya arasındaki bağın kurulması, </a:t>
            </a:r>
          </a:p>
          <a:p>
            <a:pPr>
              <a:buFont typeface="Wingdings" pitchFamily="2" charset="2"/>
              <a:buChar char="ü"/>
            </a:pPr>
            <a:r>
              <a:rPr lang="tr-TR" dirty="0" smtClean="0"/>
              <a:t>Uygun </a:t>
            </a:r>
            <a:r>
              <a:rPr lang="tr-TR" dirty="0"/>
              <a:t>atomları ya da molekülleri doğru biçimde bir araya getirerek istenen yapıyı oluşturmak, </a:t>
            </a:r>
          </a:p>
          <a:p>
            <a:pPr>
              <a:buFont typeface="Wingdings" pitchFamily="2" charset="2"/>
              <a:buChar char="ü"/>
            </a:pPr>
            <a:r>
              <a:rPr lang="tr-TR" dirty="0" smtClean="0"/>
              <a:t>Canlı </a:t>
            </a:r>
            <a:r>
              <a:rPr lang="tr-TR" dirty="0"/>
              <a:t>yapılarla cansız yapıların bir arada işlev görmesini </a:t>
            </a:r>
            <a:r>
              <a:rPr lang="tr-TR" dirty="0" smtClean="0"/>
              <a:t>sağlamaktır.</a:t>
            </a:r>
            <a:endParaRPr lang="tr-TR" dirty="0"/>
          </a:p>
          <a:p>
            <a:endParaRPr lang="tr-TR" dirty="0" smtClean="0"/>
          </a:p>
        </p:txBody>
      </p:sp>
    </p:spTree>
    <p:extLst>
      <p:ext uri="{BB962C8B-B14F-4D97-AF65-F5344CB8AC3E}">
        <p14:creationId xmlns:p14="http://schemas.microsoft.com/office/powerpoint/2010/main" val="422250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Kimler </a:t>
            </a:r>
            <a:r>
              <a:rPr lang="tr-TR" sz="3200" b="1" dirty="0" err="1" smtClean="0"/>
              <a:t>Nanoteknoloji</a:t>
            </a:r>
            <a:r>
              <a:rPr lang="tr-TR" sz="3200" b="1" dirty="0" smtClean="0"/>
              <a:t> ile uğraşabilir?</a:t>
            </a:r>
            <a:endParaRPr lang="tr-TR" sz="3200" b="1" dirty="0"/>
          </a:p>
        </p:txBody>
      </p:sp>
      <p:sp>
        <p:nvSpPr>
          <p:cNvPr id="3" name="İçerik Yer Tutucusu 2"/>
          <p:cNvSpPr>
            <a:spLocks noGrp="1"/>
          </p:cNvSpPr>
          <p:nvPr>
            <p:ph idx="1"/>
          </p:nvPr>
        </p:nvSpPr>
        <p:spPr/>
        <p:txBody>
          <a:bodyPr>
            <a:normAutofit fontScale="92500" lnSpcReduction="10000"/>
          </a:bodyPr>
          <a:lstStyle/>
          <a:p>
            <a:r>
              <a:rPr lang="tr-TR" dirty="0"/>
              <a:t>Madde ile uğraşan her araştırmacı </a:t>
            </a:r>
            <a:r>
              <a:rPr lang="tr-TR" dirty="0" err="1"/>
              <a:t>nanoteknoloji</a:t>
            </a:r>
            <a:r>
              <a:rPr lang="tr-TR" dirty="0"/>
              <a:t> kullanabilir ve bu alanda araştırma yapabilir. Araştırma sonuçlarını ise başta hekimler ve bilgisayar üreticileri olmak üzere tüm uygulamacı bilimciler kullanarak kendi mesleklerinin uygulamasını geliştirebilirler. Bu açıdan bakınca başta kimyacı ve fizikçiler olmak üzere tüm temel bilimciler ve uygulamalı bilimciler, yani mühendisler, hekimler, veterinerler, ziraatçılar </a:t>
            </a:r>
            <a:r>
              <a:rPr lang="tr-TR" dirty="0" err="1"/>
              <a:t>nanateknolojinin</a:t>
            </a:r>
            <a:r>
              <a:rPr lang="tr-TR" dirty="0"/>
              <a:t> geliştirilmesi ve uygulanmasında görev alabilir.</a:t>
            </a:r>
          </a:p>
          <a:p>
            <a:endParaRPr lang="tr-TR" dirty="0"/>
          </a:p>
        </p:txBody>
      </p:sp>
    </p:spTree>
    <p:extLst>
      <p:ext uri="{BB962C8B-B14F-4D97-AF65-F5344CB8AC3E}">
        <p14:creationId xmlns:p14="http://schemas.microsoft.com/office/powerpoint/2010/main" val="273547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06091" y="586780"/>
            <a:ext cx="6965245" cy="1202485"/>
          </a:xfrm>
        </p:spPr>
        <p:txBody>
          <a:bodyPr>
            <a:normAutofit/>
          </a:bodyPr>
          <a:lstStyle/>
          <a:p>
            <a:r>
              <a:rPr lang="tr-TR" sz="3200" b="1" dirty="0" err="1" smtClean="0"/>
              <a:t>Nanoteknolojinin</a:t>
            </a:r>
            <a:r>
              <a:rPr lang="tr-TR" sz="3200" b="1" dirty="0" smtClean="0"/>
              <a:t> Bazı Kullanım Alanları</a:t>
            </a:r>
            <a:endParaRPr lang="tr-TR" sz="32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64301712"/>
              </p:ext>
            </p:extLst>
          </p:nvPr>
        </p:nvGraphicFramePr>
        <p:xfrm>
          <a:off x="1619672" y="2564904"/>
          <a:ext cx="5823993" cy="3632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2068" y="3566770"/>
            <a:ext cx="1532595" cy="54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4098190"/>
            <a:ext cx="1255217" cy="511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2474" y="5187117"/>
            <a:ext cx="1426366" cy="67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534" y="3939886"/>
            <a:ext cx="958457" cy="76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5210378" y="3624888"/>
            <a:ext cx="1471241" cy="369332"/>
          </a:xfrm>
          <a:prstGeom prst="rect">
            <a:avLst/>
          </a:prstGeom>
          <a:noFill/>
        </p:spPr>
        <p:txBody>
          <a:bodyPr wrap="square" rtlCol="0">
            <a:spAutoFit/>
          </a:bodyPr>
          <a:lstStyle/>
          <a:p>
            <a:r>
              <a:rPr lang="tr-TR" dirty="0" err="1"/>
              <a:t>B</a:t>
            </a:r>
            <a:r>
              <a:rPr lang="tr-TR" dirty="0" err="1" smtClean="0"/>
              <a:t>iyoteknoloji</a:t>
            </a:r>
            <a:endParaRPr lang="tr-TR" dirty="0"/>
          </a:p>
        </p:txBody>
      </p:sp>
      <p:sp>
        <p:nvSpPr>
          <p:cNvPr id="6" name="Metin kutusu 5"/>
          <p:cNvSpPr txBox="1"/>
          <p:nvPr/>
        </p:nvSpPr>
        <p:spPr>
          <a:xfrm>
            <a:off x="5544842" y="4170847"/>
            <a:ext cx="644728" cy="369332"/>
          </a:xfrm>
          <a:prstGeom prst="rect">
            <a:avLst/>
          </a:prstGeom>
          <a:noFill/>
        </p:spPr>
        <p:txBody>
          <a:bodyPr wrap="none" rtlCol="0">
            <a:spAutoFit/>
          </a:bodyPr>
          <a:lstStyle/>
          <a:p>
            <a:r>
              <a:rPr lang="tr-TR" dirty="0" smtClean="0"/>
              <a:t>Fizik </a:t>
            </a:r>
            <a:endParaRPr lang="tr-TR" dirty="0"/>
          </a:p>
        </p:txBody>
      </p:sp>
      <p:sp>
        <p:nvSpPr>
          <p:cNvPr id="7" name="Metin kutusu 6"/>
          <p:cNvSpPr txBox="1"/>
          <p:nvPr/>
        </p:nvSpPr>
        <p:spPr>
          <a:xfrm>
            <a:off x="3363050" y="5372632"/>
            <a:ext cx="1245213" cy="307777"/>
          </a:xfrm>
          <a:prstGeom prst="rect">
            <a:avLst/>
          </a:prstGeom>
          <a:noFill/>
        </p:spPr>
        <p:txBody>
          <a:bodyPr wrap="none" rtlCol="0">
            <a:spAutoFit/>
          </a:bodyPr>
          <a:lstStyle/>
          <a:p>
            <a:r>
              <a:rPr lang="tr-TR" sz="1400" dirty="0" smtClean="0"/>
              <a:t>Tıp ve Eczacılık</a:t>
            </a:r>
            <a:endParaRPr lang="tr-TR" sz="1400" dirty="0"/>
          </a:p>
        </p:txBody>
      </p:sp>
      <p:sp>
        <p:nvSpPr>
          <p:cNvPr id="8" name="Metin kutusu 7"/>
          <p:cNvSpPr txBox="1"/>
          <p:nvPr/>
        </p:nvSpPr>
        <p:spPr>
          <a:xfrm>
            <a:off x="2884274" y="4165592"/>
            <a:ext cx="668773" cy="369332"/>
          </a:xfrm>
          <a:prstGeom prst="rect">
            <a:avLst/>
          </a:prstGeom>
          <a:noFill/>
        </p:spPr>
        <p:txBody>
          <a:bodyPr wrap="none" rtlCol="0">
            <a:spAutoFit/>
          </a:bodyPr>
          <a:lstStyle/>
          <a:p>
            <a:r>
              <a:rPr lang="tr-TR" dirty="0" smtClean="0"/>
              <a:t>Gıda </a:t>
            </a:r>
            <a:endParaRPr lang="tr-TR" dirty="0"/>
          </a:p>
        </p:txBody>
      </p:sp>
      <p:sp>
        <p:nvSpPr>
          <p:cNvPr id="9" name="Metin kutusu 8"/>
          <p:cNvSpPr txBox="1"/>
          <p:nvPr/>
        </p:nvSpPr>
        <p:spPr>
          <a:xfrm>
            <a:off x="755576" y="1876182"/>
            <a:ext cx="7632848" cy="707886"/>
          </a:xfrm>
          <a:prstGeom prst="rect">
            <a:avLst/>
          </a:prstGeom>
          <a:noFill/>
        </p:spPr>
        <p:txBody>
          <a:bodyPr wrap="square" rtlCol="0">
            <a:spAutoFit/>
          </a:bodyPr>
          <a:lstStyle/>
          <a:p>
            <a:pPr marL="342900" indent="-342900">
              <a:buFont typeface="Wingdings" pitchFamily="2" charset="2"/>
              <a:buChar char="ü"/>
            </a:pPr>
            <a:r>
              <a:rPr lang="tr-TR" sz="2000" dirty="0" err="1" smtClean="0"/>
              <a:t>Nanoteknoloji</a:t>
            </a:r>
            <a:r>
              <a:rPr lang="tr-TR" sz="2000" dirty="0" smtClean="0"/>
              <a:t>, önemi gün geçtikçe artan </a:t>
            </a:r>
            <a:r>
              <a:rPr lang="tr-TR" sz="2000" dirty="0" err="1" smtClean="0"/>
              <a:t>multidisipliner</a:t>
            </a:r>
            <a:r>
              <a:rPr lang="tr-TR" sz="2000" dirty="0" smtClean="0"/>
              <a:t> bir bilim dalıdır.</a:t>
            </a:r>
            <a:endParaRPr lang="tr-TR" sz="2000" dirty="0"/>
          </a:p>
        </p:txBody>
      </p:sp>
      <p:pic>
        <p:nvPicPr>
          <p:cNvPr id="1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7199" y="3241596"/>
            <a:ext cx="958457" cy="76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3146762" y="3405574"/>
            <a:ext cx="749179" cy="369332"/>
          </a:xfrm>
          <a:prstGeom prst="rect">
            <a:avLst/>
          </a:prstGeom>
          <a:noFill/>
        </p:spPr>
        <p:txBody>
          <a:bodyPr wrap="none" rtlCol="0">
            <a:spAutoFit/>
          </a:bodyPr>
          <a:lstStyle/>
          <a:p>
            <a:r>
              <a:rPr lang="tr-TR" dirty="0" smtClean="0"/>
              <a:t>Kimya</a:t>
            </a:r>
            <a:endParaRPr lang="tr-TR" dirty="0"/>
          </a:p>
        </p:txBody>
      </p:sp>
      <p:pic>
        <p:nvPicPr>
          <p:cNvPr id="1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8020" y="3027700"/>
            <a:ext cx="1255217" cy="62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etin kutusu 10"/>
          <p:cNvSpPr txBox="1"/>
          <p:nvPr/>
        </p:nvSpPr>
        <p:spPr>
          <a:xfrm>
            <a:off x="4672047" y="3184653"/>
            <a:ext cx="1302729" cy="307777"/>
          </a:xfrm>
          <a:prstGeom prst="rect">
            <a:avLst/>
          </a:prstGeom>
          <a:noFill/>
        </p:spPr>
        <p:txBody>
          <a:bodyPr wrap="none" rtlCol="0">
            <a:spAutoFit/>
          </a:bodyPr>
          <a:lstStyle/>
          <a:p>
            <a:r>
              <a:rPr lang="tr-TR" sz="1400" dirty="0" smtClean="0"/>
              <a:t>Malzeme Bilimi</a:t>
            </a:r>
            <a:endParaRPr lang="tr-TR" sz="1400" dirty="0"/>
          </a:p>
        </p:txBody>
      </p:sp>
    </p:spTree>
    <p:extLst>
      <p:ext uri="{BB962C8B-B14F-4D97-AF65-F5344CB8AC3E}">
        <p14:creationId xmlns:p14="http://schemas.microsoft.com/office/powerpoint/2010/main" val="3107948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rot="20764534">
            <a:off x="696332" y="1412607"/>
            <a:ext cx="7992888"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u="sng"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Nanoteknolojinin</a:t>
            </a:r>
            <a:r>
              <a:rPr lang="tr-TR" sz="54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Tarıma Etkileri</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392996"/>
            <a:ext cx="3657264" cy="264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061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620688"/>
            <a:ext cx="6965245" cy="1202485"/>
          </a:xfrm>
        </p:spPr>
        <p:txBody>
          <a:bodyPr>
            <a:normAutofit/>
          </a:bodyPr>
          <a:lstStyle/>
          <a:p>
            <a:r>
              <a:rPr lang="tr-TR" sz="3200" dirty="0" smtClean="0"/>
              <a:t>Lotus Çiçeği</a:t>
            </a:r>
            <a:endParaRPr lang="tr-TR" sz="3200" dirty="0"/>
          </a:p>
        </p:txBody>
      </p:sp>
      <p:sp>
        <p:nvSpPr>
          <p:cNvPr id="3" name="İçerik Yer Tutucusu 2"/>
          <p:cNvSpPr>
            <a:spLocks noGrp="1"/>
          </p:cNvSpPr>
          <p:nvPr>
            <p:ph idx="1"/>
          </p:nvPr>
        </p:nvSpPr>
        <p:spPr>
          <a:xfrm>
            <a:off x="827584" y="1484784"/>
            <a:ext cx="7416824" cy="2304256"/>
          </a:xfrm>
        </p:spPr>
        <p:txBody>
          <a:bodyPr/>
          <a:lstStyle/>
          <a:p>
            <a:r>
              <a:rPr lang="tr-TR" dirty="0"/>
              <a:t>Lotus Çiçeği yaprağının hiç ıslanmaması ve kirlenmemesi özelliğini bu şekilde aydınlatmak mümkün olabilir. Çözüm bulunduktan sonra kirlenmeyen ıslanmayan kaşıklar, çatallar, elbiseler </a:t>
            </a:r>
            <a:r>
              <a:rPr lang="tr-TR" dirty="0" smtClean="0"/>
              <a:t>üretilebilecektir.</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294" y="3145318"/>
            <a:ext cx="4194230" cy="27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99452">
            <a:off x="1050772" y="3615790"/>
            <a:ext cx="3052202" cy="171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539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err="1"/>
              <a:t>Biyoteknoloji</a:t>
            </a:r>
            <a:r>
              <a:rPr lang="tr-TR" sz="3200" b="1" dirty="0"/>
              <a:t> ve tarım </a:t>
            </a:r>
            <a:endParaRPr lang="tr-TR" sz="3200" dirty="0"/>
          </a:p>
        </p:txBody>
      </p:sp>
      <p:sp>
        <p:nvSpPr>
          <p:cNvPr id="3" name="İçerik Yer Tutucusu 2"/>
          <p:cNvSpPr>
            <a:spLocks noGrp="1"/>
          </p:cNvSpPr>
          <p:nvPr>
            <p:ph idx="1"/>
          </p:nvPr>
        </p:nvSpPr>
        <p:spPr>
          <a:xfrm>
            <a:off x="899592" y="1916832"/>
            <a:ext cx="7416824" cy="4536504"/>
          </a:xfrm>
        </p:spPr>
        <p:txBody>
          <a:bodyPr>
            <a:normAutofit/>
          </a:bodyPr>
          <a:lstStyle/>
          <a:p>
            <a:r>
              <a:rPr lang="tr-TR" dirty="0" smtClean="0"/>
              <a:t>Tıp </a:t>
            </a:r>
            <a:r>
              <a:rPr lang="tr-TR" dirty="0"/>
              <a:t>ve sağlık sektörlerinde uygulanabilecek teknolojilerin genişletilmesi ile </a:t>
            </a:r>
            <a:r>
              <a:rPr lang="tr-TR" dirty="0" err="1"/>
              <a:t>biyoteknoloji</a:t>
            </a:r>
            <a:r>
              <a:rPr lang="tr-TR" dirty="0"/>
              <a:t>, ilaç ve tarım sektörleri de ürünlerinde bu teknolojileri uygulayacaktır. </a:t>
            </a:r>
            <a:endParaRPr lang="tr-TR" dirty="0" smtClean="0"/>
          </a:p>
          <a:p>
            <a:r>
              <a:rPr lang="tr-TR" dirty="0" smtClean="0"/>
              <a:t>Yeni </a:t>
            </a:r>
            <a:r>
              <a:rPr lang="tr-TR" dirty="0"/>
              <a:t>ilaçlar, gübreler, daha besleyici ve hastalık direnci yüksek bitkiler veya hayvanlar birçok üniversite ve özel sektör kuruluşun araştırma alanları içerisinde yer almaktadır. </a:t>
            </a:r>
            <a:endParaRPr lang="tr-TR" dirty="0" smtClean="0"/>
          </a:p>
          <a:p>
            <a:r>
              <a:rPr lang="tr-TR" dirty="0" smtClean="0"/>
              <a:t>Bugün </a:t>
            </a:r>
            <a:r>
              <a:rPr lang="tr-TR" dirty="0"/>
              <a:t>bile bitki ve hayvan genlerinin düzenlenmesi ile ortaya çıkartılmış olan bazı ticari ürünlere rastlamak </a:t>
            </a:r>
            <a:r>
              <a:rPr lang="tr-TR" dirty="0" smtClean="0"/>
              <a:t>mümkündür. </a:t>
            </a:r>
            <a:endParaRPr lang="tr-TR" dirty="0"/>
          </a:p>
        </p:txBody>
      </p:sp>
    </p:spTree>
    <p:extLst>
      <p:ext uri="{BB962C8B-B14F-4D97-AF65-F5344CB8AC3E}">
        <p14:creationId xmlns:p14="http://schemas.microsoft.com/office/powerpoint/2010/main" val="2748369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620688"/>
            <a:ext cx="6965245" cy="1202485"/>
          </a:xfrm>
        </p:spPr>
        <p:txBody>
          <a:bodyPr>
            <a:normAutofit/>
          </a:bodyPr>
          <a:lstStyle/>
          <a:p>
            <a:r>
              <a:rPr lang="tr-TR" sz="3200" b="1" dirty="0" smtClean="0"/>
              <a:t>Seminer İçeriği</a:t>
            </a:r>
            <a:endParaRPr lang="tr-TR" sz="3200" b="1" dirty="0"/>
          </a:p>
        </p:txBody>
      </p:sp>
      <p:sp>
        <p:nvSpPr>
          <p:cNvPr id="3" name="İçerik Yer Tutucusu 2"/>
          <p:cNvSpPr>
            <a:spLocks noGrp="1"/>
          </p:cNvSpPr>
          <p:nvPr>
            <p:ph idx="1"/>
          </p:nvPr>
        </p:nvSpPr>
        <p:spPr>
          <a:xfrm>
            <a:off x="899592" y="1844824"/>
            <a:ext cx="7344816" cy="4320479"/>
          </a:xfrm>
        </p:spPr>
        <p:txBody>
          <a:bodyPr/>
          <a:lstStyle/>
          <a:p>
            <a:r>
              <a:rPr lang="tr-TR" dirty="0" err="1" smtClean="0"/>
              <a:t>Nanoteknoloji</a:t>
            </a:r>
            <a:r>
              <a:rPr lang="tr-TR" dirty="0" smtClean="0"/>
              <a:t>  Nedir?</a:t>
            </a:r>
          </a:p>
          <a:p>
            <a:r>
              <a:rPr lang="tr-TR" dirty="0" err="1" smtClean="0"/>
              <a:t>Nanoteknolojinin</a:t>
            </a:r>
            <a:r>
              <a:rPr lang="tr-TR" dirty="0" smtClean="0"/>
              <a:t> </a:t>
            </a:r>
            <a:r>
              <a:rPr lang="tr-TR" dirty="0"/>
              <a:t>T</a:t>
            </a:r>
            <a:r>
              <a:rPr lang="tr-TR" dirty="0" smtClean="0"/>
              <a:t>arihçesi</a:t>
            </a:r>
          </a:p>
          <a:p>
            <a:r>
              <a:rPr lang="tr-TR" dirty="0" smtClean="0"/>
              <a:t>Niçin </a:t>
            </a:r>
            <a:r>
              <a:rPr lang="tr-TR" dirty="0" err="1"/>
              <a:t>N</a:t>
            </a:r>
            <a:r>
              <a:rPr lang="tr-TR" dirty="0" err="1" smtClean="0"/>
              <a:t>anoteknoloji</a:t>
            </a:r>
            <a:r>
              <a:rPr lang="tr-TR" dirty="0" smtClean="0"/>
              <a:t>?</a:t>
            </a:r>
          </a:p>
          <a:p>
            <a:r>
              <a:rPr lang="tr-TR" dirty="0" err="1" smtClean="0"/>
              <a:t>Nanoteknolojinin</a:t>
            </a:r>
            <a:r>
              <a:rPr lang="tr-TR" dirty="0" smtClean="0"/>
              <a:t> Amaçları</a:t>
            </a:r>
          </a:p>
          <a:p>
            <a:r>
              <a:rPr lang="tr-TR" dirty="0" smtClean="0"/>
              <a:t>Kimler </a:t>
            </a:r>
            <a:r>
              <a:rPr lang="tr-TR" dirty="0" err="1"/>
              <a:t>N</a:t>
            </a:r>
            <a:r>
              <a:rPr lang="tr-TR" dirty="0" err="1" smtClean="0"/>
              <a:t>anoteknoloji</a:t>
            </a:r>
            <a:r>
              <a:rPr lang="tr-TR" dirty="0" smtClean="0"/>
              <a:t> ile Uğraşabilir?</a:t>
            </a:r>
          </a:p>
          <a:p>
            <a:r>
              <a:rPr lang="tr-TR" dirty="0" err="1" smtClean="0"/>
              <a:t>Nanoteknolojinin</a:t>
            </a:r>
            <a:r>
              <a:rPr lang="tr-TR" dirty="0" smtClean="0"/>
              <a:t> Bazı Kullanım Alanları</a:t>
            </a:r>
          </a:p>
          <a:p>
            <a:r>
              <a:rPr lang="tr-TR" dirty="0" err="1" smtClean="0"/>
              <a:t>Nanoteknolojinin</a:t>
            </a:r>
            <a:r>
              <a:rPr lang="tr-TR" dirty="0" smtClean="0"/>
              <a:t> Tarıma Etkileri</a:t>
            </a:r>
          </a:p>
          <a:p>
            <a:r>
              <a:rPr lang="tr-TR" dirty="0" smtClean="0"/>
              <a:t>Sonuç </a:t>
            </a:r>
          </a:p>
          <a:p>
            <a:endParaRPr lang="tr-TR" dirty="0"/>
          </a:p>
        </p:txBody>
      </p:sp>
    </p:spTree>
    <p:extLst>
      <p:ext uri="{BB962C8B-B14F-4D97-AF65-F5344CB8AC3E}">
        <p14:creationId xmlns:p14="http://schemas.microsoft.com/office/powerpoint/2010/main" val="571412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5" y="817582"/>
            <a:ext cx="7416824" cy="1202485"/>
          </a:xfrm>
        </p:spPr>
        <p:txBody>
          <a:bodyPr>
            <a:noAutofit/>
          </a:bodyPr>
          <a:lstStyle/>
          <a:p>
            <a:r>
              <a:rPr lang="tr-TR" sz="3200" b="1" dirty="0"/>
              <a:t>Tarımda </a:t>
            </a:r>
            <a:r>
              <a:rPr lang="tr-TR" sz="3200" b="1" dirty="0" err="1"/>
              <a:t>Nanoteknolojinin</a:t>
            </a:r>
            <a:r>
              <a:rPr lang="tr-TR" sz="3200" b="1" dirty="0"/>
              <a:t> Kullanılabileceği Alanlara Örnekler </a:t>
            </a:r>
            <a:r>
              <a:rPr lang="tr-TR" sz="3200" dirty="0"/>
              <a:t/>
            </a:r>
            <a:br>
              <a:rPr lang="tr-TR" sz="3200" dirty="0"/>
            </a:br>
            <a:endParaRPr lang="tr-TR" sz="3200" dirty="0"/>
          </a:p>
        </p:txBody>
      </p:sp>
      <p:sp>
        <p:nvSpPr>
          <p:cNvPr id="3" name="İçerik Yer Tutucusu 2"/>
          <p:cNvSpPr>
            <a:spLocks noGrp="1"/>
          </p:cNvSpPr>
          <p:nvPr>
            <p:ph idx="1"/>
          </p:nvPr>
        </p:nvSpPr>
        <p:spPr>
          <a:xfrm>
            <a:off x="899592" y="1700808"/>
            <a:ext cx="7272808" cy="3960440"/>
          </a:xfrm>
        </p:spPr>
        <p:txBody>
          <a:bodyPr>
            <a:normAutofit fontScale="85000" lnSpcReduction="20000"/>
          </a:bodyPr>
          <a:lstStyle/>
          <a:p>
            <a:pPr marL="0" indent="0">
              <a:buNone/>
            </a:pPr>
            <a:endParaRPr lang="tr-TR" dirty="0"/>
          </a:p>
          <a:p>
            <a:r>
              <a:rPr lang="tr-TR" dirty="0" err="1" smtClean="0"/>
              <a:t>Nano</a:t>
            </a:r>
            <a:r>
              <a:rPr lang="tr-TR" dirty="0" smtClean="0"/>
              <a:t> </a:t>
            </a:r>
            <a:r>
              <a:rPr lang="tr-TR" dirty="0"/>
              <a:t>yakıt hücrelerinin enerji depolanmasında kullanılması, </a:t>
            </a:r>
          </a:p>
          <a:p>
            <a:r>
              <a:rPr lang="tr-TR" dirty="0" smtClean="0"/>
              <a:t>Yüksek </a:t>
            </a:r>
            <a:r>
              <a:rPr lang="tr-TR" dirty="0"/>
              <a:t>sıcaklıklara ve ağır koşullara dayanabilen motor yağları, </a:t>
            </a:r>
          </a:p>
          <a:p>
            <a:r>
              <a:rPr lang="tr-TR" dirty="0" smtClean="0"/>
              <a:t>Makina </a:t>
            </a:r>
            <a:r>
              <a:rPr lang="tr-TR" dirty="0"/>
              <a:t>yatağı, silindir gömleği, rulman gibi sürekli sürtünmeye maruz kalan parçalar ile aşındırıcı maddelerle temas halinde olan yüzeylerin </a:t>
            </a:r>
            <a:r>
              <a:rPr lang="tr-TR" dirty="0" err="1"/>
              <a:t>nano</a:t>
            </a:r>
            <a:r>
              <a:rPr lang="tr-TR" dirty="0"/>
              <a:t> kaplamalarla kaplanması, </a:t>
            </a:r>
          </a:p>
          <a:p>
            <a:r>
              <a:rPr lang="tr-TR" dirty="0" smtClean="0"/>
              <a:t>Yüksek </a:t>
            </a:r>
            <a:r>
              <a:rPr lang="tr-TR" dirty="0"/>
              <a:t>dayanımlı ve hafif malzemelerin çeşitli tarım alet ve makinalarının imalatında kullanılması, </a:t>
            </a:r>
          </a:p>
          <a:p>
            <a:r>
              <a:rPr lang="tr-TR" dirty="0" smtClean="0"/>
              <a:t>Yabancı </a:t>
            </a:r>
            <a:r>
              <a:rPr lang="tr-TR" dirty="0"/>
              <a:t>maddeleri üzerinde barındırmayan ve kir tutmayan traktör tekerleği, kabin camı, pülverizatör memesi gibi parçaların imalatı, </a:t>
            </a:r>
          </a:p>
          <a:p>
            <a:r>
              <a:rPr lang="tr-TR" dirty="0" smtClean="0"/>
              <a:t>Gıda ürünlerinin </a:t>
            </a:r>
            <a:r>
              <a:rPr lang="tr-TR" dirty="0"/>
              <a:t>paketlenmesine yönelik daha hijyenik ve dayanıklı ambalaj malzemelerinin üretilmesi, </a:t>
            </a:r>
          </a:p>
        </p:txBody>
      </p:sp>
    </p:spTree>
    <p:extLst>
      <p:ext uri="{BB962C8B-B14F-4D97-AF65-F5344CB8AC3E}">
        <p14:creationId xmlns:p14="http://schemas.microsoft.com/office/powerpoint/2010/main" val="304466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200" b="1" dirty="0"/>
              <a:t>d</a:t>
            </a:r>
            <a:r>
              <a:rPr lang="tr-TR" sz="3200" b="1" dirty="0" smtClean="0"/>
              <a:t>evamı..</a:t>
            </a:r>
            <a:endParaRPr lang="tr-TR" sz="3200" b="1" dirty="0"/>
          </a:p>
        </p:txBody>
      </p:sp>
      <p:sp>
        <p:nvSpPr>
          <p:cNvPr id="3" name="İçerik Yer Tutucusu 2"/>
          <p:cNvSpPr>
            <a:spLocks noGrp="1"/>
          </p:cNvSpPr>
          <p:nvPr>
            <p:ph idx="1"/>
          </p:nvPr>
        </p:nvSpPr>
        <p:spPr>
          <a:xfrm>
            <a:off x="827584" y="2119257"/>
            <a:ext cx="7488832" cy="3603812"/>
          </a:xfrm>
        </p:spPr>
        <p:txBody>
          <a:bodyPr>
            <a:normAutofit fontScale="92500" lnSpcReduction="20000"/>
          </a:bodyPr>
          <a:lstStyle/>
          <a:p>
            <a:r>
              <a:rPr lang="tr-TR" dirty="0"/>
              <a:t>Yabancı maddeleri üzerinde barındırmayan ve kir tutmayan traktör tekerleği, kabin camı, pülverizatör memesi gibi parçaların imalatı, </a:t>
            </a:r>
          </a:p>
          <a:p>
            <a:r>
              <a:rPr lang="tr-TR" dirty="0"/>
              <a:t>Gıda ürünlerinin paketlenmesine yönelik daha hijyenik ve dayanıklı ambalaj malzemelerinin üretilmesi, </a:t>
            </a:r>
            <a:endParaRPr lang="tr-TR" dirty="0" smtClean="0"/>
          </a:p>
          <a:p>
            <a:r>
              <a:rPr lang="tr-TR" dirty="0"/>
              <a:t>Özellikle gıda sektöründe kullanılan makinalarda makina parçalarının kir tutmayan ve anti-bakteriyel malzemelerden üretilmesi, </a:t>
            </a:r>
          </a:p>
          <a:p>
            <a:r>
              <a:rPr lang="tr-TR" dirty="0" smtClean="0"/>
              <a:t>Hayvan </a:t>
            </a:r>
            <a:r>
              <a:rPr lang="tr-TR" dirty="0"/>
              <a:t>barınaklarında ortaya çıkan rahatsız edici kokuların </a:t>
            </a:r>
            <a:r>
              <a:rPr lang="tr-TR" dirty="0" err="1"/>
              <a:t>nano</a:t>
            </a:r>
            <a:r>
              <a:rPr lang="tr-TR" dirty="0"/>
              <a:t> filtreler vasıtasıyla temizlenerek daha hijyenik ve kokusuz ortamların elde edilmesi, </a:t>
            </a:r>
          </a:p>
          <a:p>
            <a:r>
              <a:rPr lang="tr-TR" dirty="0" smtClean="0"/>
              <a:t>Sütün </a:t>
            </a:r>
            <a:r>
              <a:rPr lang="tr-TR" dirty="0" err="1"/>
              <a:t>nano</a:t>
            </a:r>
            <a:r>
              <a:rPr lang="tr-TR" dirty="0"/>
              <a:t> iyonlar vasıtasıyla bakterilerden arındırılması, </a:t>
            </a:r>
          </a:p>
          <a:p>
            <a:endParaRPr lang="tr-TR" dirty="0"/>
          </a:p>
          <a:p>
            <a:endParaRPr lang="tr-TR" dirty="0"/>
          </a:p>
        </p:txBody>
      </p:sp>
    </p:spTree>
    <p:extLst>
      <p:ext uri="{BB962C8B-B14F-4D97-AF65-F5344CB8AC3E}">
        <p14:creationId xmlns:p14="http://schemas.microsoft.com/office/powerpoint/2010/main" val="129207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620688"/>
            <a:ext cx="6965245" cy="1202485"/>
          </a:xfrm>
        </p:spPr>
        <p:txBody>
          <a:bodyPr>
            <a:normAutofit/>
          </a:bodyPr>
          <a:lstStyle/>
          <a:p>
            <a:pPr algn="l"/>
            <a:r>
              <a:rPr lang="tr-TR" sz="3200" b="1" dirty="0"/>
              <a:t>d</a:t>
            </a:r>
            <a:r>
              <a:rPr lang="tr-TR" sz="3200" b="1" dirty="0" smtClean="0"/>
              <a:t>evamı..</a:t>
            </a:r>
            <a:endParaRPr lang="tr-TR" sz="3200" b="1" dirty="0"/>
          </a:p>
        </p:txBody>
      </p:sp>
      <p:sp>
        <p:nvSpPr>
          <p:cNvPr id="3" name="İçerik Yer Tutucusu 2"/>
          <p:cNvSpPr>
            <a:spLocks noGrp="1"/>
          </p:cNvSpPr>
          <p:nvPr>
            <p:ph idx="1"/>
          </p:nvPr>
        </p:nvSpPr>
        <p:spPr>
          <a:xfrm>
            <a:off x="1115616" y="1700808"/>
            <a:ext cx="7128792" cy="4320480"/>
          </a:xfrm>
        </p:spPr>
        <p:txBody>
          <a:bodyPr>
            <a:normAutofit fontScale="92500" lnSpcReduction="10000"/>
          </a:bodyPr>
          <a:lstStyle/>
          <a:p>
            <a:r>
              <a:rPr lang="tr-TR" dirty="0" smtClean="0"/>
              <a:t>Bitki </a:t>
            </a:r>
            <a:r>
              <a:rPr lang="tr-TR" dirty="0"/>
              <a:t>hastalık ve zararlılarının tedavisinde </a:t>
            </a:r>
            <a:r>
              <a:rPr lang="tr-TR" dirty="0" err="1"/>
              <a:t>nano</a:t>
            </a:r>
            <a:r>
              <a:rPr lang="tr-TR" dirty="0"/>
              <a:t> ilaçların kullanılması, </a:t>
            </a:r>
          </a:p>
          <a:p>
            <a:r>
              <a:rPr lang="tr-TR" dirty="0" smtClean="0"/>
              <a:t>Seralardaki </a:t>
            </a:r>
            <a:r>
              <a:rPr lang="tr-TR" dirty="0"/>
              <a:t>havanın </a:t>
            </a:r>
            <a:r>
              <a:rPr lang="tr-TR" dirty="0" err="1"/>
              <a:t>nano</a:t>
            </a:r>
            <a:r>
              <a:rPr lang="tr-TR" dirty="0"/>
              <a:t> filtrelerden geçirilerek ortamda bulunan hastalık yapıcı etmenlerin yok edilmesi, </a:t>
            </a:r>
          </a:p>
          <a:p>
            <a:r>
              <a:rPr lang="tr-TR" dirty="0" smtClean="0"/>
              <a:t>Isı </a:t>
            </a:r>
            <a:r>
              <a:rPr lang="tr-TR" dirty="0"/>
              <a:t>izolasyonunun önemli olduğu sera, depo ve barınak gibi ortamlarda </a:t>
            </a:r>
            <a:r>
              <a:rPr lang="tr-TR" dirty="0" err="1"/>
              <a:t>nanoteknoloji</a:t>
            </a:r>
            <a:r>
              <a:rPr lang="tr-TR" dirty="0"/>
              <a:t> ürünü izolasyon malzemelerinin kullanılması, </a:t>
            </a:r>
          </a:p>
          <a:p>
            <a:r>
              <a:rPr lang="tr-TR" dirty="0" err="1" smtClean="0"/>
              <a:t>Nano</a:t>
            </a:r>
            <a:r>
              <a:rPr lang="tr-TR" dirty="0" smtClean="0"/>
              <a:t> </a:t>
            </a:r>
            <a:r>
              <a:rPr lang="tr-TR" dirty="0"/>
              <a:t>tekstil ürünü giysilerin çeşitli koşullarda çalışma sırasında çalışanları dış etkenlerden koruması, </a:t>
            </a:r>
          </a:p>
          <a:p>
            <a:r>
              <a:rPr lang="tr-TR" dirty="0" smtClean="0"/>
              <a:t>Bitki </a:t>
            </a:r>
            <a:r>
              <a:rPr lang="tr-TR" dirty="0"/>
              <a:t>beslemede </a:t>
            </a:r>
            <a:r>
              <a:rPr lang="tr-TR" dirty="0" err="1"/>
              <a:t>nano</a:t>
            </a:r>
            <a:r>
              <a:rPr lang="tr-TR" dirty="0"/>
              <a:t> gübrelerin kullanılması, </a:t>
            </a:r>
          </a:p>
          <a:p>
            <a:r>
              <a:rPr lang="tr-TR" dirty="0" smtClean="0"/>
              <a:t>Hasat </a:t>
            </a:r>
            <a:r>
              <a:rPr lang="tr-TR" dirty="0"/>
              <a:t>robotlarının daha hassas olan </a:t>
            </a:r>
            <a:r>
              <a:rPr lang="tr-TR" dirty="0" err="1"/>
              <a:t>nano</a:t>
            </a:r>
            <a:r>
              <a:rPr lang="tr-TR" dirty="0"/>
              <a:t> </a:t>
            </a:r>
            <a:r>
              <a:rPr lang="tr-TR" dirty="0" err="1"/>
              <a:t>sensörlerle</a:t>
            </a:r>
            <a:r>
              <a:rPr lang="tr-TR" dirty="0"/>
              <a:t> donatılması. </a:t>
            </a:r>
          </a:p>
        </p:txBody>
      </p:sp>
    </p:spTree>
    <p:extLst>
      <p:ext uri="{BB962C8B-B14F-4D97-AF65-F5344CB8AC3E}">
        <p14:creationId xmlns:p14="http://schemas.microsoft.com/office/powerpoint/2010/main" val="1904271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620688"/>
            <a:ext cx="6965245" cy="1202485"/>
          </a:xfrm>
        </p:spPr>
        <p:txBody>
          <a:bodyPr/>
          <a:lstStyle/>
          <a:p>
            <a:r>
              <a:rPr lang="tr-TR" sz="3200" b="1" dirty="0" smtClean="0"/>
              <a:t>Sonuç </a:t>
            </a:r>
            <a:endParaRPr lang="tr-TR" sz="3200" b="1" dirty="0"/>
          </a:p>
        </p:txBody>
      </p:sp>
      <p:sp>
        <p:nvSpPr>
          <p:cNvPr id="3" name="İçerik Yer Tutucusu 2"/>
          <p:cNvSpPr>
            <a:spLocks noGrp="1"/>
          </p:cNvSpPr>
          <p:nvPr>
            <p:ph idx="1"/>
          </p:nvPr>
        </p:nvSpPr>
        <p:spPr>
          <a:xfrm>
            <a:off x="755576" y="1844824"/>
            <a:ext cx="7632848" cy="3744416"/>
          </a:xfrm>
        </p:spPr>
        <p:txBody>
          <a:bodyPr/>
          <a:lstStyle/>
          <a:p>
            <a:r>
              <a:rPr lang="tr-TR" dirty="0" err="1"/>
              <a:t>Nanobilim</a:t>
            </a:r>
            <a:r>
              <a:rPr lang="tr-TR" dirty="0"/>
              <a:t> ve </a:t>
            </a:r>
            <a:r>
              <a:rPr lang="tr-TR" dirty="0" err="1"/>
              <a:t>nanoteknoloji</a:t>
            </a:r>
            <a:r>
              <a:rPr lang="tr-TR" dirty="0"/>
              <a:t> çok çeşitli alanlarda hızla yaşamımıza girmektedir. Bu etki bilişim ve haberleşmeden başlamakta, savunma sanayi, uzay ve uçak teknolojileri, tarım ve hatta moleküler biyoloji ve gen mühendisliğine kadar uzanmaktadır. </a:t>
            </a:r>
            <a:endParaRPr lang="tr-TR" dirty="0" smtClean="0"/>
          </a:p>
          <a:p>
            <a:r>
              <a:rPr lang="tr-TR" dirty="0" smtClean="0"/>
              <a:t>Yenilikçi </a:t>
            </a:r>
            <a:r>
              <a:rPr lang="tr-TR" dirty="0"/>
              <a:t>teknolojiler arasında yer alan </a:t>
            </a:r>
            <a:r>
              <a:rPr lang="tr-TR" dirty="0" err="1"/>
              <a:t>nanoteknolojinin</a:t>
            </a:r>
            <a:r>
              <a:rPr lang="tr-TR" dirty="0"/>
              <a:t>, gelecekte tarımsal üretimin </a:t>
            </a:r>
            <a:r>
              <a:rPr lang="tr-TR" dirty="0" smtClean="0"/>
              <a:t>şekillenmesinde vazgeçilemez </a:t>
            </a:r>
            <a:r>
              <a:rPr lang="tr-TR" dirty="0"/>
              <a:t>bir role sahip olacağı kesindir. </a:t>
            </a:r>
          </a:p>
          <a:p>
            <a:endParaRPr lang="tr-TR" dirty="0"/>
          </a:p>
        </p:txBody>
      </p:sp>
    </p:spTree>
    <p:extLst>
      <p:ext uri="{BB962C8B-B14F-4D97-AF65-F5344CB8AC3E}">
        <p14:creationId xmlns:p14="http://schemas.microsoft.com/office/powerpoint/2010/main" val="3198972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t>Sonuç</a:t>
            </a:r>
            <a:endParaRPr lang="tr-TR" sz="3200" b="1" dirty="0"/>
          </a:p>
        </p:txBody>
      </p:sp>
      <p:sp>
        <p:nvSpPr>
          <p:cNvPr id="3" name="İçerik Yer Tutucusu 2"/>
          <p:cNvSpPr>
            <a:spLocks noGrp="1"/>
          </p:cNvSpPr>
          <p:nvPr>
            <p:ph idx="1"/>
          </p:nvPr>
        </p:nvSpPr>
        <p:spPr>
          <a:xfrm>
            <a:off x="827584" y="2119257"/>
            <a:ext cx="7488832" cy="3603812"/>
          </a:xfrm>
        </p:spPr>
        <p:txBody>
          <a:bodyPr>
            <a:normAutofit/>
          </a:bodyPr>
          <a:lstStyle/>
          <a:p>
            <a:r>
              <a:rPr lang="tr-TR" dirty="0" err="1"/>
              <a:t>Nanoteknoloji</a:t>
            </a:r>
            <a:r>
              <a:rPr lang="tr-TR" dirty="0"/>
              <a:t>, tarımsal üretimi artırmak için potansiyel bir yoldur ve tarımı her bakımdan etkiler. </a:t>
            </a:r>
            <a:endParaRPr lang="tr-TR" dirty="0" smtClean="0"/>
          </a:p>
          <a:p>
            <a:r>
              <a:rPr lang="tr-TR" dirty="0" smtClean="0"/>
              <a:t>Aynı zamanda</a:t>
            </a:r>
            <a:r>
              <a:rPr lang="tr-TR" dirty="0"/>
              <a:t>, akıllı tarım ilaçları için salım sistemlerinin ve patojenlerin tespiti için </a:t>
            </a:r>
            <a:r>
              <a:rPr lang="tr-TR" dirty="0" err="1"/>
              <a:t>biyosensörlerin</a:t>
            </a:r>
            <a:r>
              <a:rPr lang="tr-TR" dirty="0"/>
              <a:t> dizayn </a:t>
            </a:r>
            <a:r>
              <a:rPr lang="tr-TR" dirty="0" smtClean="0"/>
              <a:t>edilmesinde, farklı </a:t>
            </a:r>
            <a:r>
              <a:rPr lang="tr-TR" dirty="0"/>
              <a:t>streslerdeki bitkilerin karmaşık gen regülasyonunun daha hassas ve kesin bir şekilde </a:t>
            </a:r>
            <a:r>
              <a:rPr lang="tr-TR" dirty="0" smtClean="0"/>
              <a:t>açıklanmasında çok </a:t>
            </a:r>
            <a:r>
              <a:rPr lang="tr-TR" dirty="0"/>
              <a:t>iyi şekilde </a:t>
            </a:r>
            <a:r>
              <a:rPr lang="tr-TR" dirty="0" smtClean="0"/>
              <a:t>kullanılmaktadır.</a:t>
            </a:r>
            <a:endParaRPr lang="tr-TR" dirty="0"/>
          </a:p>
        </p:txBody>
      </p:sp>
    </p:spTree>
    <p:extLst>
      <p:ext uri="{BB962C8B-B14F-4D97-AF65-F5344CB8AC3E}">
        <p14:creationId xmlns:p14="http://schemas.microsoft.com/office/powerpoint/2010/main" val="622116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0113095">
            <a:off x="1066769" y="1215503"/>
            <a:ext cx="3324798" cy="221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rot="20352568">
            <a:off x="2741799" y="4351255"/>
            <a:ext cx="3742949" cy="923330"/>
          </a:xfrm>
          <a:prstGeom prst="rect">
            <a:avLst/>
          </a:prstGeom>
          <a:noFill/>
        </p:spPr>
        <p:txBody>
          <a:bodyPr wrap="none" lIns="91440" tIns="45720" rIns="91440" bIns="45720">
            <a:spAutoFit/>
          </a:bodyP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eşekkürler..</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6286">
            <a:off x="4932040" y="1542978"/>
            <a:ext cx="3341041" cy="229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64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Nanoteknoloji</a:t>
            </a:r>
            <a:r>
              <a:rPr lang="tr-TR" dirty="0" smtClean="0"/>
              <a:t> nedir?</a:t>
            </a:r>
            <a:endParaRPr lang="tr-TR" dirty="0"/>
          </a:p>
        </p:txBody>
      </p:sp>
      <p:sp>
        <p:nvSpPr>
          <p:cNvPr id="3" name="İçerik Yer Tutucusu 2"/>
          <p:cNvSpPr>
            <a:spLocks noGrp="1"/>
          </p:cNvSpPr>
          <p:nvPr>
            <p:ph idx="1"/>
          </p:nvPr>
        </p:nvSpPr>
        <p:spPr/>
        <p:txBody>
          <a:bodyPr/>
          <a:lstStyle/>
          <a:p>
            <a:endParaRPr lang="tr-TR" dirty="0"/>
          </a:p>
        </p:txBody>
      </p:sp>
      <p:pic>
        <p:nvPicPr>
          <p:cNvPr id="2050" name="Picture 2" descr="nanoteknoloj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44822"/>
            <a:ext cx="7637702" cy="424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10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620688"/>
            <a:ext cx="6965245" cy="1202485"/>
          </a:xfrm>
        </p:spPr>
        <p:txBody>
          <a:bodyPr>
            <a:normAutofit/>
          </a:bodyPr>
          <a:lstStyle/>
          <a:p>
            <a:r>
              <a:rPr lang="tr-TR" sz="3200" b="1" dirty="0"/>
              <a:t>Terim Olarak </a:t>
            </a:r>
            <a:r>
              <a:rPr lang="tr-TR" sz="3200" b="1" dirty="0" err="1"/>
              <a:t>Nanoteknoloji</a:t>
            </a:r>
            <a:endParaRPr lang="tr-TR" sz="3200" dirty="0"/>
          </a:p>
        </p:txBody>
      </p:sp>
      <p:sp>
        <p:nvSpPr>
          <p:cNvPr id="3" name="İçerik Yer Tutucusu 2"/>
          <p:cNvSpPr>
            <a:spLocks noGrp="1"/>
          </p:cNvSpPr>
          <p:nvPr>
            <p:ph idx="1"/>
          </p:nvPr>
        </p:nvSpPr>
        <p:spPr>
          <a:xfrm>
            <a:off x="971600" y="1772816"/>
            <a:ext cx="7272808" cy="3996011"/>
          </a:xfrm>
        </p:spPr>
        <p:txBody>
          <a:bodyPr/>
          <a:lstStyle/>
          <a:p>
            <a:r>
              <a:rPr lang="tr-TR" dirty="0"/>
              <a:t>Nanometre terimi, Antik Yunanca’ da ‘</a:t>
            </a:r>
            <a:r>
              <a:rPr lang="tr-TR" dirty="0" smtClean="0"/>
              <a:t>cüce’ anlamına gelen </a:t>
            </a:r>
            <a:r>
              <a:rPr lang="tr-TR" dirty="0"/>
              <a:t>‘</a:t>
            </a:r>
            <a:r>
              <a:rPr lang="tr-TR" dirty="0" err="1"/>
              <a:t>nano</a:t>
            </a:r>
            <a:r>
              <a:rPr lang="tr-TR" dirty="0"/>
              <a:t>’ kökünden gelmektedir.</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24944"/>
            <a:ext cx="5775011" cy="287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8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620688"/>
            <a:ext cx="6965245" cy="1202485"/>
          </a:xfrm>
        </p:spPr>
        <p:txBody>
          <a:bodyPr/>
          <a:lstStyle/>
          <a:p>
            <a:r>
              <a:rPr lang="tr-TR" sz="3200" b="1" dirty="0" err="1" smtClean="0"/>
              <a:t>Nanoteknolojinin</a:t>
            </a:r>
            <a:r>
              <a:rPr lang="tr-TR" sz="3200" b="1" dirty="0" smtClean="0"/>
              <a:t> Tanımı</a:t>
            </a:r>
            <a:endParaRPr lang="tr-TR" sz="3200" b="1" dirty="0"/>
          </a:p>
        </p:txBody>
      </p:sp>
      <p:sp>
        <p:nvSpPr>
          <p:cNvPr id="3" name="İçerik Yer Tutucusu 2"/>
          <p:cNvSpPr>
            <a:spLocks noGrp="1"/>
          </p:cNvSpPr>
          <p:nvPr>
            <p:ph idx="1"/>
          </p:nvPr>
        </p:nvSpPr>
        <p:spPr>
          <a:xfrm>
            <a:off x="755576" y="1772816"/>
            <a:ext cx="7632848" cy="4320480"/>
          </a:xfrm>
        </p:spPr>
        <p:txBody>
          <a:bodyPr>
            <a:normAutofit/>
          </a:bodyPr>
          <a:lstStyle/>
          <a:p>
            <a:r>
              <a:rPr lang="tr-TR" dirty="0" err="1"/>
              <a:t>Nanoteknoloji</a:t>
            </a:r>
            <a:r>
              <a:rPr lang="tr-TR" dirty="0"/>
              <a:t>, 1-100 nanometre ölçeğindeki fiziksel, kimyasal ve biyolojik yapıların anlaşılması, kontrol edilmesi ve atomsal seviyede değiştirilip fonksiyonel hale getirilmesi olarak </a:t>
            </a:r>
            <a:r>
              <a:rPr lang="tr-TR" dirty="0" smtClean="0"/>
              <a:t>tanımlanabilir.</a:t>
            </a:r>
          </a:p>
          <a:p>
            <a:r>
              <a:rPr lang="tr-TR" dirty="0" err="1"/>
              <a:t>Nanoteknoloji</a:t>
            </a:r>
            <a:r>
              <a:rPr lang="tr-TR" dirty="0"/>
              <a:t>, atomların tek tek kullanılarak, yalnızca çalışabilen değil; iş gören, makro boyutta, dünyada olmayan niteliklere sahip aygıtların üretilmesi ve kullanılmasını amaçlayan bir </a:t>
            </a:r>
            <a:r>
              <a:rPr lang="tr-TR" dirty="0" smtClean="0"/>
              <a:t>teknolojidir.</a:t>
            </a:r>
          </a:p>
          <a:p>
            <a:r>
              <a:rPr lang="tr-TR" dirty="0" smtClean="0"/>
              <a:t>Türkçeye </a:t>
            </a:r>
            <a:r>
              <a:rPr lang="tr-TR" dirty="0"/>
              <a:t>“moleküler üretim” diye çevrilebilecek </a:t>
            </a:r>
            <a:r>
              <a:rPr lang="tr-TR" dirty="0" err="1"/>
              <a:t>nanoteknoloji</a:t>
            </a:r>
            <a:r>
              <a:rPr lang="tr-TR" dirty="0"/>
              <a:t> kavramı, son yıllarda </a:t>
            </a:r>
            <a:r>
              <a:rPr lang="tr-TR" dirty="0" smtClean="0"/>
              <a:t>çok fazla rağbet gören bir alandır.</a:t>
            </a:r>
            <a:endParaRPr lang="tr-TR" dirty="0"/>
          </a:p>
          <a:p>
            <a:endParaRPr lang="tr-TR" dirty="0"/>
          </a:p>
        </p:txBody>
      </p:sp>
    </p:spTree>
    <p:extLst>
      <p:ext uri="{BB962C8B-B14F-4D97-AF65-F5344CB8AC3E}">
        <p14:creationId xmlns:p14="http://schemas.microsoft.com/office/powerpoint/2010/main" val="4121144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739282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315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2376488"/>
            <a:ext cx="77152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031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01626"/>
            <a:ext cx="7648278" cy="324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96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475656" y="2204864"/>
            <a:ext cx="6196405" cy="3603812"/>
          </a:xfrm>
        </p:spPr>
        <p:txBody>
          <a:bodyPr/>
          <a:lstStyle/>
          <a:p>
            <a:pPr marL="0" indent="0">
              <a:buNone/>
            </a:pPr>
            <a:endParaRPr lang="tr-TR" dirty="0" smtClean="0"/>
          </a:p>
          <a:p>
            <a:endParaRPr lang="tr-TR" dirty="0"/>
          </a:p>
        </p:txBody>
      </p:sp>
      <p:sp>
        <p:nvSpPr>
          <p:cNvPr id="4" name="Dikdörtgen 3"/>
          <p:cNvSpPr/>
          <p:nvPr/>
        </p:nvSpPr>
        <p:spPr>
          <a:xfrm>
            <a:off x="899592" y="2605683"/>
            <a:ext cx="7186825" cy="1754326"/>
          </a:xfrm>
          <a:prstGeom prst="rect">
            <a:avLst/>
          </a:prstGeom>
          <a:noFill/>
        </p:spPr>
        <p:txBody>
          <a:bodyPr wrap="square" lIns="91440" tIns="45720" rIns="91440" bIns="45720">
            <a:spAutoFit/>
          </a:bodyPr>
          <a:lstStyle/>
          <a:p>
            <a:pPr algn="ctr"/>
            <a:r>
              <a:rPr lang="tr-TR" sz="54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Atomsal düzeyde mühendislik</a:t>
            </a:r>
            <a:endParaRPr lang="tr-TR" sz="54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Aşağı Ok 4"/>
          <p:cNvSpPr/>
          <p:nvPr/>
        </p:nvSpPr>
        <p:spPr>
          <a:xfrm>
            <a:off x="3949450" y="908719"/>
            <a:ext cx="1087108" cy="16969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193824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594</TotalTime>
  <Words>915</Words>
  <Application>Microsoft Office PowerPoint</Application>
  <PresentationFormat>Ekran Gösterisi (4:3)</PresentationFormat>
  <Paragraphs>106</Paragraphs>
  <Slides>25</Slides>
  <Notes>1</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Raptiye</vt:lpstr>
      <vt:lpstr>NANOTEKNOLOJİ VE TARIMA ETKİLERİ</vt:lpstr>
      <vt:lpstr>Seminer İçeriği</vt:lpstr>
      <vt:lpstr>Nanoteknoloji nedir?</vt:lpstr>
      <vt:lpstr>Terim Olarak Nanoteknoloji</vt:lpstr>
      <vt:lpstr>Nanoteknolojinin Tanımı</vt:lpstr>
      <vt:lpstr>PowerPoint Sunusu</vt:lpstr>
      <vt:lpstr>PowerPoint Sunusu</vt:lpstr>
      <vt:lpstr>PowerPoint Sunusu</vt:lpstr>
      <vt:lpstr>PowerPoint Sunusu</vt:lpstr>
      <vt:lpstr>Nanoteknoloji;</vt:lpstr>
      <vt:lpstr>Nanoteknolojinin Tarihçesi</vt:lpstr>
      <vt:lpstr>PowerPoint Sunusu</vt:lpstr>
      <vt:lpstr>Niçin Nanoteknoloji?</vt:lpstr>
      <vt:lpstr>Nanoteknolojinin Amaçları</vt:lpstr>
      <vt:lpstr>Kimler Nanoteknoloji ile uğraşabilir?</vt:lpstr>
      <vt:lpstr>Nanoteknolojinin Bazı Kullanım Alanları</vt:lpstr>
      <vt:lpstr>PowerPoint Sunusu</vt:lpstr>
      <vt:lpstr>Lotus Çiçeği</vt:lpstr>
      <vt:lpstr>Biyoteknoloji ve tarım </vt:lpstr>
      <vt:lpstr>Tarımda Nanoteknolojinin Kullanılabileceği Alanlara Örnekler  </vt:lpstr>
      <vt:lpstr>devamı..</vt:lpstr>
      <vt:lpstr>devamı..</vt:lpstr>
      <vt:lpstr>Sonuç </vt:lpstr>
      <vt:lpstr>Sonuç</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NANOTEKNOLOJİ VE TARIMA ETKİLERİ</dc:title>
  <dc:creator>fat</dc:creator>
  <cp:lastModifiedBy>fat</cp:lastModifiedBy>
  <cp:revision>67</cp:revision>
  <dcterms:created xsi:type="dcterms:W3CDTF">2018-10-30T11:21:59Z</dcterms:created>
  <dcterms:modified xsi:type="dcterms:W3CDTF">2019-03-08T11:19:21Z</dcterms:modified>
</cp:coreProperties>
</file>