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5" r:id="rId3"/>
    <p:sldId id="286" r:id="rId4"/>
    <p:sldId id="290" r:id="rId5"/>
    <p:sldId id="293" r:id="rId6"/>
    <p:sldId id="296" r:id="rId7"/>
    <p:sldId id="291" r:id="rId8"/>
    <p:sldId id="294" r:id="rId9"/>
    <p:sldId id="297" r:id="rId10"/>
    <p:sldId id="299" r:id="rId11"/>
    <p:sldId id="301" r:id="rId12"/>
    <p:sldId id="307" r:id="rId13"/>
    <p:sldId id="305" r:id="rId14"/>
    <p:sldId id="309" r:id="rId15"/>
    <p:sldId id="310" r:id="rId16"/>
    <p:sldId id="311" r:id="rId17"/>
    <p:sldId id="306" r:id="rId18"/>
    <p:sldId id="308" r:id="rId19"/>
    <p:sldId id="314" r:id="rId20"/>
    <p:sldId id="315" r:id="rId21"/>
    <p:sldId id="258" r:id="rId22"/>
    <p:sldId id="316" r:id="rId23"/>
    <p:sldId id="318" r:id="rId24"/>
    <p:sldId id="319" r:id="rId25"/>
    <p:sldId id="320" r:id="rId26"/>
    <p:sldId id="322" r:id="rId27"/>
    <p:sldId id="325" r:id="rId28"/>
    <p:sldId id="326" r:id="rId29"/>
    <p:sldId id="327" r:id="rId30"/>
    <p:sldId id="329" r:id="rId31"/>
    <p:sldId id="330"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99"/>
    <a:srgbClr val="9900FF"/>
    <a:srgbClr val="660066"/>
    <a:srgbClr val="FF00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p:cViewPr varScale="1">
        <p:scale>
          <a:sx n="69" d="100"/>
          <a:sy n="69" d="100"/>
        </p:scale>
        <p:origin x="-150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7EBC8-ECDC-41EB-8C12-9E69718F181C}" type="doc">
      <dgm:prSet loTypeId="urn:microsoft.com/office/officeart/2005/8/layout/orgChart1" loCatId="hierarchy" qsTypeId="urn:microsoft.com/office/officeart/2005/8/quickstyle/simple1" qsCatId="simple" csTypeId="urn:microsoft.com/office/officeart/2005/8/colors/accent1_2" csCatId="accent1"/>
      <dgm:spPr/>
    </dgm:pt>
    <dgm:pt modelId="{DD14BAB2-FF6B-4083-8F6B-A959781D364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1"/>
              </a:solidFill>
              <a:effectLst/>
              <a:cs typeface="Arial" charset="0"/>
            </a:rPr>
            <a:t>Temel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1"/>
              </a:solidFill>
              <a:effectLst/>
              <a:cs typeface="Arial" charset="0"/>
            </a:rPr>
            <a:t>Kavramlar</a:t>
          </a:r>
        </a:p>
      </dgm:t>
    </dgm:pt>
    <dgm:pt modelId="{0212BE38-2D4E-4ACD-A14F-D1BDAF4E9F20}" type="parTrans" cxnId="{487BD2A5-C40C-4508-A5E6-20893485A4D5}">
      <dgm:prSet/>
      <dgm:spPr/>
    </dgm:pt>
    <dgm:pt modelId="{9078A86E-019A-4E5C-AEED-8AA3F1CB725C}" type="sibTrans" cxnId="{487BD2A5-C40C-4508-A5E6-20893485A4D5}">
      <dgm:prSet/>
      <dgm:spPr/>
    </dgm:pt>
    <dgm:pt modelId="{50017D8D-7C3B-43FF-9BE6-69D56868D5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1"/>
              </a:solidFill>
              <a:effectLst/>
              <a:cs typeface="Arial" charset="0"/>
            </a:rPr>
            <a:t>Geri Bildirim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1"/>
              </a:solidFill>
              <a:effectLst/>
              <a:cs typeface="Arial" charset="0"/>
            </a:rPr>
            <a:t>(FEEDBACK)</a:t>
          </a:r>
        </a:p>
      </dgm:t>
    </dgm:pt>
    <dgm:pt modelId="{A27C70E9-577D-4EB0-A7BB-A63BD3F0B112}" type="parTrans" cxnId="{A6824172-6CE8-4D34-AB0B-008AD1C38AE8}">
      <dgm:prSet/>
      <dgm:spPr/>
    </dgm:pt>
    <dgm:pt modelId="{8C2992F8-F672-4476-A94E-98F3C57787C3}" type="sibTrans" cxnId="{A6824172-6CE8-4D34-AB0B-008AD1C38AE8}">
      <dgm:prSet/>
      <dgm:spPr/>
    </dgm:pt>
    <dgm:pt modelId="{334BBE9B-1AA1-4008-A0BF-CE7642969D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1"/>
              </a:solidFill>
              <a:effectLst/>
              <a:cs typeface="Arial" charset="0"/>
            </a:rPr>
            <a:t>Ağ Oluşumu</a:t>
          </a:r>
        </a:p>
      </dgm:t>
    </dgm:pt>
    <dgm:pt modelId="{52E74451-590F-4CFD-8E99-1C4C13C2B979}" type="parTrans" cxnId="{C31109E6-367D-4E83-A213-3DACFD43EAFC}">
      <dgm:prSet/>
      <dgm:spPr/>
    </dgm:pt>
    <dgm:pt modelId="{BFC50D4E-50A5-473E-90C4-C0C4D3607B3E}" type="sibTrans" cxnId="{C31109E6-367D-4E83-A213-3DACFD43EAFC}">
      <dgm:prSet/>
      <dgm:spPr/>
    </dgm:pt>
    <dgm:pt modelId="{4BB54940-16A3-4FD9-BDEB-5EB5594E6D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1"/>
              </a:solidFill>
              <a:effectLst/>
              <a:cs typeface="Arial" charset="0"/>
            </a:rPr>
            <a:t>Dışsal ve İçsel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1"/>
              </a:solidFill>
              <a:effectLst/>
              <a:cs typeface="Arial" charset="0"/>
            </a:rPr>
            <a:t>Bağımlılık</a:t>
          </a:r>
        </a:p>
      </dgm:t>
    </dgm:pt>
    <dgm:pt modelId="{C7A40D47-A653-411B-8EB7-9DA50340893D}" type="parTrans" cxnId="{76196467-BED6-4EBD-9D63-EEF5942466CA}">
      <dgm:prSet/>
      <dgm:spPr/>
    </dgm:pt>
    <dgm:pt modelId="{543015CE-4FB3-4A5D-B38C-E3E22D189335}" type="sibTrans" cxnId="{76196467-BED6-4EBD-9D63-EEF5942466CA}">
      <dgm:prSet/>
      <dgm:spPr/>
    </dgm:pt>
    <dgm:pt modelId="{6518285F-FACF-4825-A745-B2DA98E7A477}" type="pres">
      <dgm:prSet presAssocID="{B347EBC8-ECDC-41EB-8C12-9E69718F181C}" presName="hierChild1" presStyleCnt="0">
        <dgm:presLayoutVars>
          <dgm:orgChart val="1"/>
          <dgm:chPref val="1"/>
          <dgm:dir/>
          <dgm:animOne val="branch"/>
          <dgm:animLvl val="lvl"/>
          <dgm:resizeHandles/>
        </dgm:presLayoutVars>
      </dgm:prSet>
      <dgm:spPr/>
    </dgm:pt>
    <dgm:pt modelId="{6621D067-8433-4C65-BBF2-7A8E2C2B703A}" type="pres">
      <dgm:prSet presAssocID="{DD14BAB2-FF6B-4083-8F6B-A959781D3641}" presName="hierRoot1" presStyleCnt="0">
        <dgm:presLayoutVars>
          <dgm:hierBranch/>
        </dgm:presLayoutVars>
      </dgm:prSet>
      <dgm:spPr/>
    </dgm:pt>
    <dgm:pt modelId="{F9A35A89-579E-4C80-B1DE-9BF7B9C8A3A6}" type="pres">
      <dgm:prSet presAssocID="{DD14BAB2-FF6B-4083-8F6B-A959781D3641}" presName="rootComposite1" presStyleCnt="0"/>
      <dgm:spPr/>
    </dgm:pt>
    <dgm:pt modelId="{7688E520-311A-4FCC-96FD-96DC1D480386}" type="pres">
      <dgm:prSet presAssocID="{DD14BAB2-FF6B-4083-8F6B-A959781D3641}" presName="rootText1" presStyleLbl="node0" presStyleIdx="0" presStyleCnt="1">
        <dgm:presLayoutVars>
          <dgm:chPref val="3"/>
        </dgm:presLayoutVars>
      </dgm:prSet>
      <dgm:spPr/>
      <dgm:t>
        <a:bodyPr/>
        <a:lstStyle/>
        <a:p>
          <a:endParaRPr lang="tr-TR"/>
        </a:p>
      </dgm:t>
    </dgm:pt>
    <dgm:pt modelId="{592F2B16-B4F5-4B8A-8DE3-2DA80F93E4B2}" type="pres">
      <dgm:prSet presAssocID="{DD14BAB2-FF6B-4083-8F6B-A959781D3641}" presName="rootConnector1" presStyleLbl="node1" presStyleIdx="0" presStyleCnt="0"/>
      <dgm:spPr/>
      <dgm:t>
        <a:bodyPr/>
        <a:lstStyle/>
        <a:p>
          <a:endParaRPr lang="tr-TR"/>
        </a:p>
      </dgm:t>
    </dgm:pt>
    <dgm:pt modelId="{79C06490-DD4E-42D9-B0C5-D6641C23F974}" type="pres">
      <dgm:prSet presAssocID="{DD14BAB2-FF6B-4083-8F6B-A959781D3641}" presName="hierChild2" presStyleCnt="0"/>
      <dgm:spPr/>
    </dgm:pt>
    <dgm:pt modelId="{D262BA0F-5A72-44FE-B07B-83DAF3C5D6FB}" type="pres">
      <dgm:prSet presAssocID="{A27C70E9-577D-4EB0-A7BB-A63BD3F0B112}" presName="Name35" presStyleLbl="parChTrans1D2" presStyleIdx="0" presStyleCnt="3"/>
      <dgm:spPr/>
    </dgm:pt>
    <dgm:pt modelId="{CFB854F4-0EFA-47B0-9E12-28825BE78C65}" type="pres">
      <dgm:prSet presAssocID="{50017D8D-7C3B-43FF-9BE6-69D56868D58A}" presName="hierRoot2" presStyleCnt="0">
        <dgm:presLayoutVars>
          <dgm:hierBranch/>
        </dgm:presLayoutVars>
      </dgm:prSet>
      <dgm:spPr/>
    </dgm:pt>
    <dgm:pt modelId="{13EDAD70-4C99-431F-8B76-197BB357370D}" type="pres">
      <dgm:prSet presAssocID="{50017D8D-7C3B-43FF-9BE6-69D56868D58A}" presName="rootComposite" presStyleCnt="0"/>
      <dgm:spPr/>
    </dgm:pt>
    <dgm:pt modelId="{071D6F19-80BA-44D4-B28C-63289EEB6EB4}" type="pres">
      <dgm:prSet presAssocID="{50017D8D-7C3B-43FF-9BE6-69D56868D58A}" presName="rootText" presStyleLbl="node2" presStyleIdx="0" presStyleCnt="3">
        <dgm:presLayoutVars>
          <dgm:chPref val="3"/>
        </dgm:presLayoutVars>
      </dgm:prSet>
      <dgm:spPr/>
      <dgm:t>
        <a:bodyPr/>
        <a:lstStyle/>
        <a:p>
          <a:endParaRPr lang="tr-TR"/>
        </a:p>
      </dgm:t>
    </dgm:pt>
    <dgm:pt modelId="{7A018011-0D8E-44E3-98B3-C834639AF245}" type="pres">
      <dgm:prSet presAssocID="{50017D8D-7C3B-43FF-9BE6-69D56868D58A}" presName="rootConnector" presStyleLbl="node2" presStyleIdx="0" presStyleCnt="3"/>
      <dgm:spPr/>
      <dgm:t>
        <a:bodyPr/>
        <a:lstStyle/>
        <a:p>
          <a:endParaRPr lang="tr-TR"/>
        </a:p>
      </dgm:t>
    </dgm:pt>
    <dgm:pt modelId="{A13CD90E-F5C2-46A5-882A-8470AE381789}" type="pres">
      <dgm:prSet presAssocID="{50017D8D-7C3B-43FF-9BE6-69D56868D58A}" presName="hierChild4" presStyleCnt="0"/>
      <dgm:spPr/>
    </dgm:pt>
    <dgm:pt modelId="{365C9F13-4CF2-42C7-8237-FA6713109F8F}" type="pres">
      <dgm:prSet presAssocID="{50017D8D-7C3B-43FF-9BE6-69D56868D58A}" presName="hierChild5" presStyleCnt="0"/>
      <dgm:spPr/>
    </dgm:pt>
    <dgm:pt modelId="{D79782C0-B9F9-442B-A467-0E3CC5D1D145}" type="pres">
      <dgm:prSet presAssocID="{52E74451-590F-4CFD-8E99-1C4C13C2B979}" presName="Name35" presStyleLbl="parChTrans1D2" presStyleIdx="1" presStyleCnt="3"/>
      <dgm:spPr/>
    </dgm:pt>
    <dgm:pt modelId="{4B5D4243-7B63-4CE2-8FC2-EA89D886838B}" type="pres">
      <dgm:prSet presAssocID="{334BBE9B-1AA1-4008-A0BF-CE7642969DB4}" presName="hierRoot2" presStyleCnt="0">
        <dgm:presLayoutVars>
          <dgm:hierBranch/>
        </dgm:presLayoutVars>
      </dgm:prSet>
      <dgm:spPr/>
    </dgm:pt>
    <dgm:pt modelId="{A03138F8-2B7A-483D-99A4-61ED1495C0A8}" type="pres">
      <dgm:prSet presAssocID="{334BBE9B-1AA1-4008-A0BF-CE7642969DB4}" presName="rootComposite" presStyleCnt="0"/>
      <dgm:spPr/>
    </dgm:pt>
    <dgm:pt modelId="{2CC2AD16-0CFE-42B5-A029-891047B7C65D}" type="pres">
      <dgm:prSet presAssocID="{334BBE9B-1AA1-4008-A0BF-CE7642969DB4}" presName="rootText" presStyleLbl="node2" presStyleIdx="1" presStyleCnt="3">
        <dgm:presLayoutVars>
          <dgm:chPref val="3"/>
        </dgm:presLayoutVars>
      </dgm:prSet>
      <dgm:spPr/>
      <dgm:t>
        <a:bodyPr/>
        <a:lstStyle/>
        <a:p>
          <a:endParaRPr lang="tr-TR"/>
        </a:p>
      </dgm:t>
    </dgm:pt>
    <dgm:pt modelId="{720F5F45-8EB1-459B-9160-524CBA3D5E30}" type="pres">
      <dgm:prSet presAssocID="{334BBE9B-1AA1-4008-A0BF-CE7642969DB4}" presName="rootConnector" presStyleLbl="node2" presStyleIdx="1" presStyleCnt="3"/>
      <dgm:spPr/>
      <dgm:t>
        <a:bodyPr/>
        <a:lstStyle/>
        <a:p>
          <a:endParaRPr lang="tr-TR"/>
        </a:p>
      </dgm:t>
    </dgm:pt>
    <dgm:pt modelId="{CE3BA681-8DE3-421A-8C1A-0D810B26374A}" type="pres">
      <dgm:prSet presAssocID="{334BBE9B-1AA1-4008-A0BF-CE7642969DB4}" presName="hierChild4" presStyleCnt="0"/>
      <dgm:spPr/>
    </dgm:pt>
    <dgm:pt modelId="{D3490103-F59E-4342-8060-D0C94223B8C7}" type="pres">
      <dgm:prSet presAssocID="{334BBE9B-1AA1-4008-A0BF-CE7642969DB4}" presName="hierChild5" presStyleCnt="0"/>
      <dgm:spPr/>
    </dgm:pt>
    <dgm:pt modelId="{67888B25-0054-4CDC-A7F9-EBD8F4959CD5}" type="pres">
      <dgm:prSet presAssocID="{C7A40D47-A653-411B-8EB7-9DA50340893D}" presName="Name35" presStyleLbl="parChTrans1D2" presStyleIdx="2" presStyleCnt="3"/>
      <dgm:spPr/>
    </dgm:pt>
    <dgm:pt modelId="{C3450892-DA64-4580-891A-53C9442871DC}" type="pres">
      <dgm:prSet presAssocID="{4BB54940-16A3-4FD9-BDEB-5EB5594E6D8C}" presName="hierRoot2" presStyleCnt="0">
        <dgm:presLayoutVars>
          <dgm:hierBranch/>
        </dgm:presLayoutVars>
      </dgm:prSet>
      <dgm:spPr/>
    </dgm:pt>
    <dgm:pt modelId="{A5F0F29B-8DD3-4304-99EB-803F61F006D8}" type="pres">
      <dgm:prSet presAssocID="{4BB54940-16A3-4FD9-BDEB-5EB5594E6D8C}" presName="rootComposite" presStyleCnt="0"/>
      <dgm:spPr/>
    </dgm:pt>
    <dgm:pt modelId="{84DC0D40-583D-4F4A-9D93-E14A794E95D1}" type="pres">
      <dgm:prSet presAssocID="{4BB54940-16A3-4FD9-BDEB-5EB5594E6D8C}" presName="rootText" presStyleLbl="node2" presStyleIdx="2" presStyleCnt="3">
        <dgm:presLayoutVars>
          <dgm:chPref val="3"/>
        </dgm:presLayoutVars>
      </dgm:prSet>
      <dgm:spPr/>
      <dgm:t>
        <a:bodyPr/>
        <a:lstStyle/>
        <a:p>
          <a:endParaRPr lang="tr-TR"/>
        </a:p>
      </dgm:t>
    </dgm:pt>
    <dgm:pt modelId="{A2FFAECB-F581-4AE4-9A19-F445D112ACEA}" type="pres">
      <dgm:prSet presAssocID="{4BB54940-16A3-4FD9-BDEB-5EB5594E6D8C}" presName="rootConnector" presStyleLbl="node2" presStyleIdx="2" presStyleCnt="3"/>
      <dgm:spPr/>
      <dgm:t>
        <a:bodyPr/>
        <a:lstStyle/>
        <a:p>
          <a:endParaRPr lang="tr-TR"/>
        </a:p>
      </dgm:t>
    </dgm:pt>
    <dgm:pt modelId="{56E89718-4378-4C19-A094-739C141B9B8E}" type="pres">
      <dgm:prSet presAssocID="{4BB54940-16A3-4FD9-BDEB-5EB5594E6D8C}" presName="hierChild4" presStyleCnt="0"/>
      <dgm:spPr/>
    </dgm:pt>
    <dgm:pt modelId="{F6409FCA-80B0-477E-98BA-D5476E984424}" type="pres">
      <dgm:prSet presAssocID="{4BB54940-16A3-4FD9-BDEB-5EB5594E6D8C}" presName="hierChild5" presStyleCnt="0"/>
      <dgm:spPr/>
    </dgm:pt>
    <dgm:pt modelId="{374F27A5-216A-4DFD-8208-6DD8C9AAFF10}" type="pres">
      <dgm:prSet presAssocID="{DD14BAB2-FF6B-4083-8F6B-A959781D3641}" presName="hierChild3" presStyleCnt="0"/>
      <dgm:spPr/>
    </dgm:pt>
  </dgm:ptLst>
  <dgm:cxnLst>
    <dgm:cxn modelId="{852BF662-3E84-4E2F-A30B-8121E7E89070}" type="presOf" srcId="{B347EBC8-ECDC-41EB-8C12-9E69718F181C}" destId="{6518285F-FACF-4825-A745-B2DA98E7A477}" srcOrd="0" destOrd="0" presId="urn:microsoft.com/office/officeart/2005/8/layout/orgChart1"/>
    <dgm:cxn modelId="{487BD2A5-C40C-4508-A5E6-20893485A4D5}" srcId="{B347EBC8-ECDC-41EB-8C12-9E69718F181C}" destId="{DD14BAB2-FF6B-4083-8F6B-A959781D3641}" srcOrd="0" destOrd="0" parTransId="{0212BE38-2D4E-4ACD-A14F-D1BDAF4E9F20}" sibTransId="{9078A86E-019A-4E5C-AEED-8AA3F1CB725C}"/>
    <dgm:cxn modelId="{B37C51F3-AA7F-4FCB-8626-DDA7739D321D}" type="presOf" srcId="{50017D8D-7C3B-43FF-9BE6-69D56868D58A}" destId="{071D6F19-80BA-44D4-B28C-63289EEB6EB4}" srcOrd="0" destOrd="0" presId="urn:microsoft.com/office/officeart/2005/8/layout/orgChart1"/>
    <dgm:cxn modelId="{76196467-BED6-4EBD-9D63-EEF5942466CA}" srcId="{DD14BAB2-FF6B-4083-8F6B-A959781D3641}" destId="{4BB54940-16A3-4FD9-BDEB-5EB5594E6D8C}" srcOrd="2" destOrd="0" parTransId="{C7A40D47-A653-411B-8EB7-9DA50340893D}" sibTransId="{543015CE-4FB3-4A5D-B38C-E3E22D189335}"/>
    <dgm:cxn modelId="{C31109E6-367D-4E83-A213-3DACFD43EAFC}" srcId="{DD14BAB2-FF6B-4083-8F6B-A959781D3641}" destId="{334BBE9B-1AA1-4008-A0BF-CE7642969DB4}" srcOrd="1" destOrd="0" parTransId="{52E74451-590F-4CFD-8E99-1C4C13C2B979}" sibTransId="{BFC50D4E-50A5-473E-90C4-C0C4D3607B3E}"/>
    <dgm:cxn modelId="{0E65D96F-B3F3-4D86-A380-DCCBB5C787D5}" type="presOf" srcId="{334BBE9B-1AA1-4008-A0BF-CE7642969DB4}" destId="{720F5F45-8EB1-459B-9160-524CBA3D5E30}" srcOrd="1" destOrd="0" presId="urn:microsoft.com/office/officeart/2005/8/layout/orgChart1"/>
    <dgm:cxn modelId="{B6FC6B76-C93C-495F-8BBB-92B377AF3730}" type="presOf" srcId="{52E74451-590F-4CFD-8E99-1C4C13C2B979}" destId="{D79782C0-B9F9-442B-A467-0E3CC5D1D145}" srcOrd="0" destOrd="0" presId="urn:microsoft.com/office/officeart/2005/8/layout/orgChart1"/>
    <dgm:cxn modelId="{A42D86FF-C62A-4B3C-B122-A4C51EFD2359}" type="presOf" srcId="{334BBE9B-1AA1-4008-A0BF-CE7642969DB4}" destId="{2CC2AD16-0CFE-42B5-A029-891047B7C65D}" srcOrd="0" destOrd="0" presId="urn:microsoft.com/office/officeart/2005/8/layout/orgChart1"/>
    <dgm:cxn modelId="{5E12140C-6720-472B-A472-CFBDDE5C9D8A}" type="presOf" srcId="{A27C70E9-577D-4EB0-A7BB-A63BD3F0B112}" destId="{D262BA0F-5A72-44FE-B07B-83DAF3C5D6FB}" srcOrd="0" destOrd="0" presId="urn:microsoft.com/office/officeart/2005/8/layout/orgChart1"/>
    <dgm:cxn modelId="{49BD40C5-29AE-499F-A864-0C3348A6782B}" type="presOf" srcId="{DD14BAB2-FF6B-4083-8F6B-A959781D3641}" destId="{592F2B16-B4F5-4B8A-8DE3-2DA80F93E4B2}" srcOrd="1" destOrd="0" presId="urn:microsoft.com/office/officeart/2005/8/layout/orgChart1"/>
    <dgm:cxn modelId="{2A0F3ACE-5EE1-4CB8-8945-759F4EA687EC}" type="presOf" srcId="{4BB54940-16A3-4FD9-BDEB-5EB5594E6D8C}" destId="{84DC0D40-583D-4F4A-9D93-E14A794E95D1}" srcOrd="0" destOrd="0" presId="urn:microsoft.com/office/officeart/2005/8/layout/orgChart1"/>
    <dgm:cxn modelId="{2FA8BEC7-5EDF-405C-815A-11F7532EE778}" type="presOf" srcId="{50017D8D-7C3B-43FF-9BE6-69D56868D58A}" destId="{7A018011-0D8E-44E3-98B3-C834639AF245}" srcOrd="1" destOrd="0" presId="urn:microsoft.com/office/officeart/2005/8/layout/orgChart1"/>
    <dgm:cxn modelId="{0B04B7D2-6A65-4A74-A726-EEACDCF19906}" type="presOf" srcId="{4BB54940-16A3-4FD9-BDEB-5EB5594E6D8C}" destId="{A2FFAECB-F581-4AE4-9A19-F445D112ACEA}" srcOrd="1" destOrd="0" presId="urn:microsoft.com/office/officeart/2005/8/layout/orgChart1"/>
    <dgm:cxn modelId="{EB8AEBF1-5F07-46A5-A9A5-FFE1C6B78EE6}" type="presOf" srcId="{C7A40D47-A653-411B-8EB7-9DA50340893D}" destId="{67888B25-0054-4CDC-A7F9-EBD8F4959CD5}" srcOrd="0" destOrd="0" presId="urn:microsoft.com/office/officeart/2005/8/layout/orgChart1"/>
    <dgm:cxn modelId="{A6824172-6CE8-4D34-AB0B-008AD1C38AE8}" srcId="{DD14BAB2-FF6B-4083-8F6B-A959781D3641}" destId="{50017D8D-7C3B-43FF-9BE6-69D56868D58A}" srcOrd="0" destOrd="0" parTransId="{A27C70E9-577D-4EB0-A7BB-A63BD3F0B112}" sibTransId="{8C2992F8-F672-4476-A94E-98F3C57787C3}"/>
    <dgm:cxn modelId="{4E918F19-0DE8-4170-B431-D87DC96DB34F}" type="presOf" srcId="{DD14BAB2-FF6B-4083-8F6B-A959781D3641}" destId="{7688E520-311A-4FCC-96FD-96DC1D480386}" srcOrd="0" destOrd="0" presId="urn:microsoft.com/office/officeart/2005/8/layout/orgChart1"/>
    <dgm:cxn modelId="{82F02684-0E57-4870-A99E-E0C08A5A7DC2}" type="presParOf" srcId="{6518285F-FACF-4825-A745-B2DA98E7A477}" destId="{6621D067-8433-4C65-BBF2-7A8E2C2B703A}" srcOrd="0" destOrd="0" presId="urn:microsoft.com/office/officeart/2005/8/layout/orgChart1"/>
    <dgm:cxn modelId="{548ABE30-3D65-41C4-9674-C748FF03D37A}" type="presParOf" srcId="{6621D067-8433-4C65-BBF2-7A8E2C2B703A}" destId="{F9A35A89-579E-4C80-B1DE-9BF7B9C8A3A6}" srcOrd="0" destOrd="0" presId="urn:microsoft.com/office/officeart/2005/8/layout/orgChart1"/>
    <dgm:cxn modelId="{CCFD7A19-36FD-4B9F-8F47-96E0184F99BB}" type="presParOf" srcId="{F9A35A89-579E-4C80-B1DE-9BF7B9C8A3A6}" destId="{7688E520-311A-4FCC-96FD-96DC1D480386}" srcOrd="0" destOrd="0" presId="urn:microsoft.com/office/officeart/2005/8/layout/orgChart1"/>
    <dgm:cxn modelId="{B08657B8-1675-40F4-BE87-B5BACFB06F67}" type="presParOf" srcId="{F9A35A89-579E-4C80-B1DE-9BF7B9C8A3A6}" destId="{592F2B16-B4F5-4B8A-8DE3-2DA80F93E4B2}" srcOrd="1" destOrd="0" presId="urn:microsoft.com/office/officeart/2005/8/layout/orgChart1"/>
    <dgm:cxn modelId="{8BF1E24C-4EFB-4925-8B7A-E9E0F4F702AE}" type="presParOf" srcId="{6621D067-8433-4C65-BBF2-7A8E2C2B703A}" destId="{79C06490-DD4E-42D9-B0C5-D6641C23F974}" srcOrd="1" destOrd="0" presId="urn:microsoft.com/office/officeart/2005/8/layout/orgChart1"/>
    <dgm:cxn modelId="{09307BEA-0450-450B-A3E1-ED1679AA0F41}" type="presParOf" srcId="{79C06490-DD4E-42D9-B0C5-D6641C23F974}" destId="{D262BA0F-5A72-44FE-B07B-83DAF3C5D6FB}" srcOrd="0" destOrd="0" presId="urn:microsoft.com/office/officeart/2005/8/layout/orgChart1"/>
    <dgm:cxn modelId="{F502AF17-A013-4C4A-B214-A4C725E357A4}" type="presParOf" srcId="{79C06490-DD4E-42D9-B0C5-D6641C23F974}" destId="{CFB854F4-0EFA-47B0-9E12-28825BE78C65}" srcOrd="1" destOrd="0" presId="urn:microsoft.com/office/officeart/2005/8/layout/orgChart1"/>
    <dgm:cxn modelId="{AD6645E1-054A-4681-A756-0AAB888009CB}" type="presParOf" srcId="{CFB854F4-0EFA-47B0-9E12-28825BE78C65}" destId="{13EDAD70-4C99-431F-8B76-197BB357370D}" srcOrd="0" destOrd="0" presId="urn:microsoft.com/office/officeart/2005/8/layout/orgChart1"/>
    <dgm:cxn modelId="{90734120-6C53-4667-A1D4-EC9B626D7F29}" type="presParOf" srcId="{13EDAD70-4C99-431F-8B76-197BB357370D}" destId="{071D6F19-80BA-44D4-B28C-63289EEB6EB4}" srcOrd="0" destOrd="0" presId="urn:microsoft.com/office/officeart/2005/8/layout/orgChart1"/>
    <dgm:cxn modelId="{B2AE3987-DB7C-4E0C-BCCA-BD966175BB7E}" type="presParOf" srcId="{13EDAD70-4C99-431F-8B76-197BB357370D}" destId="{7A018011-0D8E-44E3-98B3-C834639AF245}" srcOrd="1" destOrd="0" presId="urn:microsoft.com/office/officeart/2005/8/layout/orgChart1"/>
    <dgm:cxn modelId="{03CF6578-7107-4B70-A470-7B9978C65128}" type="presParOf" srcId="{CFB854F4-0EFA-47B0-9E12-28825BE78C65}" destId="{A13CD90E-F5C2-46A5-882A-8470AE381789}" srcOrd="1" destOrd="0" presId="urn:microsoft.com/office/officeart/2005/8/layout/orgChart1"/>
    <dgm:cxn modelId="{DFD6E2CD-DF9F-4500-94E2-8D8CF3AED5A9}" type="presParOf" srcId="{CFB854F4-0EFA-47B0-9E12-28825BE78C65}" destId="{365C9F13-4CF2-42C7-8237-FA6713109F8F}" srcOrd="2" destOrd="0" presId="urn:microsoft.com/office/officeart/2005/8/layout/orgChart1"/>
    <dgm:cxn modelId="{2E0334AF-37BB-4A95-98AB-84551DBEB90F}" type="presParOf" srcId="{79C06490-DD4E-42D9-B0C5-D6641C23F974}" destId="{D79782C0-B9F9-442B-A467-0E3CC5D1D145}" srcOrd="2" destOrd="0" presId="urn:microsoft.com/office/officeart/2005/8/layout/orgChart1"/>
    <dgm:cxn modelId="{A24CE741-3324-4A47-AB46-1E0F85647102}" type="presParOf" srcId="{79C06490-DD4E-42D9-B0C5-D6641C23F974}" destId="{4B5D4243-7B63-4CE2-8FC2-EA89D886838B}" srcOrd="3" destOrd="0" presId="urn:microsoft.com/office/officeart/2005/8/layout/orgChart1"/>
    <dgm:cxn modelId="{EB30922A-D93D-4D96-87C6-BDFC25DD863E}" type="presParOf" srcId="{4B5D4243-7B63-4CE2-8FC2-EA89D886838B}" destId="{A03138F8-2B7A-483D-99A4-61ED1495C0A8}" srcOrd="0" destOrd="0" presId="urn:microsoft.com/office/officeart/2005/8/layout/orgChart1"/>
    <dgm:cxn modelId="{80A1F33E-E12C-403A-99D3-F6877C1716E7}" type="presParOf" srcId="{A03138F8-2B7A-483D-99A4-61ED1495C0A8}" destId="{2CC2AD16-0CFE-42B5-A029-891047B7C65D}" srcOrd="0" destOrd="0" presId="urn:microsoft.com/office/officeart/2005/8/layout/orgChart1"/>
    <dgm:cxn modelId="{34BF9786-B236-47F9-945E-CB2A8E320C23}" type="presParOf" srcId="{A03138F8-2B7A-483D-99A4-61ED1495C0A8}" destId="{720F5F45-8EB1-459B-9160-524CBA3D5E30}" srcOrd="1" destOrd="0" presId="urn:microsoft.com/office/officeart/2005/8/layout/orgChart1"/>
    <dgm:cxn modelId="{7C92DCB3-8E66-429D-93E6-D32FF6EE308F}" type="presParOf" srcId="{4B5D4243-7B63-4CE2-8FC2-EA89D886838B}" destId="{CE3BA681-8DE3-421A-8C1A-0D810B26374A}" srcOrd="1" destOrd="0" presId="urn:microsoft.com/office/officeart/2005/8/layout/orgChart1"/>
    <dgm:cxn modelId="{131DCD22-ABBD-4117-B34A-90E0D452E3A3}" type="presParOf" srcId="{4B5D4243-7B63-4CE2-8FC2-EA89D886838B}" destId="{D3490103-F59E-4342-8060-D0C94223B8C7}" srcOrd="2" destOrd="0" presId="urn:microsoft.com/office/officeart/2005/8/layout/orgChart1"/>
    <dgm:cxn modelId="{BBABB3D8-2FED-4B0F-AC1B-12D3E3A18EE4}" type="presParOf" srcId="{79C06490-DD4E-42D9-B0C5-D6641C23F974}" destId="{67888B25-0054-4CDC-A7F9-EBD8F4959CD5}" srcOrd="4" destOrd="0" presId="urn:microsoft.com/office/officeart/2005/8/layout/orgChart1"/>
    <dgm:cxn modelId="{5D1B5445-1340-444F-93BB-24E9722ED600}" type="presParOf" srcId="{79C06490-DD4E-42D9-B0C5-D6641C23F974}" destId="{C3450892-DA64-4580-891A-53C9442871DC}" srcOrd="5" destOrd="0" presId="urn:microsoft.com/office/officeart/2005/8/layout/orgChart1"/>
    <dgm:cxn modelId="{A8A5A101-3D6D-4CD8-A2E5-BB784CA4D6DA}" type="presParOf" srcId="{C3450892-DA64-4580-891A-53C9442871DC}" destId="{A5F0F29B-8DD3-4304-99EB-803F61F006D8}" srcOrd="0" destOrd="0" presId="urn:microsoft.com/office/officeart/2005/8/layout/orgChart1"/>
    <dgm:cxn modelId="{754CD8CD-45D0-45ED-97F0-E7397D97EBFF}" type="presParOf" srcId="{A5F0F29B-8DD3-4304-99EB-803F61F006D8}" destId="{84DC0D40-583D-4F4A-9D93-E14A794E95D1}" srcOrd="0" destOrd="0" presId="urn:microsoft.com/office/officeart/2005/8/layout/orgChart1"/>
    <dgm:cxn modelId="{A2B25CE3-D690-4D8D-8584-0BEF6FE52B30}" type="presParOf" srcId="{A5F0F29B-8DD3-4304-99EB-803F61F006D8}" destId="{A2FFAECB-F581-4AE4-9A19-F445D112ACEA}" srcOrd="1" destOrd="0" presId="urn:microsoft.com/office/officeart/2005/8/layout/orgChart1"/>
    <dgm:cxn modelId="{B7922148-12FD-439A-B50D-0704DB95388D}" type="presParOf" srcId="{C3450892-DA64-4580-891A-53C9442871DC}" destId="{56E89718-4378-4C19-A094-739C141B9B8E}" srcOrd="1" destOrd="0" presId="urn:microsoft.com/office/officeart/2005/8/layout/orgChart1"/>
    <dgm:cxn modelId="{FB38E6D2-CC5A-417A-963F-864F673B8DD4}" type="presParOf" srcId="{C3450892-DA64-4580-891A-53C9442871DC}" destId="{F6409FCA-80B0-477E-98BA-D5476E984424}" srcOrd="2" destOrd="0" presId="urn:microsoft.com/office/officeart/2005/8/layout/orgChart1"/>
    <dgm:cxn modelId="{C9C0334C-1968-4C0A-BA0E-CD2BC0CE06E1}" type="presParOf" srcId="{6621D067-8433-4C65-BBF2-7A8E2C2B703A}" destId="{374F27A5-216A-4DFD-8208-6DD8C9AAFF1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88B25-0054-4CDC-A7F9-EBD8F4959CD5}">
      <dsp:nvSpPr>
        <dsp:cNvPr id="0" name=""/>
        <dsp:cNvSpPr/>
      </dsp:nvSpPr>
      <dsp:spPr>
        <a:xfrm>
          <a:off x="3779874" y="2000181"/>
          <a:ext cx="2674288" cy="464132"/>
        </a:xfrm>
        <a:custGeom>
          <a:avLst/>
          <a:gdLst/>
          <a:ahLst/>
          <a:cxnLst/>
          <a:rect l="0" t="0" r="0" b="0"/>
          <a:pathLst>
            <a:path>
              <a:moveTo>
                <a:pt x="0" y="0"/>
              </a:moveTo>
              <a:lnTo>
                <a:pt x="0" y="232066"/>
              </a:lnTo>
              <a:lnTo>
                <a:pt x="2674288" y="232066"/>
              </a:lnTo>
              <a:lnTo>
                <a:pt x="2674288" y="4641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782C0-B9F9-442B-A467-0E3CC5D1D145}">
      <dsp:nvSpPr>
        <dsp:cNvPr id="0" name=""/>
        <dsp:cNvSpPr/>
      </dsp:nvSpPr>
      <dsp:spPr>
        <a:xfrm>
          <a:off x="3734154" y="2000181"/>
          <a:ext cx="91440" cy="464132"/>
        </a:xfrm>
        <a:custGeom>
          <a:avLst/>
          <a:gdLst/>
          <a:ahLst/>
          <a:cxnLst/>
          <a:rect l="0" t="0" r="0" b="0"/>
          <a:pathLst>
            <a:path>
              <a:moveTo>
                <a:pt x="45720" y="0"/>
              </a:moveTo>
              <a:lnTo>
                <a:pt x="45720" y="4641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62BA0F-5A72-44FE-B07B-83DAF3C5D6FB}">
      <dsp:nvSpPr>
        <dsp:cNvPr id="0" name=""/>
        <dsp:cNvSpPr/>
      </dsp:nvSpPr>
      <dsp:spPr>
        <a:xfrm>
          <a:off x="1105585" y="2000181"/>
          <a:ext cx="2674288" cy="464132"/>
        </a:xfrm>
        <a:custGeom>
          <a:avLst/>
          <a:gdLst/>
          <a:ahLst/>
          <a:cxnLst/>
          <a:rect l="0" t="0" r="0" b="0"/>
          <a:pathLst>
            <a:path>
              <a:moveTo>
                <a:pt x="2674288" y="0"/>
              </a:moveTo>
              <a:lnTo>
                <a:pt x="2674288" y="232066"/>
              </a:lnTo>
              <a:lnTo>
                <a:pt x="0" y="232066"/>
              </a:lnTo>
              <a:lnTo>
                <a:pt x="0" y="4641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8E520-311A-4FCC-96FD-96DC1D480386}">
      <dsp:nvSpPr>
        <dsp:cNvPr id="0" name=""/>
        <dsp:cNvSpPr/>
      </dsp:nvSpPr>
      <dsp:spPr>
        <a:xfrm>
          <a:off x="2674796" y="895103"/>
          <a:ext cx="2210156" cy="1105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000" b="1" i="0" u="none" strike="noStrike" kern="1200" cap="none" normalizeH="0" baseline="0" smtClean="0">
              <a:ln>
                <a:noFill/>
              </a:ln>
              <a:solidFill>
                <a:schemeClr val="tx1"/>
              </a:solidFill>
              <a:effectLst/>
              <a:cs typeface="Arial" charset="0"/>
            </a:rPr>
            <a:t>Temel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000" b="1" i="0" u="none" strike="noStrike" kern="1200" cap="none" normalizeH="0" baseline="0" smtClean="0">
              <a:ln>
                <a:noFill/>
              </a:ln>
              <a:solidFill>
                <a:schemeClr val="tx1"/>
              </a:solidFill>
              <a:effectLst/>
              <a:cs typeface="Arial" charset="0"/>
            </a:rPr>
            <a:t>Kavramlar</a:t>
          </a:r>
        </a:p>
      </dsp:txBody>
      <dsp:txXfrm>
        <a:off x="2674796" y="895103"/>
        <a:ext cx="2210156" cy="1105078"/>
      </dsp:txXfrm>
    </dsp:sp>
    <dsp:sp modelId="{071D6F19-80BA-44D4-B28C-63289EEB6EB4}">
      <dsp:nvSpPr>
        <dsp:cNvPr id="0" name=""/>
        <dsp:cNvSpPr/>
      </dsp:nvSpPr>
      <dsp:spPr>
        <a:xfrm>
          <a:off x="507" y="2464314"/>
          <a:ext cx="2210156" cy="1105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000" b="1" i="0" u="none" strike="noStrike" kern="1200" cap="none" normalizeH="0" baseline="0" smtClean="0">
              <a:ln>
                <a:noFill/>
              </a:ln>
              <a:solidFill>
                <a:schemeClr val="tx1"/>
              </a:solidFill>
              <a:effectLst/>
              <a:cs typeface="Arial" charset="0"/>
            </a:rPr>
            <a:t>Geri Bildirim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000" b="1" i="0" u="none" strike="noStrike" kern="1200" cap="none" normalizeH="0" baseline="0" smtClean="0">
              <a:ln>
                <a:noFill/>
              </a:ln>
              <a:solidFill>
                <a:schemeClr val="tx1"/>
              </a:solidFill>
              <a:effectLst/>
              <a:cs typeface="Arial" charset="0"/>
            </a:rPr>
            <a:t>(FEEDBACK)</a:t>
          </a:r>
        </a:p>
      </dsp:txBody>
      <dsp:txXfrm>
        <a:off x="507" y="2464314"/>
        <a:ext cx="2210156" cy="1105078"/>
      </dsp:txXfrm>
    </dsp:sp>
    <dsp:sp modelId="{2CC2AD16-0CFE-42B5-A029-891047B7C65D}">
      <dsp:nvSpPr>
        <dsp:cNvPr id="0" name=""/>
        <dsp:cNvSpPr/>
      </dsp:nvSpPr>
      <dsp:spPr>
        <a:xfrm>
          <a:off x="2674796" y="2464314"/>
          <a:ext cx="2210156" cy="1105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000" b="1" i="0" u="none" strike="noStrike" kern="1200" cap="none" normalizeH="0" baseline="0" smtClean="0">
              <a:ln>
                <a:noFill/>
              </a:ln>
              <a:solidFill>
                <a:schemeClr val="tx1"/>
              </a:solidFill>
              <a:effectLst/>
              <a:cs typeface="Arial" charset="0"/>
            </a:rPr>
            <a:t>Ağ Oluşumu</a:t>
          </a:r>
        </a:p>
      </dsp:txBody>
      <dsp:txXfrm>
        <a:off x="2674796" y="2464314"/>
        <a:ext cx="2210156" cy="1105078"/>
      </dsp:txXfrm>
    </dsp:sp>
    <dsp:sp modelId="{84DC0D40-583D-4F4A-9D93-E14A794E95D1}">
      <dsp:nvSpPr>
        <dsp:cNvPr id="0" name=""/>
        <dsp:cNvSpPr/>
      </dsp:nvSpPr>
      <dsp:spPr>
        <a:xfrm>
          <a:off x="5349085" y="2464314"/>
          <a:ext cx="2210156" cy="1105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000" b="1" i="0" u="none" strike="noStrike" kern="1200" cap="none" normalizeH="0" baseline="0" smtClean="0">
              <a:ln>
                <a:noFill/>
              </a:ln>
              <a:solidFill>
                <a:schemeClr val="tx1"/>
              </a:solidFill>
              <a:effectLst/>
              <a:cs typeface="Arial" charset="0"/>
            </a:rPr>
            <a:t>Dışsal ve İçsel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000" b="1" i="0" u="none" strike="noStrike" kern="1200" cap="none" normalizeH="0" baseline="0" smtClean="0">
              <a:ln>
                <a:noFill/>
              </a:ln>
              <a:solidFill>
                <a:schemeClr val="tx1"/>
              </a:solidFill>
              <a:effectLst/>
              <a:cs typeface="Arial" charset="0"/>
            </a:rPr>
            <a:t>Bağımlılık</a:t>
          </a:r>
        </a:p>
      </dsp:txBody>
      <dsp:txXfrm>
        <a:off x="5349085" y="2464314"/>
        <a:ext cx="2210156" cy="11050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13B485-D3C5-4B93-8A60-9971F79E8311}" type="datetimeFigureOut">
              <a:rPr lang="tr-TR" smtClean="0"/>
              <a:t>25.03.2019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7A2DD-2B76-4168-9444-B9B2B6BAADE2}" type="slidenum">
              <a:rPr lang="tr-TR" smtClean="0"/>
              <a:t>‹#›</a:t>
            </a:fld>
            <a:endParaRPr lang="tr-TR"/>
          </a:p>
        </p:txBody>
      </p:sp>
    </p:spTree>
    <p:extLst>
      <p:ext uri="{BB962C8B-B14F-4D97-AF65-F5344CB8AC3E}">
        <p14:creationId xmlns:p14="http://schemas.microsoft.com/office/powerpoint/2010/main" val="81174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187E1DEA-5750-44BC-A057-3D7487A8C009}" type="slidenum">
              <a:rPr lang="tr-TR" smtClean="0"/>
              <a:pPr/>
              <a:t>6</a:t>
            </a:fld>
            <a:endParaRPr lang="tr-T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pPr>
              <a:spcBef>
                <a:spcPct val="0"/>
              </a:spcBef>
            </a:pPr>
            <a:endParaRPr lang="zh-CN" altLang="en-US" smtClean="0"/>
          </a:p>
        </p:txBody>
      </p:sp>
      <p:sp>
        <p:nvSpPr>
          <p:cNvPr id="10244" name="Slide Number Placeholder 3"/>
          <p:cNvSpPr>
            <a:spLocks noGrp="1"/>
          </p:cNvSpPr>
          <p:nvPr>
            <p:ph type="sldNum" sz="quarter" idx="5"/>
          </p:nvPr>
        </p:nvSpPr>
        <p:spPr bwMode="auto">
          <a:noFill/>
          <a:ln>
            <a:miter lim="800000"/>
            <a:headEnd/>
            <a:tailEnd/>
          </a:ln>
        </p:spPr>
        <p:txBody>
          <a:bodyPr/>
          <a:lstStyle/>
          <a:p>
            <a:fld id="{434C0301-E6EF-4C9E-93EC-51FA9E0B575C}" type="slidenum">
              <a:rPr lang="zh-CN" altLang="en-US"/>
              <a:pPr/>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85B0238D-408F-47D3-BEA4-53D244317215}" type="slidenum">
              <a:rPr lang="tr-TR" smtClean="0"/>
              <a:pPr/>
              <a:t>9</a:t>
            </a:fld>
            <a:endParaRPr lang="tr-T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pPr>
              <a:spcBef>
                <a:spcPct val="0"/>
              </a:spcBef>
            </a:pPr>
            <a:endParaRPr lang="zh-CN" altLang="en-US" smtClean="0"/>
          </a:p>
        </p:txBody>
      </p:sp>
      <p:sp>
        <p:nvSpPr>
          <p:cNvPr id="10244" name="Slide Number Placeholder 3"/>
          <p:cNvSpPr>
            <a:spLocks noGrp="1"/>
          </p:cNvSpPr>
          <p:nvPr>
            <p:ph type="sldNum" sz="quarter" idx="5"/>
          </p:nvPr>
        </p:nvSpPr>
        <p:spPr bwMode="auto">
          <a:noFill/>
          <a:ln>
            <a:miter lim="800000"/>
            <a:headEnd/>
            <a:tailEnd/>
          </a:ln>
        </p:spPr>
        <p:txBody>
          <a:bodyPr/>
          <a:lstStyle/>
          <a:p>
            <a:fld id="{434C0301-E6EF-4C9E-93EC-51FA9E0B575C}" type="slidenum">
              <a:rPr lang="zh-CN" altLang="en-US"/>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22B1D076-2311-411D-B57C-451F33E3EAD1}" type="slidenum">
              <a:rPr lang="tr-TR" smtClean="0"/>
              <a:pPr/>
              <a:t>16</a:t>
            </a:fld>
            <a:endParaRPr lang="tr-TR"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algn="just" eaLnBrk="1" hangingPunct="1"/>
            <a:r>
              <a:rPr lang="tr-TR" sz="1000" b="1" dirty="0" smtClean="0"/>
              <a:t>Dışsal bağımlılık (</a:t>
            </a:r>
            <a:r>
              <a:rPr lang="tr-TR" sz="1000" b="1" dirty="0" err="1" smtClean="0"/>
              <a:t>outer</a:t>
            </a:r>
            <a:r>
              <a:rPr lang="tr-TR" sz="1000" b="1" dirty="0" smtClean="0"/>
              <a:t> </a:t>
            </a:r>
            <a:r>
              <a:rPr lang="tr-TR" sz="1000" b="1" dirty="0" err="1" smtClean="0"/>
              <a:t>dependence</a:t>
            </a:r>
            <a:r>
              <a:rPr lang="tr-TR" sz="1000" b="1" dirty="0" smtClean="0"/>
              <a:t>):</a:t>
            </a:r>
            <a:r>
              <a:rPr lang="tr-TR" i="1" dirty="0" smtClean="0"/>
              <a:t> </a:t>
            </a:r>
            <a:r>
              <a:rPr lang="tr-TR" dirty="0" smtClean="0"/>
              <a:t>Bir kriterin kendisinden farklı bir kümede bulunan kriterle veya alternatiflerin bulunduğu küme ile var olan etkileşimini gösteren bağımlılıktır.</a:t>
            </a:r>
          </a:p>
          <a:p>
            <a:pPr algn="just" eaLnBrk="1" hangingPunct="1"/>
            <a:endParaRPr lang="tr-TR" dirty="0" smtClean="0"/>
          </a:p>
          <a:p>
            <a:pPr algn="just" eaLnBrk="1" hangingPunct="1"/>
            <a:r>
              <a:rPr lang="tr-TR" sz="1000" b="1" dirty="0" smtClean="0"/>
              <a:t>İçsel bağımlılık (</a:t>
            </a:r>
            <a:r>
              <a:rPr lang="tr-TR" sz="1000" b="1" dirty="0" err="1" smtClean="0"/>
              <a:t>innear</a:t>
            </a:r>
            <a:r>
              <a:rPr lang="tr-TR" sz="1000" b="1" dirty="0" smtClean="0"/>
              <a:t> </a:t>
            </a:r>
            <a:r>
              <a:rPr lang="tr-TR" sz="1000" b="1" dirty="0" err="1" smtClean="0"/>
              <a:t>dependence</a:t>
            </a:r>
            <a:r>
              <a:rPr lang="tr-TR" sz="1000" b="1" dirty="0" smtClean="0"/>
              <a:t>):</a:t>
            </a:r>
            <a:r>
              <a:rPr lang="tr-TR" dirty="0" smtClean="0"/>
              <a:t> Aynı küme içinde yer alan kriterlerin birbirleriyle olan etkileşimini gösteren bağımlılıktır.</a:t>
            </a:r>
          </a:p>
          <a:p>
            <a:pPr eaLnBrk="1" hangingPunct="1"/>
            <a:endParaRPr lang="tr-T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92BEC0F0-5722-4C1D-9ACA-C3EE7E0F984A}" type="slidenum">
              <a:rPr lang="tr-TR" smtClean="0"/>
              <a:pPr/>
              <a:t>19</a:t>
            </a:fld>
            <a:endParaRPr lang="tr-TR"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tr-TR" dirty="0" smtClean="0"/>
              <a:t>Kümelerdeki elemanların birbirleriyle olan ilişkilerine bağlı olarak, kümelerin birbiri üzerindeki etkilerinin, ağırlıklarının belirlenmesi amacıyla “küme karşılaştırmaları” yapılır. </a:t>
            </a:r>
          </a:p>
          <a:p>
            <a:pPr eaLnBrk="1" hangingPunct="1"/>
            <a:endParaRPr lang="tr-TR" dirty="0" smtClean="0"/>
          </a:p>
          <a:p>
            <a:pPr eaLnBrk="1" hangingPunct="1"/>
            <a:r>
              <a:rPr lang="tr-TR" dirty="0" smtClean="0"/>
              <a:t>Küme karşılaştırmaları yapılırken her bir küme bazında, bu kümenin etkilediği kümelerin karşılaştırıldığı ikili karşılaştırma matrisleri oluşturulur. Dolayısıyla bir küme bazında küme karşılaştırmaları yapılması için, bu kümenin en az iki kümeyi etkilemesi gerekmektedir (kümenin etkilediği kümelerden biri kendisi de olabilir). </a:t>
            </a:r>
          </a:p>
          <a:p>
            <a:pPr eaLnBrk="1" hangingPunct="1"/>
            <a:endParaRPr lang="tr-TR" dirty="0" smtClean="0"/>
          </a:p>
          <a:p>
            <a:pPr eaLnBrk="1" hangingPunct="1"/>
            <a:r>
              <a:rPr lang="tr-TR" dirty="0" smtClean="0"/>
              <a:t>Bu matriste hücreye girilecek değerin belirlenmesi için şu tipte bir soru sorulur: “A kümesinin B kümesi üzerindeki etkisi C kümesi üzerindeki etkisinden ne kadar fazladır/azdır?”. </a:t>
            </a:r>
          </a:p>
          <a:p>
            <a:pPr eaLnBrk="1" hangingPunct="1"/>
            <a:endParaRPr lang="tr-T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9B8B7916-26B7-4621-931F-D37B6BD62BC6}" type="slidenum">
              <a:rPr lang="tr-TR" smtClean="0"/>
              <a:pPr/>
              <a:t>20</a:t>
            </a:fld>
            <a:endParaRPr lang="tr-T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tr-T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B6019CE-6A57-4FE8-A8F2-3A10A9E65B9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25.03.2019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Resim31.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2" name="1 Başlık"/>
          <p:cNvSpPr>
            <a:spLocks noGrp="1"/>
          </p:cNvSpPr>
          <p:nvPr>
            <p:ph type="ctrTitle"/>
          </p:nvPr>
        </p:nvSpPr>
        <p:spPr/>
        <p:txBody>
          <a:bodyPr>
            <a:normAutofit/>
          </a:bodyPr>
          <a:lstStyle/>
          <a:p>
            <a:r>
              <a:rPr lang="tr-TR" b="1" dirty="0" smtClean="0">
                <a:latin typeface="Times New Roman" panose="02020603050405020304" pitchFamily="18" charset="0"/>
                <a:cs typeface="Times New Roman" panose="02020603050405020304" pitchFamily="18" charset="0"/>
              </a:rPr>
              <a:t>ANALİTİK AĞ SÜRECİ</a:t>
            </a:r>
            <a:r>
              <a:rPr lang="tr-TR" dirty="0" smtClean="0"/>
              <a:t/>
            </a:r>
            <a:br>
              <a:rPr lang="tr-TR" dirty="0" smtClean="0"/>
            </a:br>
            <a:endParaRPr lang="tr-TR" dirty="0"/>
          </a:p>
        </p:txBody>
      </p:sp>
      <p:sp>
        <p:nvSpPr>
          <p:cNvPr id="3" name="2 Alt Başlık"/>
          <p:cNvSpPr>
            <a:spLocks noGrp="1"/>
          </p:cNvSpPr>
          <p:nvPr>
            <p:ph type="subTitle" idx="1"/>
          </p:nvPr>
        </p:nvSpPr>
        <p:spPr>
          <a:xfrm>
            <a:off x="2483768" y="4005064"/>
            <a:ext cx="5760640" cy="1944216"/>
          </a:xfrm>
        </p:spPr>
        <p:txBody>
          <a:bodyPr/>
          <a:lstStyle/>
          <a:p>
            <a:r>
              <a:rPr lang="tr-TR" b="1" dirty="0" smtClean="0">
                <a:solidFill>
                  <a:schemeClr val="accent5">
                    <a:lumMod val="50000"/>
                  </a:schemeClr>
                </a:solidFill>
                <a:latin typeface="Times New Roman" panose="02020603050405020304" pitchFamily="18" charset="0"/>
                <a:cs typeface="Times New Roman" panose="02020603050405020304" pitchFamily="18" charset="0"/>
              </a:rPr>
              <a:t>HAZIRLAYAN:</a:t>
            </a:r>
          </a:p>
          <a:p>
            <a:r>
              <a:rPr lang="tr-TR" b="1" dirty="0" smtClean="0">
                <a:solidFill>
                  <a:schemeClr val="tx1"/>
                </a:solidFill>
                <a:latin typeface="Times New Roman" panose="02020603050405020304" pitchFamily="18" charset="0"/>
                <a:cs typeface="Times New Roman" panose="02020603050405020304" pitchFamily="18" charset="0"/>
              </a:rPr>
              <a:t>Arş. Gör. Ayça Nur </a:t>
            </a:r>
            <a:r>
              <a:rPr lang="tr-TR" b="1" dirty="0" smtClean="0">
                <a:solidFill>
                  <a:schemeClr val="tx1"/>
                </a:solidFill>
                <a:latin typeface="Times New Roman" panose="02020603050405020304" pitchFamily="18" charset="0"/>
                <a:cs typeface="Times New Roman" panose="02020603050405020304" pitchFamily="18" charset="0"/>
              </a:rPr>
              <a:t>ŞAHİN</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7" name="6 Metin kutusu"/>
          <p:cNvSpPr txBox="1"/>
          <p:nvPr/>
        </p:nvSpPr>
        <p:spPr>
          <a:xfrm>
            <a:off x="899592" y="4149080"/>
            <a:ext cx="1296144" cy="461665"/>
          </a:xfrm>
          <a:prstGeom prst="rect">
            <a:avLst/>
          </a:prstGeom>
          <a:noFill/>
        </p:spPr>
        <p:txBody>
          <a:bodyPr wrap="square" rtlCol="0">
            <a:spAutoFit/>
          </a:bodyPr>
          <a:lstStyle/>
          <a:p>
            <a:r>
              <a:rPr lang="tr-TR" sz="2400" b="1" dirty="0" smtClean="0">
                <a:solidFill>
                  <a:schemeClr val="accent2">
                    <a:lumMod val="60000"/>
                    <a:lumOff val="40000"/>
                  </a:schemeClr>
                </a:solidFill>
                <a:latin typeface="Comic Sans MS" pitchFamily="66" charset="0"/>
              </a:rPr>
              <a:t>ANP</a:t>
            </a:r>
            <a:endParaRPr lang="tr-TR" sz="2400" b="1" dirty="0">
              <a:solidFill>
                <a:schemeClr val="accent2">
                  <a:lumMod val="60000"/>
                  <a:lumOff val="4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ropbox\ayça\Yeni klasör (2)\Resim3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标题 1"/>
          <p:cNvSpPr>
            <a:spLocks noGrp="1"/>
          </p:cNvSpPr>
          <p:nvPr>
            <p:ph type="title"/>
          </p:nvPr>
        </p:nvSpPr>
        <p:spPr>
          <a:xfrm>
            <a:off x="457200" y="404664"/>
            <a:ext cx="8229600" cy="1012974"/>
          </a:xfrm>
        </p:spPr>
        <p:txBody>
          <a:bodyPr/>
          <a:lstStyle/>
          <a:p>
            <a:r>
              <a:rPr lang="tr-TR" b="1" dirty="0" smtClean="0">
                <a:solidFill>
                  <a:srgbClr val="FF0066"/>
                </a:solidFill>
                <a:latin typeface="Calibri" pitchFamily="34" charset="0"/>
              </a:rPr>
              <a:t>  KRİTERLER</a:t>
            </a:r>
            <a:endParaRPr lang="zh-CN" altLang="en-US" dirty="0"/>
          </a:p>
        </p:txBody>
      </p:sp>
      <p:sp>
        <p:nvSpPr>
          <p:cNvPr id="3" name="内容占位符 2"/>
          <p:cNvSpPr>
            <a:spLocks noGrp="1"/>
          </p:cNvSpPr>
          <p:nvPr>
            <p:ph idx="1"/>
          </p:nvPr>
        </p:nvSpPr>
        <p:spPr>
          <a:xfrm>
            <a:off x="2555776" y="1600200"/>
            <a:ext cx="6131024" cy="4525963"/>
          </a:xfrm>
        </p:spPr>
        <p:txBody>
          <a:bodyPr/>
          <a:lstStyle/>
          <a:p>
            <a:pPr>
              <a:buNone/>
            </a:pPr>
            <a:r>
              <a:rPr lang="tr-TR" b="1" dirty="0" smtClean="0">
                <a:solidFill>
                  <a:srgbClr val="FF0066"/>
                </a:solidFill>
                <a:latin typeface="Calibri" pitchFamily="34" charset="0"/>
              </a:rPr>
              <a:t>B.</a:t>
            </a:r>
            <a:r>
              <a:rPr lang="tr-TR" b="1" dirty="0" smtClean="0">
                <a:latin typeface="Calibri" pitchFamily="34" charset="0"/>
              </a:rPr>
              <a:t>ÜRÜN ÖZELLİKLERİ</a:t>
            </a:r>
          </a:p>
          <a:p>
            <a:pPr>
              <a:buNone/>
            </a:pPr>
            <a:r>
              <a:rPr lang="tr-TR" b="1" dirty="0" smtClean="0">
                <a:solidFill>
                  <a:srgbClr val="FF0066"/>
                </a:solidFill>
                <a:latin typeface="Calibri" pitchFamily="34" charset="0"/>
              </a:rPr>
              <a:t>C.</a:t>
            </a:r>
            <a:r>
              <a:rPr lang="tr-TR" b="1" dirty="0" smtClean="0">
                <a:latin typeface="Calibri" pitchFamily="34" charset="0"/>
              </a:rPr>
              <a:t>ÜRÜN DAĞITIM KANALI</a:t>
            </a:r>
          </a:p>
          <a:p>
            <a:pPr>
              <a:buNone/>
            </a:pPr>
            <a:r>
              <a:rPr lang="tr-TR" b="1" dirty="0" smtClean="0">
                <a:solidFill>
                  <a:srgbClr val="FF0066"/>
                </a:solidFill>
                <a:latin typeface="Calibri" pitchFamily="34" charset="0"/>
              </a:rPr>
              <a:t>D.</a:t>
            </a:r>
            <a:r>
              <a:rPr lang="tr-TR" b="1" dirty="0" smtClean="0">
                <a:latin typeface="Calibri" pitchFamily="34" charset="0"/>
              </a:rPr>
              <a:t>İLETİŞİM KANALI</a:t>
            </a:r>
          </a:p>
          <a:p>
            <a:pPr>
              <a:buNone/>
            </a:pPr>
            <a:r>
              <a:rPr lang="tr-TR" b="1" dirty="0" smtClean="0">
                <a:solidFill>
                  <a:srgbClr val="FF0066"/>
                </a:solidFill>
                <a:latin typeface="Calibri" pitchFamily="34" charset="0"/>
              </a:rPr>
              <a:t>E.</a:t>
            </a:r>
            <a:r>
              <a:rPr lang="tr-TR" b="1" dirty="0" smtClean="0">
                <a:latin typeface="Calibri" pitchFamily="34" charset="0"/>
              </a:rPr>
              <a:t>PROJELER/FAALİYETLER</a:t>
            </a:r>
          </a:p>
          <a:p>
            <a:pPr>
              <a:buNone/>
            </a:pPr>
            <a:r>
              <a:rPr lang="tr-TR" b="1" dirty="0" smtClean="0">
                <a:solidFill>
                  <a:srgbClr val="FF0066"/>
                </a:solidFill>
                <a:latin typeface="Calibri" pitchFamily="34" charset="0"/>
              </a:rPr>
              <a:t>F.</a:t>
            </a:r>
            <a:r>
              <a:rPr lang="tr-TR" b="1" dirty="0" smtClean="0">
                <a:latin typeface="Calibri" pitchFamily="34" charset="0"/>
              </a:rPr>
              <a:t>STRATEJİ/POLİTİKA</a:t>
            </a: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Desktop\Resim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098" name="Picture 8" descr="文案1"/>
          <p:cNvPicPr>
            <a:picLocks noChangeAspect="1" noChangeArrowheads="1"/>
          </p:cNvPicPr>
          <p:nvPr/>
        </p:nvPicPr>
        <p:blipFill>
          <a:blip r:embed="rId4" cstate="print"/>
          <a:srcRect/>
          <a:stretch>
            <a:fillRect/>
          </a:stretch>
        </p:blipFill>
        <p:spPr bwMode="auto">
          <a:xfrm>
            <a:off x="395536" y="908720"/>
            <a:ext cx="8529191" cy="5040560"/>
          </a:xfrm>
          <a:prstGeom prst="rect">
            <a:avLst/>
          </a:prstGeom>
          <a:solidFill>
            <a:srgbClr val="92D050"/>
          </a:solid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539552" y="1052736"/>
            <a:ext cx="8280920" cy="4824536"/>
          </a:xfrm>
          <a:prstGeom prst="rect">
            <a:avLst/>
          </a:prstGeom>
          <a:noFill/>
          <a:ln w="9525">
            <a:noFill/>
            <a:miter lim="800000"/>
            <a:headEnd/>
            <a:tailEnd/>
          </a:ln>
        </p:spPr>
      </p:pic>
      <p:sp>
        <p:nvSpPr>
          <p:cNvPr id="8" name="7 Metin kutusu"/>
          <p:cNvSpPr txBox="1"/>
          <p:nvPr/>
        </p:nvSpPr>
        <p:spPr>
          <a:xfrm>
            <a:off x="1547664" y="404664"/>
            <a:ext cx="6120680" cy="461665"/>
          </a:xfrm>
          <a:prstGeom prst="rect">
            <a:avLst/>
          </a:prstGeom>
          <a:noFill/>
        </p:spPr>
        <p:txBody>
          <a:bodyPr wrap="square" rtlCol="0">
            <a:spAutoFit/>
          </a:bodyPr>
          <a:lstStyle/>
          <a:p>
            <a:r>
              <a:rPr lang="tr-TR" sz="2400" b="1" dirty="0" smtClean="0">
                <a:solidFill>
                  <a:srgbClr val="92D050"/>
                </a:solidFill>
                <a:latin typeface="Comic Sans MS" pitchFamily="66" charset="0"/>
              </a:rPr>
              <a:t>AHS ORGANİK ÜRÜN ÖRNEK MODELİ</a:t>
            </a:r>
            <a:endParaRPr lang="tr-TR" sz="2400" b="1" dirty="0">
              <a:solidFill>
                <a:srgbClr val="92D050"/>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Resim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Dikdörtgen"/>
          <p:cNvSpPr/>
          <p:nvPr/>
        </p:nvSpPr>
        <p:spPr>
          <a:xfrm>
            <a:off x="3059832" y="1124744"/>
            <a:ext cx="5760640" cy="2000548"/>
          </a:xfrm>
          <a:prstGeom prst="rect">
            <a:avLst/>
          </a:prstGeom>
        </p:spPr>
        <p:txBody>
          <a:bodyPr wrap="square">
            <a:spAutoFit/>
          </a:bodyPr>
          <a:lstStyle/>
          <a:p>
            <a:pPr algn="just">
              <a:buFont typeface="Arial" pitchFamily="34" charset="0"/>
              <a:buChar char="•"/>
            </a:pPr>
            <a:r>
              <a:rPr lang="tr-TR" sz="2400" dirty="0" smtClean="0">
                <a:latin typeface="Times New Roman" panose="02020603050405020304" pitchFamily="18" charset="0"/>
                <a:cs typeface="Times New Roman" panose="02020603050405020304" pitchFamily="18" charset="0"/>
              </a:rPr>
              <a:t> Pek çok karar problemi, üst düzeydeki elemanların alt düzeydeki elemanlara bağlılığını ya da karşılıklı etkileşimlerini içerdiğinden hiyerarşik bir şekilde modellenemez</a:t>
            </a:r>
            <a:r>
              <a:rPr lang="tr-TR"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p:txBody>
      </p:sp>
      <p:sp>
        <p:nvSpPr>
          <p:cNvPr id="6" name="5 Metin kutusu"/>
          <p:cNvSpPr txBox="1"/>
          <p:nvPr/>
        </p:nvSpPr>
        <p:spPr>
          <a:xfrm>
            <a:off x="6588224" y="6396335"/>
            <a:ext cx="936104" cy="461665"/>
          </a:xfrm>
          <a:prstGeom prst="rect">
            <a:avLst/>
          </a:prstGeom>
          <a:noFill/>
        </p:spPr>
        <p:txBody>
          <a:bodyPr wrap="square" rtlCol="0">
            <a:spAutoFit/>
          </a:bodyPr>
          <a:lstStyle/>
          <a:p>
            <a:r>
              <a:rPr lang="tr-TR" sz="2400" b="1" dirty="0" smtClean="0">
                <a:latin typeface="Comic Sans MS" pitchFamily="66" charset="0"/>
              </a:rPr>
              <a:t>AAS</a:t>
            </a:r>
            <a:endParaRPr lang="tr-TR" sz="2400" b="1" dirty="0">
              <a:latin typeface="Comic Sans MS" pitchFamily="66" charset="0"/>
            </a:endParaRPr>
          </a:p>
        </p:txBody>
      </p:sp>
      <p:pic>
        <p:nvPicPr>
          <p:cNvPr id="18436" name="Picture 4" descr="http://www.fatiheml.k12.tr/resim/sayfalar/kararsz2.jpg"/>
          <p:cNvPicPr>
            <a:picLocks noChangeAspect="1" noChangeArrowheads="1"/>
          </p:cNvPicPr>
          <p:nvPr/>
        </p:nvPicPr>
        <p:blipFill>
          <a:blip r:embed="rId3" cstate="print"/>
          <a:srcRect/>
          <a:stretch>
            <a:fillRect/>
          </a:stretch>
        </p:blipFill>
        <p:spPr bwMode="auto">
          <a:xfrm>
            <a:off x="0" y="1844824"/>
            <a:ext cx="2664296" cy="2996952"/>
          </a:xfrm>
          <a:prstGeom prst="rect">
            <a:avLst/>
          </a:prstGeom>
          <a:noFill/>
        </p:spPr>
      </p:pic>
      <p:sp>
        <p:nvSpPr>
          <p:cNvPr id="9" name="8 Dikdörtgen"/>
          <p:cNvSpPr/>
          <p:nvPr/>
        </p:nvSpPr>
        <p:spPr>
          <a:xfrm>
            <a:off x="3131840" y="3284984"/>
            <a:ext cx="5688632" cy="1938992"/>
          </a:xfrm>
          <a:prstGeom prst="rect">
            <a:avLst/>
          </a:prstGeom>
        </p:spPr>
        <p:txBody>
          <a:bodyPr wrap="square">
            <a:spAutoFit/>
          </a:bodyPr>
          <a:lstStyle/>
          <a:p>
            <a:pPr algn="just">
              <a:buFont typeface="Arial" pitchFamily="34" charset="0"/>
              <a:buChar char="•"/>
            </a:pPr>
            <a:r>
              <a:rPr lang="tr-TR" sz="2400" dirty="0" smtClean="0">
                <a:latin typeface="Times New Roman" panose="02020603050405020304" pitchFamily="18" charset="0"/>
                <a:cs typeface="Times New Roman" panose="02020603050405020304" pitchFamily="18" charset="0"/>
              </a:rPr>
              <a:t> Ayrıca hiyerarşi düzeninde olduğu gibi yalnızca ölçütün önemliliği seçeneğin önemliliğini belirlemez, aynı zamanda seçeneklerin önemliliği de ölçütlerin önemliliğini belirler. </a:t>
            </a:r>
          </a:p>
        </p:txBody>
      </p:sp>
      <p:sp>
        <p:nvSpPr>
          <p:cNvPr id="10" name="9 Metin kutusu"/>
          <p:cNvSpPr txBox="1"/>
          <p:nvPr/>
        </p:nvSpPr>
        <p:spPr>
          <a:xfrm>
            <a:off x="3491880" y="476672"/>
            <a:ext cx="5040560" cy="584775"/>
          </a:xfrm>
          <a:prstGeom prst="rect">
            <a:avLst/>
          </a:prstGeom>
          <a:noFill/>
        </p:spPr>
        <p:txBody>
          <a:bodyPr wrap="square" rtlCol="0">
            <a:spAutoFit/>
          </a:bodyPr>
          <a:lstStyle/>
          <a:p>
            <a:pPr algn="ctr"/>
            <a:r>
              <a:rPr lang="tr-TR" sz="3200" b="1" dirty="0" smtClean="0">
                <a:solidFill>
                  <a:srgbClr val="33CC33"/>
                </a:solidFill>
                <a:latin typeface="Times New Roman" panose="02020603050405020304" pitchFamily="18" charset="0"/>
                <a:cs typeface="Times New Roman" panose="02020603050405020304" pitchFamily="18" charset="0"/>
              </a:rPr>
              <a:t>ANALİTİK AĞ SÜRECİ</a:t>
            </a:r>
            <a:endParaRPr lang="tr-TR" sz="3200" b="1" dirty="0">
              <a:solidFill>
                <a:srgbClr val="33CC3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Desktop\Resim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457200" y="274638"/>
            <a:ext cx="5194920" cy="1143000"/>
          </a:xfrm>
        </p:spPr>
        <p:txBody>
          <a:bodyPr>
            <a:normAutofit fontScale="90000"/>
          </a:bodyPr>
          <a:lstStyle/>
          <a:p>
            <a:r>
              <a:rPr lang="tr-TR" sz="3600" b="1" dirty="0" smtClean="0">
                <a:latin typeface="Times New Roman" panose="02020603050405020304" pitchFamily="18" charset="0"/>
                <a:cs typeface="Times New Roman" panose="02020603050405020304" pitchFamily="18" charset="0"/>
              </a:rPr>
              <a:t>ANALİTİK AĞ SÜRECİ NEDİR</a:t>
            </a:r>
            <a:endParaRPr lang="tr-TR" sz="3600" b="1" dirty="0">
              <a:latin typeface="Times New Roman" panose="02020603050405020304" pitchFamily="18" charset="0"/>
              <a:cs typeface="Times New Roman" panose="02020603050405020304" pitchFamily="18" charset="0"/>
            </a:endParaRPr>
          </a:p>
        </p:txBody>
      </p:sp>
      <p:graphicFrame>
        <p:nvGraphicFramePr>
          <p:cNvPr id="16386" name="Object 4"/>
          <p:cNvGraphicFramePr>
            <a:graphicFrameLocks/>
          </p:cNvGraphicFramePr>
          <p:nvPr/>
        </p:nvGraphicFramePr>
        <p:xfrm>
          <a:off x="4499992" y="4293096"/>
          <a:ext cx="3131840" cy="2060848"/>
        </p:xfrm>
        <a:graphic>
          <a:graphicData uri="http://schemas.openxmlformats.org/presentationml/2006/ole">
            <mc:AlternateContent xmlns:mc="http://schemas.openxmlformats.org/markup-compatibility/2006">
              <mc:Choice xmlns:v="urn:schemas-microsoft-com:vml" Requires="v">
                <p:oleObj spid="_x0000_s16400" name="Bit Eşlem Resmi" r:id="rId4" imgW="4552381" imgH="4161905" progId="Paint.Picture">
                  <p:embed/>
                </p:oleObj>
              </mc:Choice>
              <mc:Fallback>
                <p:oleObj name="Bit Eşlem Resmi" r:id="rId4" imgW="4552381" imgH="4161905" progId="Paint.Picture">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293096"/>
                        <a:ext cx="313184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7" descr="ask"/>
          <p:cNvPicPr>
            <a:picLocks noChangeAspect="1" noChangeArrowheads="1"/>
          </p:cNvPicPr>
          <p:nvPr/>
        </p:nvPicPr>
        <p:blipFill>
          <a:blip r:embed="rId6" cstate="print"/>
          <a:srcRect/>
          <a:stretch>
            <a:fillRect/>
          </a:stretch>
        </p:blipFill>
        <p:spPr bwMode="auto">
          <a:xfrm>
            <a:off x="3563888" y="620688"/>
            <a:ext cx="901700" cy="1296144"/>
          </a:xfrm>
          <a:prstGeom prst="rect">
            <a:avLst/>
          </a:prstGeom>
          <a:noFill/>
          <a:ln w="9525">
            <a:noFill/>
            <a:miter lim="800000"/>
            <a:headEnd/>
            <a:tailEnd/>
          </a:ln>
        </p:spPr>
      </p:pic>
      <p:sp>
        <p:nvSpPr>
          <p:cNvPr id="6" name="5 Metin kutusu"/>
          <p:cNvSpPr txBox="1"/>
          <p:nvPr/>
        </p:nvSpPr>
        <p:spPr>
          <a:xfrm>
            <a:off x="1115616" y="1772816"/>
            <a:ext cx="7272808" cy="369332"/>
          </a:xfrm>
          <a:prstGeom prst="rect">
            <a:avLst/>
          </a:prstGeom>
          <a:noFill/>
        </p:spPr>
        <p:txBody>
          <a:bodyPr wrap="square" rtlCol="0">
            <a:spAutoFit/>
          </a:bodyPr>
          <a:lstStyle/>
          <a:p>
            <a:endParaRPr lang="tr-TR" dirty="0"/>
          </a:p>
        </p:txBody>
      </p:sp>
      <p:sp>
        <p:nvSpPr>
          <p:cNvPr id="7" name="6 Dikdörtgen"/>
          <p:cNvSpPr/>
          <p:nvPr/>
        </p:nvSpPr>
        <p:spPr>
          <a:xfrm>
            <a:off x="683568" y="1628800"/>
            <a:ext cx="7632848" cy="2677656"/>
          </a:xfrm>
          <a:prstGeom prst="rect">
            <a:avLst/>
          </a:prstGeom>
        </p:spPr>
        <p:txBody>
          <a:bodyPr wrap="square">
            <a:spAutoFit/>
          </a:bodyPr>
          <a:lstStyle/>
          <a:p>
            <a:pPr>
              <a:buFont typeface="Arial" pitchFamily="34" charset="0"/>
              <a:buChar char="•"/>
            </a:pPr>
            <a:r>
              <a:rPr lang="tr-TR" sz="2400" dirty="0" smtClean="0">
                <a:latin typeface="Times New Roman" panose="02020603050405020304" pitchFamily="18" charset="0"/>
                <a:cs typeface="Times New Roman" panose="02020603050405020304" pitchFamily="18" charset="0"/>
              </a:rPr>
              <a:t>Thomas </a:t>
            </a:r>
            <a:r>
              <a:rPr lang="tr-TR" sz="2400" dirty="0" err="1" smtClean="0">
                <a:latin typeface="Times New Roman" panose="02020603050405020304" pitchFamily="18" charset="0"/>
                <a:cs typeface="Times New Roman" panose="02020603050405020304" pitchFamily="18" charset="0"/>
              </a:rPr>
              <a:t>Saaty</a:t>
            </a:r>
            <a:r>
              <a:rPr lang="tr-TR" sz="2400" dirty="0" smtClean="0">
                <a:latin typeface="Times New Roman" panose="02020603050405020304" pitchFamily="18" charset="0"/>
                <a:cs typeface="Times New Roman" panose="02020603050405020304" pitchFamily="18" charset="0"/>
              </a:rPr>
              <a:t> tarafından geliştirmiş,</a:t>
            </a:r>
          </a:p>
          <a:p>
            <a:pPr>
              <a:buFont typeface="Arial" pitchFamily="34" charset="0"/>
              <a:buChar char="•"/>
            </a:pPr>
            <a:endParaRPr lang="tr-TR"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tr-TR" sz="2400" dirty="0" smtClean="0">
                <a:latin typeface="Times New Roman" panose="02020603050405020304" pitchFamily="18" charset="0"/>
                <a:cs typeface="Times New Roman" panose="02020603050405020304" pitchFamily="18" charset="0"/>
              </a:rPr>
              <a:t>Objektif hem de sübjektif değerlendirme kriterlerini dikkate alabilen,</a:t>
            </a:r>
          </a:p>
          <a:p>
            <a:pPr>
              <a:buFont typeface="Arial" pitchFamily="34" charset="0"/>
              <a:buChar char="•"/>
            </a:pPr>
            <a:endParaRPr lang="tr-TR"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tr-TR" sz="2400" dirty="0" smtClean="0">
                <a:latin typeface="Times New Roman" panose="02020603050405020304" pitchFamily="18" charset="0"/>
                <a:cs typeface="Times New Roman" panose="02020603050405020304" pitchFamily="18" charset="0"/>
              </a:rPr>
              <a:t>Bugüne kadar onlarca farklı karar verme aşamasında kullanılmış ve başarısı kabul edilmiş bir karar verircidir.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2" name="Diyagram 1"/>
          <p:cNvGraphicFramePr/>
          <p:nvPr/>
        </p:nvGraphicFramePr>
        <p:xfrm>
          <a:off x="971600" y="1052736"/>
          <a:ext cx="7559749"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a:xfrm>
            <a:off x="0" y="2205038"/>
            <a:ext cx="9144000" cy="4652962"/>
          </a:xfrm>
          <a:prstGeom prst="rect">
            <a:avLst/>
          </a:prstGeom>
          <a:noFill/>
        </p:spPr>
      </p:pic>
      <p:sp>
        <p:nvSpPr>
          <p:cNvPr id="7" name="6 Metin kutusu"/>
          <p:cNvSpPr txBox="1"/>
          <p:nvPr/>
        </p:nvSpPr>
        <p:spPr>
          <a:xfrm>
            <a:off x="1407020" y="620688"/>
            <a:ext cx="6575839" cy="1200329"/>
          </a:xfrm>
          <a:prstGeom prst="rect">
            <a:avLst/>
          </a:prstGeom>
          <a:noFill/>
        </p:spPr>
        <p:txBody>
          <a:bodyPr wrap="none" rtlCol="0">
            <a:spAutoFit/>
          </a:bodyPr>
          <a:lstStyle/>
          <a:p>
            <a:pPr algn="ctr"/>
            <a:r>
              <a:rPr lang="tr-TR" sz="3600" b="1" dirty="0" smtClean="0">
                <a:latin typeface="Comic Sans MS" pitchFamily="66" charset="0"/>
              </a:rPr>
              <a:t>Geri Bildirim (FEEDBACK) ve</a:t>
            </a:r>
            <a:br>
              <a:rPr lang="tr-TR" sz="3600" b="1" dirty="0" smtClean="0">
                <a:latin typeface="Comic Sans MS" pitchFamily="66" charset="0"/>
              </a:rPr>
            </a:br>
            <a:r>
              <a:rPr lang="tr-TR" sz="3600" b="1" dirty="0" smtClean="0">
                <a:latin typeface="Comic Sans MS" pitchFamily="66" charset="0"/>
              </a:rPr>
              <a:t> Ağ (NETWORK) Oluşumu :</a:t>
            </a:r>
            <a:endParaRPr lang="tr-TR" sz="3600"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11188" y="476250"/>
            <a:ext cx="8229600" cy="1152525"/>
          </a:xfrm>
        </p:spPr>
        <p:txBody>
          <a:bodyPr>
            <a:normAutofit fontScale="90000"/>
          </a:bodyPr>
          <a:lstStyle/>
          <a:p>
            <a:pPr eaLnBrk="1" hangingPunct="1"/>
            <a:r>
              <a:rPr lang="tr-TR" b="1" smtClean="0">
                <a:solidFill>
                  <a:srgbClr val="0000FF"/>
                </a:solidFill>
                <a:latin typeface="Calibri" pitchFamily="34" charset="0"/>
              </a:rPr>
              <a:t>Analitik Ağ Süreci</a:t>
            </a:r>
            <a:br>
              <a:rPr lang="tr-TR" b="1" smtClean="0">
                <a:solidFill>
                  <a:srgbClr val="0000FF"/>
                </a:solidFill>
                <a:latin typeface="Calibri" pitchFamily="34" charset="0"/>
              </a:rPr>
            </a:br>
            <a:r>
              <a:rPr lang="tr-TR" b="1" smtClean="0">
                <a:solidFill>
                  <a:schemeClr val="folHlink"/>
                </a:solidFill>
                <a:latin typeface="Calibri" pitchFamily="34" charset="0"/>
              </a:rPr>
              <a:t>(</a:t>
            </a:r>
            <a:r>
              <a:rPr lang="tr-TR" b="1" smtClean="0">
                <a:solidFill>
                  <a:srgbClr val="0033CC"/>
                </a:solidFill>
                <a:latin typeface="Calibri" pitchFamily="34" charset="0"/>
              </a:rPr>
              <a:t>AAS</a:t>
            </a:r>
            <a:r>
              <a:rPr lang="tr-TR" b="1" smtClean="0">
                <a:solidFill>
                  <a:schemeClr val="folHlink"/>
                </a:solidFill>
                <a:latin typeface="Calibri" pitchFamily="34" charset="0"/>
              </a:rPr>
              <a:t>)</a:t>
            </a:r>
          </a:p>
        </p:txBody>
      </p:sp>
      <p:pic>
        <p:nvPicPr>
          <p:cNvPr id="2052" name="Resim 1"/>
          <p:cNvPicPr>
            <a:picLocks noGrp="1" noChangeAspect="1" noChangeArrowheads="1"/>
          </p:cNvPicPr>
          <p:nvPr>
            <p:ph type="body" idx="4294967295"/>
          </p:nvPr>
        </p:nvPicPr>
        <p:blipFill>
          <a:blip r:embed="rId4" cstate="print"/>
          <a:srcRect/>
          <a:stretch>
            <a:fillRect/>
          </a:stretch>
        </p:blipFill>
        <p:spPr>
          <a:xfrm>
            <a:off x="1258888" y="2060575"/>
            <a:ext cx="2190750" cy="2809875"/>
          </a:xfrm>
          <a:solidFill>
            <a:srgbClr val="C0C0C0">
              <a:alpha val="65881"/>
            </a:srgbClr>
          </a:solidFill>
          <a:ln>
            <a:solidFill>
              <a:schemeClr val="bg1"/>
            </a:solidFill>
          </a:ln>
        </p:spPr>
      </p:pic>
      <p:pic>
        <p:nvPicPr>
          <p:cNvPr id="2053" name="Resim 2"/>
          <p:cNvPicPr>
            <a:picLocks noChangeAspect="1" noChangeArrowheads="1"/>
          </p:cNvPicPr>
          <p:nvPr/>
        </p:nvPicPr>
        <p:blipFill>
          <a:blip r:embed="rId5" cstate="print"/>
          <a:srcRect/>
          <a:stretch>
            <a:fillRect/>
          </a:stretch>
        </p:blipFill>
        <p:spPr bwMode="auto">
          <a:xfrm>
            <a:off x="5940425" y="1989138"/>
            <a:ext cx="2071688" cy="2881312"/>
          </a:xfrm>
          <a:prstGeom prst="rect">
            <a:avLst/>
          </a:prstGeom>
          <a:noFill/>
          <a:ln w="9525">
            <a:noFill/>
            <a:miter lim="800000"/>
            <a:headEnd/>
            <a:tailEnd/>
          </a:ln>
        </p:spPr>
      </p:pic>
      <p:sp>
        <p:nvSpPr>
          <p:cNvPr id="2054" name="Text Box 6"/>
          <p:cNvSpPr txBox="1">
            <a:spLocks noChangeArrowheads="1"/>
          </p:cNvSpPr>
          <p:nvPr/>
        </p:nvSpPr>
        <p:spPr bwMode="auto">
          <a:xfrm>
            <a:off x="755650" y="1844675"/>
            <a:ext cx="2592388" cy="366713"/>
          </a:xfrm>
          <a:prstGeom prst="rect">
            <a:avLst/>
          </a:prstGeom>
          <a:noFill/>
          <a:ln w="9525">
            <a:noFill/>
            <a:miter lim="800000"/>
            <a:headEnd/>
            <a:tailEnd/>
          </a:ln>
        </p:spPr>
        <p:txBody>
          <a:bodyPr>
            <a:spAutoFit/>
          </a:bodyPr>
          <a:lstStyle/>
          <a:p>
            <a:endParaRPr lang="tr-TR"/>
          </a:p>
        </p:txBody>
      </p:sp>
      <p:sp>
        <p:nvSpPr>
          <p:cNvPr id="2055" name="Text Box 7"/>
          <p:cNvSpPr txBox="1">
            <a:spLocks noChangeArrowheads="1"/>
          </p:cNvSpPr>
          <p:nvPr/>
        </p:nvSpPr>
        <p:spPr bwMode="auto">
          <a:xfrm>
            <a:off x="684213" y="5162550"/>
            <a:ext cx="3335337" cy="369888"/>
          </a:xfrm>
          <a:prstGeom prst="rect">
            <a:avLst/>
          </a:prstGeom>
          <a:noFill/>
          <a:ln w="9525">
            <a:noFill/>
            <a:miter lim="800000"/>
            <a:headEnd/>
            <a:tailEnd/>
          </a:ln>
        </p:spPr>
        <p:txBody>
          <a:bodyPr wrap="none">
            <a:spAutoFit/>
          </a:bodyPr>
          <a:lstStyle/>
          <a:p>
            <a:r>
              <a:rPr lang="tr-TR" b="1">
                <a:solidFill>
                  <a:srgbClr val="0000FF"/>
                </a:solidFill>
                <a:latin typeface="Calibri" pitchFamily="34" charset="0"/>
              </a:rPr>
              <a:t>Şekil 1.</a:t>
            </a:r>
            <a:r>
              <a:rPr lang="tr-TR" b="1">
                <a:latin typeface="Calibri" pitchFamily="34" charset="0"/>
              </a:rPr>
              <a:t> AAP</a:t>
            </a:r>
            <a:r>
              <a:rPr lang="tr-TR">
                <a:latin typeface="Calibri" pitchFamily="34" charset="0"/>
              </a:rPr>
              <a:t> ’ de  </a:t>
            </a:r>
            <a:r>
              <a:rPr lang="tr-TR" b="1" u="sng">
                <a:solidFill>
                  <a:srgbClr val="008000"/>
                </a:solidFill>
                <a:latin typeface="Calibri" pitchFamily="34" charset="0"/>
              </a:rPr>
              <a:t>dışsal bağımlılık</a:t>
            </a:r>
          </a:p>
        </p:txBody>
      </p:sp>
      <p:sp>
        <p:nvSpPr>
          <p:cNvPr id="2056" name="Rectangle 8"/>
          <p:cNvSpPr>
            <a:spLocks noChangeArrowheads="1"/>
          </p:cNvSpPr>
          <p:nvPr/>
        </p:nvSpPr>
        <p:spPr bwMode="auto">
          <a:xfrm>
            <a:off x="5076825" y="5162550"/>
            <a:ext cx="3163888" cy="369888"/>
          </a:xfrm>
          <a:prstGeom prst="rect">
            <a:avLst/>
          </a:prstGeom>
          <a:noFill/>
          <a:ln w="9525">
            <a:noFill/>
            <a:miter lim="800000"/>
            <a:headEnd/>
            <a:tailEnd/>
          </a:ln>
        </p:spPr>
        <p:txBody>
          <a:bodyPr wrap="none">
            <a:spAutoFit/>
          </a:bodyPr>
          <a:lstStyle/>
          <a:p>
            <a:r>
              <a:rPr lang="tr-TR" b="1">
                <a:solidFill>
                  <a:srgbClr val="008000"/>
                </a:solidFill>
                <a:latin typeface="Calibri" pitchFamily="34" charset="0"/>
              </a:rPr>
              <a:t>Şekil 2.</a:t>
            </a:r>
            <a:r>
              <a:rPr lang="tr-TR" b="1">
                <a:latin typeface="Calibri" pitchFamily="34" charset="0"/>
              </a:rPr>
              <a:t> AAP</a:t>
            </a:r>
            <a:r>
              <a:rPr lang="tr-TR">
                <a:latin typeface="Calibri" pitchFamily="34" charset="0"/>
              </a:rPr>
              <a:t> ’ de </a:t>
            </a:r>
            <a:r>
              <a:rPr lang="tr-TR" b="1" u="sng">
                <a:solidFill>
                  <a:srgbClr val="0000FF"/>
                </a:solidFill>
                <a:latin typeface="Calibri" pitchFamily="34" charset="0"/>
              </a:rPr>
              <a:t>içsel bağımlılık</a:t>
            </a:r>
          </a:p>
        </p:txBody>
      </p:sp>
      <p:graphicFrame>
        <p:nvGraphicFramePr>
          <p:cNvPr id="2050" name="Object 4"/>
          <p:cNvGraphicFramePr>
            <a:graphicFrameLocks noGrp="1" noChangeAspect="1"/>
          </p:cNvGraphicFramePr>
          <p:nvPr>
            <p:ph sz="half" idx="2"/>
          </p:nvPr>
        </p:nvGraphicFramePr>
        <p:xfrm>
          <a:off x="3563938" y="2492375"/>
          <a:ext cx="2266950" cy="1700213"/>
        </p:xfrm>
        <a:graphic>
          <a:graphicData uri="http://schemas.openxmlformats.org/presentationml/2006/ole">
            <mc:AlternateContent xmlns:mc="http://schemas.openxmlformats.org/markup-compatibility/2006">
              <mc:Choice xmlns:v="urn:schemas-microsoft-com:vml" Requires="v">
                <p:oleObj spid="_x0000_s72720" name="Bitmap Image" r:id="rId6" imgW="3581558" imgH="2724166" progId="Paint.Picture">
                  <p:embed/>
                </p:oleObj>
              </mc:Choice>
              <mc:Fallback>
                <p:oleObj name="Bitmap Image" r:id="rId6" imgW="3581558" imgH="2724166"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2492375"/>
                        <a:ext cx="22669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8674" name="Picture 2" descr="C:\Users\admin\Desktop\Resim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7" descr="bgreenq"/>
          <p:cNvPicPr>
            <a:picLocks noChangeAspect="1" noChangeArrowheads="1"/>
          </p:cNvPicPr>
          <p:nvPr/>
        </p:nvPicPr>
        <p:blipFill>
          <a:blip r:embed="rId3" cstate="print"/>
          <a:srcRect/>
          <a:stretch>
            <a:fillRect/>
          </a:stretch>
        </p:blipFill>
        <p:spPr bwMode="auto">
          <a:xfrm>
            <a:off x="762000" y="2438400"/>
            <a:ext cx="3486150" cy="1219200"/>
          </a:xfrm>
          <a:prstGeom prst="rect">
            <a:avLst/>
          </a:prstGeom>
          <a:noFill/>
          <a:ln w="9525">
            <a:noFill/>
            <a:miter lim="800000"/>
            <a:headEnd/>
            <a:tailEnd/>
          </a:ln>
        </p:spPr>
      </p:pic>
      <p:pic>
        <p:nvPicPr>
          <p:cNvPr id="7" name="Picture 7" descr="bgreenq"/>
          <p:cNvPicPr>
            <a:picLocks noChangeAspect="1" noChangeArrowheads="1"/>
          </p:cNvPicPr>
          <p:nvPr/>
        </p:nvPicPr>
        <p:blipFill>
          <a:blip r:embed="rId3" cstate="print"/>
          <a:srcRect/>
          <a:stretch>
            <a:fillRect/>
          </a:stretch>
        </p:blipFill>
        <p:spPr bwMode="auto">
          <a:xfrm>
            <a:off x="5076056" y="1340768"/>
            <a:ext cx="3486150" cy="1219200"/>
          </a:xfrm>
          <a:prstGeom prst="rect">
            <a:avLst/>
          </a:prstGeom>
          <a:noFill/>
          <a:ln w="9525">
            <a:noFill/>
            <a:miter lim="800000"/>
            <a:headEnd/>
            <a:tailEnd/>
          </a:ln>
        </p:spPr>
      </p:pic>
      <p:pic>
        <p:nvPicPr>
          <p:cNvPr id="8" name="Picture 7" descr="right"/>
          <p:cNvPicPr>
            <a:picLocks noChangeAspect="1" noChangeArrowheads="1"/>
          </p:cNvPicPr>
          <p:nvPr/>
        </p:nvPicPr>
        <p:blipFill>
          <a:blip r:embed="rId4" cstate="print"/>
          <a:srcRect/>
          <a:stretch>
            <a:fillRect/>
          </a:stretch>
        </p:blipFill>
        <p:spPr bwMode="auto">
          <a:xfrm>
            <a:off x="3851920" y="3573016"/>
            <a:ext cx="1536700" cy="2060575"/>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a:stretch>
            <a:fillRect/>
          </a:stretch>
        </p:blipFill>
        <p:spPr bwMode="auto">
          <a:xfrm>
            <a:off x="899592" y="3429000"/>
            <a:ext cx="3240360" cy="2753544"/>
          </a:xfrm>
          <a:prstGeom prst="rect">
            <a:avLst/>
          </a:prstGeom>
          <a:noFill/>
          <a:ln w="9525">
            <a:noFill/>
            <a:miter lim="800000"/>
            <a:headEnd/>
            <a:tailEnd/>
          </a:ln>
        </p:spPr>
      </p:pic>
      <p:pic>
        <p:nvPicPr>
          <p:cNvPr id="11" name="Picture 4"/>
          <p:cNvPicPr>
            <a:picLocks noChangeAspect="1" noChangeArrowheads="1"/>
          </p:cNvPicPr>
          <p:nvPr/>
        </p:nvPicPr>
        <p:blipFill>
          <a:blip r:embed="rId6" cstate="print"/>
          <a:srcRect/>
          <a:stretch>
            <a:fillRect/>
          </a:stretch>
        </p:blipFill>
        <p:spPr>
          <a:xfrm>
            <a:off x="5220072" y="2276872"/>
            <a:ext cx="3240360" cy="2952328"/>
          </a:xfrm>
          <a:prstGeom prst="rect">
            <a:avLst/>
          </a:prstGeom>
          <a:noFill/>
        </p:spPr>
      </p:pic>
      <p:sp>
        <p:nvSpPr>
          <p:cNvPr id="12" name="11 Metin kutusu"/>
          <p:cNvSpPr txBox="1"/>
          <p:nvPr/>
        </p:nvSpPr>
        <p:spPr>
          <a:xfrm>
            <a:off x="1979712" y="2780928"/>
            <a:ext cx="971741" cy="523220"/>
          </a:xfrm>
          <a:prstGeom prst="rect">
            <a:avLst/>
          </a:prstGeom>
          <a:noFill/>
        </p:spPr>
        <p:txBody>
          <a:bodyPr wrap="none" rtlCol="0">
            <a:spAutoFit/>
          </a:bodyPr>
          <a:lstStyle/>
          <a:p>
            <a:pPr algn="ctr"/>
            <a:r>
              <a:rPr lang="tr-TR" sz="2800" b="1" dirty="0" smtClean="0">
                <a:solidFill>
                  <a:srgbClr val="0070C0"/>
                </a:solidFill>
                <a:latin typeface="Comic Sans MS" pitchFamily="66" charset="0"/>
              </a:rPr>
              <a:t>AHS</a:t>
            </a:r>
            <a:endParaRPr lang="tr-TR" sz="2800" b="1" dirty="0">
              <a:solidFill>
                <a:srgbClr val="0070C0"/>
              </a:solidFill>
              <a:latin typeface="Comic Sans MS" pitchFamily="66" charset="0"/>
            </a:endParaRPr>
          </a:p>
        </p:txBody>
      </p:sp>
      <p:sp>
        <p:nvSpPr>
          <p:cNvPr id="13" name="12 Metin kutusu"/>
          <p:cNvSpPr txBox="1"/>
          <p:nvPr/>
        </p:nvSpPr>
        <p:spPr>
          <a:xfrm>
            <a:off x="6228184" y="1628800"/>
            <a:ext cx="1512168" cy="523220"/>
          </a:xfrm>
          <a:prstGeom prst="rect">
            <a:avLst/>
          </a:prstGeom>
          <a:noFill/>
        </p:spPr>
        <p:txBody>
          <a:bodyPr wrap="square" rtlCol="0">
            <a:spAutoFit/>
          </a:bodyPr>
          <a:lstStyle/>
          <a:p>
            <a:r>
              <a:rPr lang="tr-TR" sz="2800" b="1" dirty="0" smtClean="0">
                <a:solidFill>
                  <a:srgbClr val="0070C0"/>
                </a:solidFill>
                <a:latin typeface="Comic Sans MS" pitchFamily="66" charset="0"/>
              </a:rPr>
              <a:t>AAS</a:t>
            </a:r>
            <a:endParaRPr lang="tr-TR" sz="2800" b="1" dirty="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0" y="-62"/>
            <a:ext cx="9144000" cy="6858000"/>
          </a:xfrm>
          <a:prstGeom prst="rect">
            <a:avLst/>
          </a:prstGeom>
          <a:noFill/>
          <a:ln w="9525">
            <a:noFill/>
            <a:miter lim="800000"/>
            <a:headEnd/>
            <a:tailEnd/>
          </a:ln>
        </p:spPr>
      </p:pic>
      <p:sp>
        <p:nvSpPr>
          <p:cNvPr id="2" name="1 Başlık"/>
          <p:cNvSpPr>
            <a:spLocks noGrp="1"/>
          </p:cNvSpPr>
          <p:nvPr>
            <p:ph type="title"/>
          </p:nvPr>
        </p:nvSpPr>
        <p:spPr>
          <a:xfrm>
            <a:off x="755576" y="1124743"/>
            <a:ext cx="7848872" cy="216025"/>
          </a:xfrm>
        </p:spPr>
        <p:txBody>
          <a:bodyPr>
            <a:normAutofit fontScale="90000"/>
          </a:bodyPr>
          <a:lstStyle/>
          <a:p>
            <a:pPr algn="l"/>
            <a:r>
              <a:rPr lang="tr-TR" sz="3600" b="1" dirty="0" smtClean="0">
                <a:solidFill>
                  <a:srgbClr val="000099"/>
                </a:solidFill>
                <a:latin typeface="Times New Roman" panose="02020603050405020304" pitchFamily="18" charset="0"/>
                <a:cs typeface="Times New Roman" panose="02020603050405020304" pitchFamily="18" charset="0"/>
              </a:rPr>
              <a:t>1. Adım : </a:t>
            </a:r>
            <a:r>
              <a:rPr lang="tr-TR" sz="3600" b="1" dirty="0" smtClean="0">
                <a:latin typeface="Times New Roman" panose="02020603050405020304" pitchFamily="18" charset="0"/>
                <a:cs typeface="Times New Roman" panose="02020603050405020304" pitchFamily="18" charset="0"/>
              </a:rPr>
              <a:t>Kümelerin, elemanların </a:t>
            </a:r>
            <a:r>
              <a:rPr lang="tr-TR" sz="3600" b="1" dirty="0" smtClean="0">
                <a:latin typeface="Times New Roman" panose="02020603050405020304" pitchFamily="18" charset="0"/>
                <a:cs typeface="Times New Roman" panose="02020603050405020304" pitchFamily="18" charset="0"/>
              </a:rPr>
              <a:t>ve </a:t>
            </a:r>
            <a:r>
              <a:rPr lang="tr-TR" sz="3600" b="1" dirty="0" smtClean="0">
                <a:latin typeface="Times New Roman" panose="02020603050405020304" pitchFamily="18" charset="0"/>
                <a:cs typeface="Times New Roman" panose="02020603050405020304" pitchFamily="18" charset="0"/>
              </a:rPr>
              <a:t>ilişkilerin belirlenmesi </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4" name="3 Dikdörtgen"/>
          <p:cNvSpPr/>
          <p:nvPr/>
        </p:nvSpPr>
        <p:spPr>
          <a:xfrm>
            <a:off x="539552" y="1844824"/>
            <a:ext cx="7776864" cy="3970318"/>
          </a:xfrm>
          <a:prstGeom prst="rect">
            <a:avLst/>
          </a:prstGeom>
        </p:spPr>
        <p:txBody>
          <a:bodyPr wrap="square">
            <a:spAutoFit/>
          </a:bodyPr>
          <a:lstStyle/>
          <a:p>
            <a:pPr algn="just">
              <a:buFont typeface="Arial" pitchFamily="34" charset="0"/>
              <a:buChar char="•"/>
            </a:pPr>
            <a:r>
              <a:rPr lang="tr-TR" sz="2800" dirty="0" smtClean="0">
                <a:latin typeface="Comic Sans MS" pitchFamily="66" charset="0"/>
              </a:rPr>
              <a:t>Bu ağ modelini oluşturmak için öncelikle benzer nitelikleri taşıyan elemanların bir arada bulunduğu kümeler belirlenir. </a:t>
            </a:r>
          </a:p>
          <a:p>
            <a:pPr algn="just">
              <a:buFont typeface="Arial" pitchFamily="34" charset="0"/>
              <a:buChar char="•"/>
            </a:pPr>
            <a:endParaRPr lang="tr-TR" sz="2800" dirty="0" smtClean="0">
              <a:latin typeface="Comic Sans MS" pitchFamily="66" charset="0"/>
            </a:endParaRPr>
          </a:p>
          <a:p>
            <a:pPr algn="just">
              <a:buFont typeface="Arial" pitchFamily="34" charset="0"/>
              <a:buChar char="•"/>
            </a:pPr>
            <a:r>
              <a:rPr lang="tr-TR" sz="2800" dirty="0" smtClean="0">
                <a:latin typeface="Comic Sans MS" pitchFamily="66" charset="0"/>
              </a:rPr>
              <a:t>Kümeler ve her bir kümede bulunacak elemanlar (kümenin cinsine göre kriter,</a:t>
            </a:r>
          </a:p>
          <a:p>
            <a:pPr algn="just">
              <a:buFont typeface="Arial" pitchFamily="34" charset="0"/>
              <a:buChar char="•"/>
            </a:pPr>
            <a:r>
              <a:rPr lang="tr-TR" sz="2800" dirty="0" smtClean="0">
                <a:latin typeface="Comic Sans MS" pitchFamily="66" charset="0"/>
              </a:rPr>
              <a:t>amaç, alternatif gibi elemanlar olabilir) belirlendikten sonra, tüm elemanlar arasındaki ilişkiler tespit edilir</a:t>
            </a:r>
            <a:r>
              <a:rPr lang="tr-TR" sz="2400" dirty="0" smtClean="0">
                <a:latin typeface="Comic Sans MS" pitchFamily="66"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8675" name="Rectangle 2"/>
          <p:cNvSpPr>
            <a:spLocks noGrp="1" noChangeArrowheads="1"/>
          </p:cNvSpPr>
          <p:nvPr>
            <p:ph type="title"/>
          </p:nvPr>
        </p:nvSpPr>
        <p:spPr>
          <a:xfrm>
            <a:off x="395536" y="980728"/>
            <a:ext cx="8229600" cy="576064"/>
          </a:xfrm>
        </p:spPr>
        <p:txBody>
          <a:bodyPr>
            <a:normAutofit fontScale="90000"/>
          </a:bodyPr>
          <a:lstStyle/>
          <a:p>
            <a:pPr eaLnBrk="1" hangingPunct="1"/>
            <a:r>
              <a:rPr lang="tr-TR" sz="3600" b="1" dirty="0" smtClean="0">
                <a:solidFill>
                  <a:srgbClr val="000099"/>
                </a:solidFill>
                <a:latin typeface="Times New Roman" panose="02020603050405020304" pitchFamily="18" charset="0"/>
                <a:cs typeface="Times New Roman" panose="02020603050405020304" pitchFamily="18" charset="0"/>
              </a:rPr>
              <a:t>2. Adım: </a:t>
            </a:r>
            <a:r>
              <a:rPr lang="tr-TR" sz="3600" b="1" dirty="0" smtClean="0">
                <a:latin typeface="Times New Roman" panose="02020603050405020304" pitchFamily="18" charset="0"/>
                <a:cs typeface="Times New Roman" panose="02020603050405020304" pitchFamily="18" charset="0"/>
              </a:rPr>
              <a:t>Küme karşılaştırmalarının yapılması </a:t>
            </a:r>
            <a:r>
              <a:rPr lang="tr-TR" sz="3200" b="1" dirty="0" smtClean="0">
                <a:solidFill>
                  <a:srgbClr val="0000FF"/>
                </a:solidFill>
                <a:latin typeface="Times New Roman" panose="02020603050405020304" pitchFamily="18" charset="0"/>
                <a:cs typeface="Times New Roman" panose="02020603050405020304" pitchFamily="18" charset="0"/>
              </a:rPr>
              <a:t/>
            </a:r>
            <a:br>
              <a:rPr lang="tr-TR" sz="3200" b="1" dirty="0" smtClean="0">
                <a:solidFill>
                  <a:srgbClr val="0000FF"/>
                </a:solidFill>
                <a:latin typeface="Times New Roman" panose="02020603050405020304" pitchFamily="18" charset="0"/>
                <a:cs typeface="Times New Roman" panose="02020603050405020304" pitchFamily="18" charset="0"/>
              </a:rPr>
            </a:br>
            <a:endParaRPr lang="tr-TR" sz="3200" b="1" dirty="0" smtClean="0">
              <a:solidFill>
                <a:srgbClr val="0000FF"/>
              </a:solidFill>
              <a:latin typeface="Times New Roman" panose="02020603050405020304" pitchFamily="18" charset="0"/>
              <a:cs typeface="Times New Roman" panose="02020603050405020304" pitchFamily="18" charset="0"/>
            </a:endParaRPr>
          </a:p>
        </p:txBody>
      </p:sp>
      <p:sp>
        <p:nvSpPr>
          <p:cNvPr id="28676" name="Rectangle 3"/>
          <p:cNvSpPr>
            <a:spLocks noGrp="1" noChangeArrowheads="1"/>
          </p:cNvSpPr>
          <p:nvPr>
            <p:ph type="body" idx="1"/>
          </p:nvPr>
        </p:nvSpPr>
        <p:spPr/>
        <p:txBody>
          <a:bodyPr/>
          <a:lstStyle/>
          <a:p>
            <a:pPr eaLnBrk="1" hangingPunct="1">
              <a:lnSpc>
                <a:spcPct val="80000"/>
              </a:lnSpc>
              <a:buFontTx/>
              <a:buNone/>
            </a:pPr>
            <a:endParaRPr lang="tr-TR" sz="2000" dirty="0" smtClean="0">
              <a:latin typeface="Calibri" pitchFamily="34" charset="0"/>
            </a:endParaRPr>
          </a:p>
          <a:p>
            <a:pPr eaLnBrk="1" hangingPunct="1">
              <a:lnSpc>
                <a:spcPct val="80000"/>
              </a:lnSpc>
            </a:pPr>
            <a:r>
              <a:rPr lang="tr-TR" sz="2400" dirty="0" smtClean="0">
                <a:latin typeface="Comic Sans MS" pitchFamily="66" charset="0"/>
              </a:rPr>
              <a:t>Kümelerin birbiri üzerindeki etkilerinin belirlenmesi “küme karşılaştırmaları”</a:t>
            </a:r>
          </a:p>
          <a:p>
            <a:pPr eaLnBrk="1" hangingPunct="1">
              <a:lnSpc>
                <a:spcPct val="80000"/>
              </a:lnSpc>
              <a:buFontTx/>
              <a:buNone/>
            </a:pPr>
            <a:endParaRPr lang="tr-TR" sz="2400" dirty="0" smtClean="0">
              <a:latin typeface="Comic Sans MS" pitchFamily="66" charset="0"/>
            </a:endParaRPr>
          </a:p>
          <a:p>
            <a:pPr eaLnBrk="1" hangingPunct="1">
              <a:lnSpc>
                <a:spcPct val="80000"/>
              </a:lnSpc>
              <a:buFontTx/>
              <a:buNone/>
            </a:pPr>
            <a:endParaRPr lang="tr-TR" sz="2400" dirty="0" smtClean="0">
              <a:latin typeface="Comic Sans MS" pitchFamily="66" charset="0"/>
            </a:endParaRPr>
          </a:p>
          <a:p>
            <a:pPr eaLnBrk="1" hangingPunct="1">
              <a:lnSpc>
                <a:spcPct val="80000"/>
              </a:lnSpc>
            </a:pPr>
            <a:r>
              <a:rPr lang="tr-TR" sz="2400" dirty="0" smtClean="0">
                <a:latin typeface="Comic Sans MS" pitchFamily="66" charset="0"/>
              </a:rPr>
              <a:t>Hücreye girilecek değerin belirlenmesi için şu tipte bir soru sorulur: </a:t>
            </a:r>
          </a:p>
          <a:p>
            <a:pPr eaLnBrk="1" hangingPunct="1">
              <a:lnSpc>
                <a:spcPct val="80000"/>
              </a:lnSpc>
              <a:buFontTx/>
              <a:buNone/>
            </a:pPr>
            <a:endParaRPr lang="tr-TR" sz="2400" dirty="0" smtClean="0">
              <a:latin typeface="Comic Sans MS" pitchFamily="66" charset="0"/>
            </a:endParaRPr>
          </a:p>
          <a:p>
            <a:pPr eaLnBrk="1" hangingPunct="1">
              <a:lnSpc>
                <a:spcPct val="80000"/>
              </a:lnSpc>
              <a:buFontTx/>
              <a:buNone/>
            </a:pPr>
            <a:r>
              <a:rPr lang="tr-TR" sz="2400" b="1" i="1" dirty="0" smtClean="0">
                <a:latin typeface="Comic Sans MS" pitchFamily="66" charset="0"/>
              </a:rPr>
              <a:t>  “A kümesinin B kümesi üzerindeki etkisi C kümesi üzerindeki etkisinden ne kadar fazladır/azdır?”.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Resim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r>
              <a:rPr lang="tr-TR" dirty="0" smtClean="0">
                <a:latin typeface="Times New Roman" panose="02020603050405020304" pitchFamily="18" charset="0"/>
                <a:cs typeface="Times New Roman" panose="02020603050405020304" pitchFamily="18" charset="0"/>
              </a:rPr>
              <a:t>İnsanoğlunun en çok zorlandığı aşama ‘</a:t>
            </a:r>
            <a:r>
              <a:rPr lang="tr-TR" b="1" dirty="0" smtClean="0">
                <a:latin typeface="Times New Roman" panose="02020603050405020304" pitchFamily="18" charset="0"/>
                <a:cs typeface="Times New Roman" panose="02020603050405020304" pitchFamily="18" charset="0"/>
              </a:rPr>
              <a:t>karar vermek</a:t>
            </a:r>
            <a:r>
              <a:rPr lang="tr-TR" dirty="0" smtClean="0">
                <a:latin typeface="Times New Roman" panose="02020603050405020304" pitchFamily="18" charset="0"/>
                <a:cs typeface="Times New Roman" panose="02020603050405020304" pitchFamily="18" charset="0"/>
              </a:rPr>
              <a:t>’ </a:t>
            </a:r>
          </a:p>
          <a:p>
            <a:pPr>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Ekonomik araştırmalarda ise bir çok çalışma insan kararlarına bağlı</a:t>
            </a:r>
          </a:p>
          <a:p>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9699" name="Rectangle 5"/>
          <p:cNvSpPr>
            <a:spLocks noGrp="1" noChangeArrowheads="1"/>
          </p:cNvSpPr>
          <p:nvPr>
            <p:ph type="title"/>
          </p:nvPr>
        </p:nvSpPr>
        <p:spPr>
          <a:xfrm>
            <a:off x="467544" y="1124744"/>
            <a:ext cx="5544616" cy="796925"/>
          </a:xfrm>
        </p:spPr>
        <p:txBody>
          <a:bodyPr>
            <a:normAutofit fontScale="90000"/>
          </a:bodyPr>
          <a:lstStyle/>
          <a:p>
            <a:pPr eaLnBrk="1" hangingPunct="1"/>
            <a:r>
              <a:rPr lang="tr-TR" sz="3600" b="1" dirty="0" smtClean="0">
                <a:solidFill>
                  <a:srgbClr val="000099"/>
                </a:solidFill>
                <a:latin typeface="Times New Roman" panose="02020603050405020304" pitchFamily="18" charset="0"/>
                <a:cs typeface="Times New Roman" panose="02020603050405020304" pitchFamily="18" charset="0"/>
              </a:rPr>
              <a:t>3.Adım: </a:t>
            </a:r>
            <a:r>
              <a:rPr lang="tr-TR" sz="3600" b="1" dirty="0" smtClean="0">
                <a:latin typeface="Times New Roman" panose="02020603050405020304" pitchFamily="18" charset="0"/>
                <a:cs typeface="Times New Roman" panose="02020603050405020304" pitchFamily="18" charset="0"/>
              </a:rPr>
              <a:t>Eleman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karşılaştırmalarının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yapılması </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endParaRPr lang="tr-TR" sz="4000" b="1" dirty="0" smtClean="0">
              <a:latin typeface="Times New Roman" panose="02020603050405020304" pitchFamily="18" charset="0"/>
              <a:cs typeface="Times New Roman" panose="02020603050405020304" pitchFamily="18" charset="0"/>
            </a:endParaRPr>
          </a:p>
        </p:txBody>
      </p:sp>
      <p:sp>
        <p:nvSpPr>
          <p:cNvPr id="29700" name="Rectangle 3"/>
          <p:cNvSpPr>
            <a:spLocks noGrp="1" noChangeArrowheads="1"/>
          </p:cNvSpPr>
          <p:nvPr>
            <p:ph type="body" sz="half" idx="1"/>
          </p:nvPr>
        </p:nvSpPr>
        <p:spPr>
          <a:xfrm>
            <a:off x="539552" y="2132856"/>
            <a:ext cx="7561263" cy="3384550"/>
          </a:xfrm>
        </p:spPr>
        <p:txBody>
          <a:bodyPr/>
          <a:lstStyle/>
          <a:p>
            <a:pPr eaLnBrk="1" hangingPunct="1">
              <a:lnSpc>
                <a:spcPct val="80000"/>
              </a:lnSpc>
              <a:buFontTx/>
              <a:buNone/>
            </a:pPr>
            <a:endParaRPr lang="tr-TR" sz="2000" dirty="0" smtClean="0">
              <a:latin typeface="Times New Roman" panose="02020603050405020304" pitchFamily="18" charset="0"/>
              <a:cs typeface="Times New Roman" panose="02020603050405020304" pitchFamily="18" charset="0"/>
            </a:endParaRPr>
          </a:p>
          <a:p>
            <a:pPr eaLnBrk="1" hangingPunct="1">
              <a:lnSpc>
                <a:spcPct val="80000"/>
              </a:lnSpc>
            </a:pPr>
            <a:r>
              <a:rPr lang="tr-TR" sz="2800" dirty="0" smtClean="0">
                <a:latin typeface="Times New Roman" panose="02020603050405020304" pitchFamily="18" charset="0"/>
                <a:cs typeface="Times New Roman" panose="02020603050405020304" pitchFamily="18" charset="0"/>
              </a:rPr>
              <a:t>İkili karşılaştırma matrisleri oluşturularak “</a:t>
            </a:r>
            <a:r>
              <a:rPr lang="tr-TR" sz="2800" b="1" i="1" dirty="0" smtClean="0">
                <a:latin typeface="Times New Roman" panose="02020603050405020304" pitchFamily="18" charset="0"/>
                <a:cs typeface="Times New Roman" panose="02020603050405020304" pitchFamily="18" charset="0"/>
              </a:rPr>
              <a:t>eleman karşılaştırmaları</a:t>
            </a:r>
            <a:r>
              <a:rPr lang="tr-TR" sz="2800" dirty="0" smtClean="0">
                <a:latin typeface="Times New Roman" panose="02020603050405020304" pitchFamily="18" charset="0"/>
                <a:cs typeface="Times New Roman" panose="02020603050405020304" pitchFamily="18" charset="0"/>
              </a:rPr>
              <a:t>” </a:t>
            </a:r>
          </a:p>
          <a:p>
            <a:pPr eaLnBrk="1" hangingPunct="1">
              <a:lnSpc>
                <a:spcPct val="80000"/>
              </a:lnSpc>
            </a:pPr>
            <a:endParaRPr lang="tr-TR" sz="2800" dirty="0" smtClean="0">
              <a:latin typeface="Times New Roman" panose="02020603050405020304" pitchFamily="18" charset="0"/>
              <a:cs typeface="Times New Roman" panose="02020603050405020304" pitchFamily="18" charset="0"/>
            </a:endParaRPr>
          </a:p>
          <a:p>
            <a:pPr eaLnBrk="1" hangingPunct="1">
              <a:lnSpc>
                <a:spcPct val="80000"/>
              </a:lnSpc>
            </a:pPr>
            <a:r>
              <a:rPr lang="tr-TR" sz="2800" dirty="0" smtClean="0">
                <a:latin typeface="Times New Roman" panose="02020603050405020304" pitchFamily="18" charset="0"/>
                <a:cs typeface="Times New Roman" panose="02020603050405020304" pitchFamily="18" charset="0"/>
              </a:rPr>
              <a:t>Bu elemanın en az iki elemandan etkilenmesi </a:t>
            </a:r>
            <a:r>
              <a:rPr lang="tr-TR" sz="2800" dirty="0" smtClean="0">
                <a:latin typeface="Times New Roman" panose="02020603050405020304" pitchFamily="18" charset="0"/>
                <a:cs typeface="Times New Roman" panose="02020603050405020304" pitchFamily="18" charset="0"/>
                <a:sym typeface="Wingdings" pitchFamily="2" charset="2"/>
              </a:rPr>
              <a:t></a:t>
            </a:r>
            <a:r>
              <a:rPr lang="tr-TR" sz="2800" dirty="0" smtClean="0">
                <a:latin typeface="Times New Roman" panose="02020603050405020304" pitchFamily="18" charset="0"/>
                <a:cs typeface="Times New Roman" panose="02020603050405020304" pitchFamily="18" charset="0"/>
              </a:rPr>
              <a:t>(etkilendiği elemanlardan biri kendisi de olabilir)</a:t>
            </a:r>
          </a:p>
        </p:txBody>
      </p:sp>
      <p:pic>
        <p:nvPicPr>
          <p:cNvPr id="5" name="Picture 2" descr="http://iblog.milliyet.com.tr/imgroot/blogv7/Blog333/2011/09/12/25/307792-3-4-2c751.jpg"/>
          <p:cNvPicPr>
            <a:picLocks noChangeAspect="1" noChangeArrowheads="1"/>
          </p:cNvPicPr>
          <p:nvPr/>
        </p:nvPicPr>
        <p:blipFill>
          <a:blip r:embed="rId4" cstate="print"/>
          <a:srcRect/>
          <a:stretch>
            <a:fillRect/>
          </a:stretch>
        </p:blipFill>
        <p:spPr bwMode="auto">
          <a:xfrm>
            <a:off x="6156175" y="0"/>
            <a:ext cx="2987825" cy="22768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b="1" dirty="0" smtClean="0">
                <a:solidFill>
                  <a:srgbClr val="0000FF"/>
                </a:solidFill>
                <a:latin typeface="Calibri" pitchFamily="34" charset="0"/>
              </a:rPr>
              <a:t>Hiyerarşik yapının oluşturulmasında </a:t>
            </a:r>
            <a:br>
              <a:rPr lang="tr-TR" b="1" dirty="0" smtClean="0">
                <a:solidFill>
                  <a:srgbClr val="0000FF"/>
                </a:solidFill>
                <a:latin typeface="Calibri" pitchFamily="34" charset="0"/>
              </a:rPr>
            </a:br>
            <a:r>
              <a:rPr lang="tr-TR" b="1" dirty="0" smtClean="0">
                <a:solidFill>
                  <a:srgbClr val="0000FF"/>
                </a:solidFill>
                <a:latin typeface="Calibri" pitchFamily="34" charset="0"/>
              </a:rPr>
              <a:t>önemli hususlar :</a:t>
            </a:r>
            <a:endParaRPr lang="tr-TR" dirty="0"/>
          </a:p>
        </p:txBody>
      </p:sp>
      <p:sp>
        <p:nvSpPr>
          <p:cNvPr id="3" name="2 İçerik Yer Tutucusu"/>
          <p:cNvSpPr>
            <a:spLocks noGrp="1"/>
          </p:cNvSpPr>
          <p:nvPr>
            <p:ph idx="1"/>
          </p:nvPr>
        </p:nvSpPr>
        <p:spPr/>
        <p:txBody>
          <a:bodyPr/>
          <a:lstStyle/>
          <a:p>
            <a:pPr>
              <a:buNone/>
            </a:pPr>
            <a:r>
              <a:rPr lang="tr-TR" b="1" dirty="0" smtClean="0">
                <a:solidFill>
                  <a:srgbClr val="0000FF"/>
                </a:solidFill>
              </a:rPr>
              <a:t>1.</a:t>
            </a:r>
            <a:r>
              <a:rPr lang="tr-TR" dirty="0" smtClean="0"/>
              <a:t> Hiyerarşik yapı, problemi en iyi şekilde temsil etmelidir. </a:t>
            </a:r>
          </a:p>
          <a:p>
            <a:pPr>
              <a:buNone/>
            </a:pPr>
            <a:r>
              <a:rPr lang="tr-TR" b="1" dirty="0" smtClean="0">
                <a:solidFill>
                  <a:srgbClr val="0000FF"/>
                </a:solidFill>
              </a:rPr>
              <a:t>2.</a:t>
            </a:r>
            <a:r>
              <a:rPr lang="tr-TR" dirty="0" smtClean="0"/>
              <a:t> Problemi etkileyen tüm yan faktörler göz önüne alınmalıdır. </a:t>
            </a:r>
          </a:p>
          <a:p>
            <a:pPr>
              <a:buNone/>
            </a:pPr>
            <a:r>
              <a:rPr lang="tr-TR" b="1" dirty="0" smtClean="0">
                <a:solidFill>
                  <a:srgbClr val="0000FF"/>
                </a:solidFill>
              </a:rPr>
              <a:t>3.</a:t>
            </a:r>
            <a:r>
              <a:rPr lang="tr-TR" dirty="0" smtClean="0"/>
              <a:t> Çözüme ışık tutabilecek tüm yayın ve belgeler dikkate alınmalıdır. </a:t>
            </a:r>
          </a:p>
          <a:p>
            <a:pPr>
              <a:buNone/>
            </a:pPr>
            <a:r>
              <a:rPr lang="tr-TR" b="1" dirty="0" smtClean="0">
                <a:solidFill>
                  <a:srgbClr val="0000FF"/>
                </a:solidFill>
              </a:rPr>
              <a:t>4.</a:t>
            </a:r>
            <a:r>
              <a:rPr lang="tr-TR" dirty="0" smtClean="0"/>
              <a:t> Problemin içerisinde rol alacak katılımcılar belirlenmelidir.</a:t>
            </a:r>
          </a:p>
          <a:p>
            <a:endParaRPr lang="tr-TR" dirty="0"/>
          </a:p>
        </p:txBody>
      </p:sp>
      <p:pic>
        <p:nvPicPr>
          <p:cNvPr id="2050" name="Picture 2" descr="C:\Users\admin\Dropbox\ayça\Yeni klasör (2)\Resim4.jpg"/>
          <p:cNvPicPr>
            <a:picLocks noChangeAspect="1" noChangeArrowheads="1"/>
          </p:cNvPicPr>
          <p:nvPr/>
        </p:nvPicPr>
        <p:blipFill>
          <a:blip r:embed="rId3" cstate="print"/>
          <a:srcRect/>
          <a:stretch>
            <a:fillRect/>
          </a:stretch>
        </p:blipFill>
        <p:spPr bwMode="auto">
          <a:xfrm>
            <a:off x="-180528" y="-243408"/>
            <a:ext cx="9753600" cy="7315200"/>
          </a:xfrm>
          <a:prstGeom prst="rect">
            <a:avLst/>
          </a:prstGeom>
          <a:noFill/>
        </p:spPr>
      </p:pic>
      <p:sp>
        <p:nvSpPr>
          <p:cNvPr id="6" name="1 Başlık"/>
          <p:cNvSpPr txBox="1">
            <a:spLocks/>
          </p:cNvSpPr>
          <p:nvPr/>
        </p:nvSpPr>
        <p:spPr>
          <a:xfrm>
            <a:off x="395536" y="188640"/>
            <a:ext cx="5976664"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err="1" smtClean="0">
                <a:ln>
                  <a:noFill/>
                </a:ln>
                <a:solidFill>
                  <a:schemeClr val="tx1"/>
                </a:solidFill>
                <a:effectLst/>
                <a:uLnTx/>
                <a:uFillTx/>
                <a:latin typeface="Comic Sans MS" pitchFamily="66" charset="0"/>
                <a:ea typeface="+mj-ea"/>
                <a:cs typeface="+mj-cs"/>
              </a:rPr>
              <a:t>AAS’de</a:t>
            </a:r>
            <a:r>
              <a:rPr kumimoji="0" lang="tr-TR" sz="3600" b="1" i="0" u="none" strike="noStrike" kern="1200" cap="none" spc="0" normalizeH="0" baseline="0" noProof="0" dirty="0" smtClean="0">
                <a:ln>
                  <a:noFill/>
                </a:ln>
                <a:solidFill>
                  <a:schemeClr val="tx1"/>
                </a:solidFill>
                <a:effectLst/>
                <a:uLnTx/>
                <a:uFillTx/>
                <a:latin typeface="Comic Sans MS" pitchFamily="66" charset="0"/>
                <a:ea typeface="+mj-ea"/>
                <a:cs typeface="+mj-cs"/>
              </a:rPr>
              <a:t> Kullanılan Ölçek</a:t>
            </a:r>
            <a:endParaRPr kumimoji="0" lang="tr-TR" sz="36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graphicFrame>
        <p:nvGraphicFramePr>
          <p:cNvPr id="7" name="Group 46"/>
          <p:cNvGraphicFramePr>
            <a:graphicFrameLocks/>
          </p:cNvGraphicFramePr>
          <p:nvPr>
            <p:extLst>
              <p:ext uri="{D42A27DB-BD31-4B8C-83A1-F6EECF244321}">
                <p14:modId xmlns:p14="http://schemas.microsoft.com/office/powerpoint/2010/main" val="1943918372"/>
              </p:ext>
            </p:extLst>
          </p:nvPr>
        </p:nvGraphicFramePr>
        <p:xfrm>
          <a:off x="1115616" y="1412776"/>
          <a:ext cx="7726314" cy="4048285"/>
        </p:xfrm>
        <a:graphic>
          <a:graphicData uri="http://schemas.openxmlformats.org/drawingml/2006/table">
            <a:tbl>
              <a:tblPr/>
              <a:tblGrid>
                <a:gridCol w="1327960"/>
                <a:gridCol w="2275865"/>
                <a:gridCol w="4122489"/>
              </a:tblGrid>
              <a:tr h="4775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Önem Derecesi</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Tanım</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Açıklama</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5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1</a:t>
                      </a:r>
                      <a:endParaRPr kumimoji="0" lang="tr-TR" sz="1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1"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Eşit derecede önemli</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İki faaliyet amaca eşit düzeyde katkıda bulunuyor</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5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a:t>
                      </a:r>
                      <a:endParaRPr kumimoji="0" lang="tr-TR" sz="1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1"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Orta derecede önemli</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Tecrübe ve yargı bir faaliyeti orta derecede tercih ettiriyor</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5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5</a:t>
                      </a:r>
                      <a:endParaRPr kumimoji="0" lang="tr-TR" sz="1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1"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Kuvvetli derecede önemli</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Tecrübe ve yargı bir faaliyeti diğerine kuvvetli derecede tercih ettiriyor</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6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7</a:t>
                      </a:r>
                      <a:endParaRPr kumimoji="0" lang="tr-TR" sz="1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1"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Çok kuvvetli derecede önemli</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Bir faaliyet güçlü bir şekilde tercih ediliyor ve baskınlığı uygulamada rahatlıkla görülüyor.</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889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9</a:t>
                      </a:r>
                      <a:endParaRPr kumimoji="0" lang="tr-TR" sz="1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1"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Aşırı derecede önemli</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Bir faaliyetin diğerine tercih edilmesine ilişkin kanıtlar çok büyük güvenirliğe sahip</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5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2,4,6,8</a:t>
                      </a:r>
                      <a:endParaRPr kumimoji="0" lang="tr-TR" sz="1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1"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Ortalama değerler</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Uzlaşma gerektiğinde kullanılmak üzere iki ardışık yargı arasına düşen</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1"/>
          <p:cNvSpPr>
            <a:spLocks noChangeArrowheads="1"/>
          </p:cNvSpPr>
          <p:nvPr/>
        </p:nvSpPr>
        <p:spPr bwMode="auto">
          <a:xfrm>
            <a:off x="1691680" y="6021288"/>
            <a:ext cx="6192837" cy="338554"/>
          </a:xfrm>
          <a:prstGeom prst="rect">
            <a:avLst/>
          </a:prstGeom>
          <a:noFill/>
          <a:ln w="9525">
            <a:noFill/>
            <a:miter lim="800000"/>
            <a:headEnd/>
            <a:tailEnd/>
          </a:ln>
        </p:spPr>
        <p:txBody>
          <a:bodyPr anchor="ctr">
            <a:spAutoFit/>
          </a:bodyPr>
          <a:lstStyle/>
          <a:p>
            <a:pPr algn="ctr" eaLnBrk="0" hangingPunct="0"/>
            <a:r>
              <a:rPr lang="tr-TR" sz="1600" b="1" i="1" dirty="0">
                <a:solidFill>
                  <a:srgbClr val="FF0000"/>
                </a:solidFill>
                <a:latin typeface="Times New Roman" panose="02020603050405020304" pitchFamily="18" charset="0"/>
                <a:cs typeface="Times New Roman" panose="02020603050405020304" pitchFamily="18" charset="0"/>
              </a:rPr>
              <a:t>Çizelge 1.</a:t>
            </a:r>
            <a:r>
              <a:rPr lang="tr-TR" sz="1600" i="1" dirty="0">
                <a:solidFill>
                  <a:srgbClr val="008000"/>
                </a:solidFill>
                <a:latin typeface="Times New Roman" panose="02020603050405020304" pitchFamily="18" charset="0"/>
                <a:cs typeface="Times New Roman" panose="02020603050405020304" pitchFamily="18" charset="0"/>
              </a:rPr>
              <a:t> </a:t>
            </a:r>
            <a:r>
              <a:rPr lang="tr-TR" sz="1600" i="1" dirty="0">
                <a:latin typeface="Times New Roman" panose="02020603050405020304" pitchFamily="18" charset="0"/>
                <a:cs typeface="Times New Roman" panose="02020603050405020304" pitchFamily="18" charset="0"/>
              </a:rPr>
              <a:t>AAS yönteminde kullanılan derecelendirmeler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b="1" dirty="0" smtClean="0">
                <a:solidFill>
                  <a:srgbClr val="0000FF"/>
                </a:solidFill>
                <a:latin typeface="Calibri" pitchFamily="34" charset="0"/>
              </a:rPr>
              <a:t>Hiyerarşik yapının oluşturulmasında </a:t>
            </a:r>
            <a:br>
              <a:rPr lang="tr-TR" b="1" dirty="0" smtClean="0">
                <a:solidFill>
                  <a:srgbClr val="0000FF"/>
                </a:solidFill>
                <a:latin typeface="Calibri" pitchFamily="34" charset="0"/>
              </a:rPr>
            </a:br>
            <a:r>
              <a:rPr lang="tr-TR" b="1" dirty="0" smtClean="0">
                <a:solidFill>
                  <a:srgbClr val="0000FF"/>
                </a:solidFill>
                <a:latin typeface="Calibri" pitchFamily="34" charset="0"/>
              </a:rPr>
              <a:t>önemli hususlar :</a:t>
            </a:r>
            <a:endParaRPr lang="tr-TR" dirty="0"/>
          </a:p>
        </p:txBody>
      </p:sp>
      <p:sp>
        <p:nvSpPr>
          <p:cNvPr id="3" name="2 İçerik Yer Tutucusu"/>
          <p:cNvSpPr>
            <a:spLocks noGrp="1"/>
          </p:cNvSpPr>
          <p:nvPr>
            <p:ph idx="1"/>
          </p:nvPr>
        </p:nvSpPr>
        <p:spPr/>
        <p:txBody>
          <a:bodyPr/>
          <a:lstStyle/>
          <a:p>
            <a:pPr>
              <a:buNone/>
            </a:pPr>
            <a:r>
              <a:rPr lang="tr-TR" b="1" dirty="0" smtClean="0">
                <a:solidFill>
                  <a:srgbClr val="0000FF"/>
                </a:solidFill>
              </a:rPr>
              <a:t>1.</a:t>
            </a:r>
            <a:r>
              <a:rPr lang="tr-TR" dirty="0" smtClean="0"/>
              <a:t> Hiyerarşik yapı, problemi en iyi şekilde temsil etmelidir. </a:t>
            </a:r>
          </a:p>
          <a:p>
            <a:pPr>
              <a:buNone/>
            </a:pPr>
            <a:r>
              <a:rPr lang="tr-TR" b="1" dirty="0" smtClean="0">
                <a:solidFill>
                  <a:srgbClr val="0000FF"/>
                </a:solidFill>
              </a:rPr>
              <a:t>2.</a:t>
            </a:r>
            <a:r>
              <a:rPr lang="tr-TR" dirty="0" smtClean="0"/>
              <a:t> Problemi etkileyen tüm yan faktörler göz önüne alınmalıdır. </a:t>
            </a:r>
          </a:p>
          <a:p>
            <a:pPr>
              <a:buNone/>
            </a:pPr>
            <a:r>
              <a:rPr lang="tr-TR" b="1" dirty="0" smtClean="0">
                <a:solidFill>
                  <a:srgbClr val="0000FF"/>
                </a:solidFill>
              </a:rPr>
              <a:t>3.</a:t>
            </a:r>
            <a:r>
              <a:rPr lang="tr-TR" dirty="0" smtClean="0"/>
              <a:t> Çözüme ışık tutabilecek tüm yayın ve belgeler dikkate alınmalıdır. </a:t>
            </a:r>
          </a:p>
          <a:p>
            <a:pPr>
              <a:buNone/>
            </a:pPr>
            <a:r>
              <a:rPr lang="tr-TR" b="1" dirty="0" smtClean="0">
                <a:solidFill>
                  <a:srgbClr val="0000FF"/>
                </a:solidFill>
              </a:rPr>
              <a:t>4.</a:t>
            </a:r>
            <a:r>
              <a:rPr lang="tr-TR" dirty="0" smtClean="0"/>
              <a:t> Problemin içerisinde rol alacak katılımcılar belirlenmelidir.</a:t>
            </a:r>
          </a:p>
          <a:p>
            <a:endParaRPr lang="tr-TR" dirty="0"/>
          </a:p>
        </p:txBody>
      </p:sp>
      <p:pic>
        <p:nvPicPr>
          <p:cNvPr id="2050" name="Picture 2" descr="C:\Users\admin\Dropbox\ayça\Yeni klasör (2)\Resim4.jpg"/>
          <p:cNvPicPr>
            <a:picLocks noChangeAspect="1" noChangeArrowheads="1"/>
          </p:cNvPicPr>
          <p:nvPr/>
        </p:nvPicPr>
        <p:blipFill>
          <a:blip r:embed="rId3" cstate="print"/>
          <a:srcRect/>
          <a:stretch>
            <a:fillRect/>
          </a:stretch>
        </p:blipFill>
        <p:spPr bwMode="auto">
          <a:xfrm>
            <a:off x="-180528" y="-243408"/>
            <a:ext cx="9753600" cy="7315200"/>
          </a:xfrm>
          <a:prstGeom prst="rect">
            <a:avLst/>
          </a:prstGeom>
          <a:noFill/>
        </p:spPr>
      </p:pic>
      <p:sp>
        <p:nvSpPr>
          <p:cNvPr id="9" name="8 Dikdörtgen"/>
          <p:cNvSpPr/>
          <p:nvPr/>
        </p:nvSpPr>
        <p:spPr>
          <a:xfrm>
            <a:off x="719064" y="1772816"/>
            <a:ext cx="8424936" cy="3539430"/>
          </a:xfrm>
          <a:prstGeom prst="rect">
            <a:avLst/>
          </a:prstGeom>
        </p:spPr>
        <p:txBody>
          <a:bodyPr wrap="square">
            <a:spAutoFit/>
          </a:bodyPr>
          <a:lstStyle/>
          <a:p>
            <a:r>
              <a:rPr lang="tr-TR" sz="2800" b="1" dirty="0" smtClean="0">
                <a:solidFill>
                  <a:srgbClr val="FF0066"/>
                </a:solidFill>
                <a:latin typeface="Comic Sans MS" pitchFamily="66" charset="0"/>
              </a:rPr>
              <a:t>C. ÜRÜN DAĞITIM KANALI</a:t>
            </a:r>
          </a:p>
          <a:p>
            <a:r>
              <a:rPr lang="tr-TR" sz="2800" b="1" dirty="0" smtClean="0">
                <a:solidFill>
                  <a:srgbClr val="FF0066"/>
                </a:solidFill>
                <a:latin typeface="Comic Sans MS" pitchFamily="66" charset="0"/>
              </a:rPr>
              <a:t>C1</a:t>
            </a:r>
            <a:r>
              <a:rPr lang="tr-TR" sz="2800" dirty="0" smtClean="0">
                <a:solidFill>
                  <a:srgbClr val="FF0066"/>
                </a:solidFill>
                <a:latin typeface="Comic Sans MS" pitchFamily="66" charset="0"/>
              </a:rPr>
              <a:t>. </a:t>
            </a:r>
            <a:r>
              <a:rPr lang="tr-TR" sz="2800" dirty="0" smtClean="0">
                <a:latin typeface="Comic Sans MS" pitchFamily="66" charset="0"/>
              </a:rPr>
              <a:t>Süpermarket/Hipermarket</a:t>
            </a:r>
          </a:p>
          <a:p>
            <a:r>
              <a:rPr lang="tr-TR" sz="2800" b="1" dirty="0" smtClean="0">
                <a:solidFill>
                  <a:srgbClr val="FF0066"/>
                </a:solidFill>
                <a:latin typeface="Comic Sans MS" pitchFamily="66" charset="0"/>
              </a:rPr>
              <a:t>C2</a:t>
            </a:r>
            <a:r>
              <a:rPr lang="tr-TR" sz="2800" dirty="0" smtClean="0">
                <a:solidFill>
                  <a:srgbClr val="FF0066"/>
                </a:solidFill>
                <a:latin typeface="Comic Sans MS" pitchFamily="66" charset="0"/>
              </a:rPr>
              <a:t>.</a:t>
            </a:r>
            <a:r>
              <a:rPr lang="tr-TR" sz="2800" dirty="0" smtClean="0">
                <a:solidFill>
                  <a:srgbClr val="008000"/>
                </a:solidFill>
                <a:latin typeface="Comic Sans MS" pitchFamily="66" charset="0"/>
              </a:rPr>
              <a:t> </a:t>
            </a:r>
            <a:r>
              <a:rPr lang="tr-TR" sz="2800" dirty="0" smtClean="0">
                <a:latin typeface="Comic Sans MS" pitchFamily="66" charset="0"/>
              </a:rPr>
              <a:t>Ekolojik ürün mağazaları</a:t>
            </a:r>
          </a:p>
          <a:p>
            <a:r>
              <a:rPr lang="tr-TR" sz="2800" b="1" dirty="0" smtClean="0">
                <a:solidFill>
                  <a:srgbClr val="FF0066"/>
                </a:solidFill>
                <a:latin typeface="Comic Sans MS" pitchFamily="66" charset="0"/>
              </a:rPr>
              <a:t>C3</a:t>
            </a:r>
            <a:r>
              <a:rPr lang="tr-TR" sz="2800" dirty="0" smtClean="0">
                <a:solidFill>
                  <a:srgbClr val="FF0066"/>
                </a:solidFill>
                <a:latin typeface="Comic Sans MS" pitchFamily="66" charset="0"/>
              </a:rPr>
              <a:t>.</a:t>
            </a:r>
            <a:r>
              <a:rPr lang="tr-TR" sz="2800" dirty="0" smtClean="0">
                <a:latin typeface="Comic Sans MS" pitchFamily="66" charset="0"/>
              </a:rPr>
              <a:t> Pazar/Manav</a:t>
            </a:r>
          </a:p>
          <a:p>
            <a:r>
              <a:rPr lang="tr-TR" sz="2800" b="1" dirty="0" smtClean="0">
                <a:solidFill>
                  <a:srgbClr val="FF0066"/>
                </a:solidFill>
                <a:latin typeface="Comic Sans MS" pitchFamily="66" charset="0"/>
              </a:rPr>
              <a:t>D. İLETİŞİM KANALI</a:t>
            </a:r>
          </a:p>
          <a:p>
            <a:r>
              <a:rPr lang="tr-TR" sz="2800" b="1" dirty="0" smtClean="0">
                <a:solidFill>
                  <a:srgbClr val="FF0066"/>
                </a:solidFill>
                <a:latin typeface="Comic Sans MS" pitchFamily="66" charset="0"/>
              </a:rPr>
              <a:t>D1.</a:t>
            </a:r>
            <a:r>
              <a:rPr lang="tr-TR" sz="2800" b="1" dirty="0" smtClean="0">
                <a:solidFill>
                  <a:srgbClr val="008000"/>
                </a:solidFill>
                <a:latin typeface="Comic Sans MS" pitchFamily="66" charset="0"/>
              </a:rPr>
              <a:t> </a:t>
            </a:r>
            <a:r>
              <a:rPr lang="tr-TR" sz="2800" dirty="0" smtClean="0">
                <a:latin typeface="Comic Sans MS" pitchFamily="66" charset="0"/>
              </a:rPr>
              <a:t>TV</a:t>
            </a:r>
          </a:p>
          <a:p>
            <a:r>
              <a:rPr lang="tr-TR" sz="2800" b="1" dirty="0" smtClean="0">
                <a:solidFill>
                  <a:srgbClr val="FF0066"/>
                </a:solidFill>
                <a:latin typeface="Comic Sans MS" pitchFamily="66" charset="0"/>
              </a:rPr>
              <a:t>D2.</a:t>
            </a:r>
            <a:r>
              <a:rPr lang="tr-TR" sz="2800" b="1" dirty="0" smtClean="0">
                <a:solidFill>
                  <a:srgbClr val="008000"/>
                </a:solidFill>
                <a:latin typeface="Comic Sans MS" pitchFamily="66" charset="0"/>
              </a:rPr>
              <a:t> </a:t>
            </a:r>
            <a:r>
              <a:rPr lang="tr-TR" sz="2800" dirty="0" smtClean="0">
                <a:latin typeface="Comic Sans MS" pitchFamily="66" charset="0"/>
              </a:rPr>
              <a:t>Gazete</a:t>
            </a:r>
          </a:p>
          <a:p>
            <a:r>
              <a:rPr lang="tr-TR" sz="2800" b="1" dirty="0" smtClean="0">
                <a:solidFill>
                  <a:srgbClr val="FF0066"/>
                </a:solidFill>
                <a:latin typeface="Comic Sans MS" pitchFamily="66" charset="0"/>
              </a:rPr>
              <a:t>D3.</a:t>
            </a:r>
            <a:r>
              <a:rPr lang="tr-TR" sz="2800" dirty="0" smtClean="0">
                <a:latin typeface="Comic Sans MS" pitchFamily="66" charset="0"/>
              </a:rPr>
              <a:t> İnternet</a:t>
            </a:r>
          </a:p>
        </p:txBody>
      </p:sp>
      <p:sp>
        <p:nvSpPr>
          <p:cNvPr id="10" name="9 Dikdörtgen"/>
          <p:cNvSpPr/>
          <p:nvPr/>
        </p:nvSpPr>
        <p:spPr>
          <a:xfrm>
            <a:off x="1475656" y="836712"/>
            <a:ext cx="3869970" cy="646331"/>
          </a:xfrm>
          <a:prstGeom prst="rect">
            <a:avLst/>
          </a:prstGeom>
        </p:spPr>
        <p:txBody>
          <a:bodyPr wrap="none">
            <a:spAutoFit/>
          </a:bodyPr>
          <a:lstStyle/>
          <a:p>
            <a:r>
              <a:rPr lang="tr-TR" sz="3600" b="1" dirty="0" smtClean="0">
                <a:solidFill>
                  <a:srgbClr val="33CC33"/>
                </a:solidFill>
                <a:latin typeface="Comic Sans MS" pitchFamily="66" charset="0"/>
              </a:rPr>
              <a:t>ALT KRİTERLER</a:t>
            </a:r>
            <a:endParaRPr lang="tr-TR" sz="3600" dirty="0">
              <a:solidFill>
                <a:srgbClr val="33CC33"/>
              </a:solidFill>
              <a:latin typeface="Comic Sans MS" pitchFamily="66" charset="0"/>
            </a:endParaRPr>
          </a:p>
        </p:txBody>
      </p:sp>
      <p:pic>
        <p:nvPicPr>
          <p:cNvPr id="83970" name="Picture 2" descr="http://www.mserdark.com/wp-content/uploads/2009/01/apples_supermarket.jpg"/>
          <p:cNvPicPr>
            <a:picLocks noChangeAspect="1" noChangeArrowheads="1"/>
          </p:cNvPicPr>
          <p:nvPr/>
        </p:nvPicPr>
        <p:blipFill>
          <a:blip r:embed="rId4" cstate="print"/>
          <a:srcRect/>
          <a:stretch>
            <a:fillRect/>
          </a:stretch>
        </p:blipFill>
        <p:spPr bwMode="auto">
          <a:xfrm>
            <a:off x="6300192" y="3863280"/>
            <a:ext cx="2843808" cy="2806080"/>
          </a:xfrm>
          <a:prstGeom prst="rect">
            <a:avLst/>
          </a:prstGeom>
          <a:noFill/>
        </p:spPr>
      </p:pic>
      <p:pic>
        <p:nvPicPr>
          <p:cNvPr id="83972" name="Picture 4" descr="http://www.adabasini.com/resimler/2/urunler-burada-ucuz-ve-cok-taze-25117.jpg"/>
          <p:cNvPicPr>
            <a:picLocks noChangeAspect="1" noChangeArrowheads="1"/>
          </p:cNvPicPr>
          <p:nvPr/>
        </p:nvPicPr>
        <p:blipFill>
          <a:blip r:embed="rId5" cstate="print"/>
          <a:srcRect/>
          <a:stretch>
            <a:fillRect/>
          </a:stretch>
        </p:blipFill>
        <p:spPr bwMode="auto">
          <a:xfrm>
            <a:off x="6300192" y="1412776"/>
            <a:ext cx="2843808" cy="244827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b="1" dirty="0" smtClean="0">
                <a:solidFill>
                  <a:srgbClr val="0000FF"/>
                </a:solidFill>
                <a:latin typeface="Calibri" pitchFamily="34" charset="0"/>
              </a:rPr>
              <a:t>Hiyerarşik yapının oluşturulmasında </a:t>
            </a:r>
            <a:br>
              <a:rPr lang="tr-TR" b="1" dirty="0" smtClean="0">
                <a:solidFill>
                  <a:srgbClr val="0000FF"/>
                </a:solidFill>
                <a:latin typeface="Calibri" pitchFamily="34" charset="0"/>
              </a:rPr>
            </a:br>
            <a:r>
              <a:rPr lang="tr-TR" b="1" dirty="0" smtClean="0">
                <a:solidFill>
                  <a:srgbClr val="0000FF"/>
                </a:solidFill>
                <a:latin typeface="Calibri" pitchFamily="34" charset="0"/>
              </a:rPr>
              <a:t>önemli hususlar :</a:t>
            </a:r>
            <a:endParaRPr lang="tr-TR" dirty="0"/>
          </a:p>
        </p:txBody>
      </p:sp>
      <p:sp>
        <p:nvSpPr>
          <p:cNvPr id="3" name="2 İçerik Yer Tutucusu"/>
          <p:cNvSpPr>
            <a:spLocks noGrp="1"/>
          </p:cNvSpPr>
          <p:nvPr>
            <p:ph idx="1"/>
          </p:nvPr>
        </p:nvSpPr>
        <p:spPr/>
        <p:txBody>
          <a:bodyPr/>
          <a:lstStyle/>
          <a:p>
            <a:pPr>
              <a:buNone/>
            </a:pPr>
            <a:r>
              <a:rPr lang="tr-TR" b="1" dirty="0" smtClean="0">
                <a:solidFill>
                  <a:srgbClr val="0000FF"/>
                </a:solidFill>
              </a:rPr>
              <a:t>1.</a:t>
            </a:r>
            <a:r>
              <a:rPr lang="tr-TR" dirty="0" smtClean="0"/>
              <a:t> Hiyerarşik yapı, problemi en iyi şekilde temsil etmelidir. </a:t>
            </a:r>
          </a:p>
          <a:p>
            <a:pPr>
              <a:buNone/>
            </a:pPr>
            <a:r>
              <a:rPr lang="tr-TR" b="1" dirty="0" smtClean="0">
                <a:solidFill>
                  <a:srgbClr val="0000FF"/>
                </a:solidFill>
              </a:rPr>
              <a:t>2.</a:t>
            </a:r>
            <a:r>
              <a:rPr lang="tr-TR" dirty="0" smtClean="0"/>
              <a:t> Problemi etkileyen tüm yan faktörler göz önüne alınmalıdır. </a:t>
            </a:r>
          </a:p>
          <a:p>
            <a:pPr>
              <a:buNone/>
            </a:pPr>
            <a:r>
              <a:rPr lang="tr-TR" b="1" dirty="0" smtClean="0">
                <a:solidFill>
                  <a:srgbClr val="0000FF"/>
                </a:solidFill>
              </a:rPr>
              <a:t>3.</a:t>
            </a:r>
            <a:r>
              <a:rPr lang="tr-TR" dirty="0" smtClean="0"/>
              <a:t> Çözüme ışık tutabilecek tüm yayın ve belgeler dikkate alınmalıdır. </a:t>
            </a:r>
          </a:p>
          <a:p>
            <a:pPr>
              <a:buNone/>
            </a:pPr>
            <a:r>
              <a:rPr lang="tr-TR" b="1" dirty="0" smtClean="0">
                <a:solidFill>
                  <a:srgbClr val="0000FF"/>
                </a:solidFill>
              </a:rPr>
              <a:t>4.</a:t>
            </a:r>
            <a:r>
              <a:rPr lang="tr-TR" dirty="0" smtClean="0"/>
              <a:t> Problemin içerisinde rol alacak katılımcılar belirlenmelidir.</a:t>
            </a:r>
          </a:p>
          <a:p>
            <a:endParaRPr lang="tr-TR" dirty="0"/>
          </a:p>
        </p:txBody>
      </p:sp>
      <p:pic>
        <p:nvPicPr>
          <p:cNvPr id="2050" name="Picture 2" descr="C:\Users\admin\Dropbox\ayça\Yeni klasör (2)\Resim4.jpg"/>
          <p:cNvPicPr>
            <a:picLocks noChangeAspect="1" noChangeArrowheads="1"/>
          </p:cNvPicPr>
          <p:nvPr/>
        </p:nvPicPr>
        <p:blipFill>
          <a:blip r:embed="rId3" cstate="print"/>
          <a:srcRect/>
          <a:stretch>
            <a:fillRect/>
          </a:stretch>
        </p:blipFill>
        <p:spPr bwMode="auto">
          <a:xfrm>
            <a:off x="-180528" y="-243408"/>
            <a:ext cx="9753600" cy="7315200"/>
          </a:xfrm>
          <a:prstGeom prst="rect">
            <a:avLst/>
          </a:prstGeom>
          <a:noFill/>
        </p:spPr>
      </p:pic>
      <p:sp>
        <p:nvSpPr>
          <p:cNvPr id="9" name="8 Dikdörtgen"/>
          <p:cNvSpPr/>
          <p:nvPr/>
        </p:nvSpPr>
        <p:spPr>
          <a:xfrm>
            <a:off x="719064" y="1772816"/>
            <a:ext cx="8424936" cy="3539430"/>
          </a:xfrm>
          <a:prstGeom prst="rect">
            <a:avLst/>
          </a:prstGeom>
        </p:spPr>
        <p:txBody>
          <a:bodyPr wrap="square">
            <a:spAutoFit/>
          </a:bodyPr>
          <a:lstStyle/>
          <a:p>
            <a:r>
              <a:rPr lang="tr-TR" sz="2800" b="1" dirty="0" smtClean="0">
                <a:solidFill>
                  <a:srgbClr val="FF0066"/>
                </a:solidFill>
                <a:latin typeface="Comic Sans MS" pitchFamily="66" charset="0"/>
              </a:rPr>
              <a:t>E. PROJELER/FAALİYETLER</a:t>
            </a:r>
          </a:p>
          <a:p>
            <a:pPr algn="just"/>
            <a:endParaRPr lang="tr-TR" sz="2800" b="1" dirty="0" smtClean="0">
              <a:solidFill>
                <a:srgbClr val="FF0066"/>
              </a:solidFill>
              <a:latin typeface="Comic Sans MS" pitchFamily="66" charset="0"/>
            </a:endParaRPr>
          </a:p>
          <a:p>
            <a:pPr algn="just"/>
            <a:r>
              <a:rPr lang="tr-TR" sz="2800" b="1" dirty="0" smtClean="0">
                <a:solidFill>
                  <a:srgbClr val="FF0066"/>
                </a:solidFill>
                <a:latin typeface="Comic Sans MS" pitchFamily="66" charset="0"/>
              </a:rPr>
              <a:t>E1.</a:t>
            </a:r>
            <a:r>
              <a:rPr lang="tr-TR" sz="2800" dirty="0" smtClean="0">
                <a:latin typeface="Comic Sans MS" pitchFamily="66" charset="0"/>
              </a:rPr>
              <a:t> Ekolojik ürünler hakkında etkin tanıtım yapılması</a:t>
            </a:r>
          </a:p>
          <a:p>
            <a:pPr algn="just"/>
            <a:r>
              <a:rPr lang="tr-TR" sz="2800" b="1" dirty="0" smtClean="0">
                <a:solidFill>
                  <a:srgbClr val="FF0066"/>
                </a:solidFill>
                <a:latin typeface="Comic Sans MS" pitchFamily="66" charset="0"/>
              </a:rPr>
              <a:t>E2.</a:t>
            </a:r>
            <a:r>
              <a:rPr lang="tr-TR" sz="2800" b="1" dirty="0" smtClean="0">
                <a:latin typeface="Comic Sans MS" pitchFamily="66" charset="0"/>
              </a:rPr>
              <a:t> </a:t>
            </a:r>
            <a:r>
              <a:rPr lang="tr-TR" sz="2800" dirty="0" smtClean="0">
                <a:latin typeface="Comic Sans MS" pitchFamily="66" charset="0"/>
              </a:rPr>
              <a:t>Sivil toplum örgütleri ve diğer ilgili kurumlar ile işbirliği yapılması</a:t>
            </a:r>
          </a:p>
          <a:p>
            <a:pPr algn="just"/>
            <a:r>
              <a:rPr lang="tr-TR" sz="2800" b="1" dirty="0" smtClean="0">
                <a:solidFill>
                  <a:srgbClr val="FF0066"/>
                </a:solidFill>
                <a:latin typeface="Comic Sans MS" pitchFamily="66" charset="0"/>
              </a:rPr>
              <a:t>E3.</a:t>
            </a:r>
            <a:r>
              <a:rPr lang="tr-TR" sz="2800" b="1" dirty="0" smtClean="0">
                <a:latin typeface="Comic Sans MS" pitchFamily="66" charset="0"/>
              </a:rPr>
              <a:t> </a:t>
            </a:r>
            <a:r>
              <a:rPr lang="tr-TR" sz="2800" dirty="0" smtClean="0">
                <a:latin typeface="Comic Sans MS" pitchFamily="66" charset="0"/>
              </a:rPr>
              <a:t>Çiftçiler ile iletişim ve işbirliğinin sağlanması ve çiftçiye mali destek</a:t>
            </a:r>
          </a:p>
        </p:txBody>
      </p:sp>
      <p:sp>
        <p:nvSpPr>
          <p:cNvPr id="10" name="9 Dikdörtgen"/>
          <p:cNvSpPr/>
          <p:nvPr/>
        </p:nvSpPr>
        <p:spPr>
          <a:xfrm>
            <a:off x="1475656" y="836712"/>
            <a:ext cx="3869970" cy="646331"/>
          </a:xfrm>
          <a:prstGeom prst="rect">
            <a:avLst/>
          </a:prstGeom>
        </p:spPr>
        <p:txBody>
          <a:bodyPr wrap="none">
            <a:spAutoFit/>
          </a:bodyPr>
          <a:lstStyle/>
          <a:p>
            <a:r>
              <a:rPr lang="tr-TR" sz="3600" b="1" dirty="0" smtClean="0">
                <a:solidFill>
                  <a:srgbClr val="33CC33"/>
                </a:solidFill>
                <a:latin typeface="Comic Sans MS" pitchFamily="66" charset="0"/>
              </a:rPr>
              <a:t>ALT KRİTERLER</a:t>
            </a:r>
            <a:endParaRPr lang="tr-TR" sz="3600" dirty="0">
              <a:solidFill>
                <a:srgbClr val="33CC33"/>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b="1" dirty="0" smtClean="0">
                <a:solidFill>
                  <a:srgbClr val="0000FF"/>
                </a:solidFill>
                <a:latin typeface="Calibri" pitchFamily="34" charset="0"/>
              </a:rPr>
              <a:t>Hiyerarşik yapının oluşturulmasında </a:t>
            </a:r>
            <a:br>
              <a:rPr lang="tr-TR" b="1" dirty="0" smtClean="0">
                <a:solidFill>
                  <a:srgbClr val="0000FF"/>
                </a:solidFill>
                <a:latin typeface="Calibri" pitchFamily="34" charset="0"/>
              </a:rPr>
            </a:br>
            <a:r>
              <a:rPr lang="tr-TR" b="1" dirty="0" smtClean="0">
                <a:solidFill>
                  <a:srgbClr val="0000FF"/>
                </a:solidFill>
                <a:latin typeface="Calibri" pitchFamily="34" charset="0"/>
              </a:rPr>
              <a:t>önemli hususlar :</a:t>
            </a:r>
            <a:endParaRPr lang="tr-TR" dirty="0"/>
          </a:p>
        </p:txBody>
      </p:sp>
      <p:sp>
        <p:nvSpPr>
          <p:cNvPr id="3" name="2 İçerik Yer Tutucusu"/>
          <p:cNvSpPr>
            <a:spLocks noGrp="1"/>
          </p:cNvSpPr>
          <p:nvPr>
            <p:ph idx="1"/>
          </p:nvPr>
        </p:nvSpPr>
        <p:spPr/>
        <p:txBody>
          <a:bodyPr/>
          <a:lstStyle/>
          <a:p>
            <a:pPr>
              <a:buNone/>
            </a:pPr>
            <a:r>
              <a:rPr lang="tr-TR" b="1" dirty="0" smtClean="0">
                <a:solidFill>
                  <a:srgbClr val="0000FF"/>
                </a:solidFill>
              </a:rPr>
              <a:t>1.</a:t>
            </a:r>
            <a:r>
              <a:rPr lang="tr-TR" dirty="0" smtClean="0"/>
              <a:t> Hiyerarşik yapı, problemi en iyi şekilde temsil etmelidir. </a:t>
            </a:r>
          </a:p>
          <a:p>
            <a:pPr>
              <a:buNone/>
            </a:pPr>
            <a:r>
              <a:rPr lang="tr-TR" b="1" dirty="0" smtClean="0">
                <a:solidFill>
                  <a:srgbClr val="0000FF"/>
                </a:solidFill>
              </a:rPr>
              <a:t>2.</a:t>
            </a:r>
            <a:r>
              <a:rPr lang="tr-TR" dirty="0" smtClean="0"/>
              <a:t> Problemi etkileyen tüm yan faktörler göz önüne alınmalıdır. </a:t>
            </a:r>
          </a:p>
          <a:p>
            <a:pPr>
              <a:buNone/>
            </a:pPr>
            <a:r>
              <a:rPr lang="tr-TR" b="1" dirty="0" smtClean="0">
                <a:solidFill>
                  <a:srgbClr val="0000FF"/>
                </a:solidFill>
              </a:rPr>
              <a:t>3.</a:t>
            </a:r>
            <a:r>
              <a:rPr lang="tr-TR" dirty="0" smtClean="0"/>
              <a:t> Çözüme ışık tutabilecek tüm yayın ve belgeler dikkate alınmalıdır. </a:t>
            </a:r>
          </a:p>
          <a:p>
            <a:pPr>
              <a:buNone/>
            </a:pPr>
            <a:r>
              <a:rPr lang="tr-TR" b="1" dirty="0" smtClean="0">
                <a:solidFill>
                  <a:srgbClr val="0000FF"/>
                </a:solidFill>
              </a:rPr>
              <a:t>4.</a:t>
            </a:r>
            <a:r>
              <a:rPr lang="tr-TR" dirty="0" smtClean="0"/>
              <a:t> Problemin içerisinde rol alacak katılımcılar belirlenmelidir.</a:t>
            </a:r>
          </a:p>
          <a:p>
            <a:endParaRPr lang="tr-TR" dirty="0"/>
          </a:p>
        </p:txBody>
      </p:sp>
      <p:pic>
        <p:nvPicPr>
          <p:cNvPr id="2050" name="Picture 2" descr="C:\Users\admin\Dropbox\ayça\Yeni klasör (2)\Resim4.jpg"/>
          <p:cNvPicPr>
            <a:picLocks noChangeAspect="1" noChangeArrowheads="1"/>
          </p:cNvPicPr>
          <p:nvPr/>
        </p:nvPicPr>
        <p:blipFill>
          <a:blip r:embed="rId3" cstate="print"/>
          <a:srcRect/>
          <a:stretch>
            <a:fillRect/>
          </a:stretch>
        </p:blipFill>
        <p:spPr bwMode="auto">
          <a:xfrm>
            <a:off x="-180528" y="-243408"/>
            <a:ext cx="9753600" cy="7315200"/>
          </a:xfrm>
          <a:prstGeom prst="rect">
            <a:avLst/>
          </a:prstGeom>
          <a:noFill/>
        </p:spPr>
      </p:pic>
      <p:sp>
        <p:nvSpPr>
          <p:cNvPr id="9" name="8 Dikdörtgen"/>
          <p:cNvSpPr/>
          <p:nvPr/>
        </p:nvSpPr>
        <p:spPr>
          <a:xfrm>
            <a:off x="719064" y="1772816"/>
            <a:ext cx="8424936" cy="3970318"/>
          </a:xfrm>
          <a:prstGeom prst="rect">
            <a:avLst/>
          </a:prstGeom>
        </p:spPr>
        <p:txBody>
          <a:bodyPr wrap="square">
            <a:spAutoFit/>
          </a:bodyPr>
          <a:lstStyle/>
          <a:p>
            <a:r>
              <a:rPr lang="tr-TR" sz="2800" b="1" dirty="0" smtClean="0">
                <a:solidFill>
                  <a:srgbClr val="FF0066"/>
                </a:solidFill>
                <a:latin typeface="Comic Sans MS" pitchFamily="66" charset="0"/>
              </a:rPr>
              <a:t>F. STRATEJİ/POLİTİKA</a:t>
            </a:r>
          </a:p>
          <a:p>
            <a:pPr algn="just"/>
            <a:endParaRPr lang="tr-TR" sz="2800" b="1" dirty="0" smtClean="0">
              <a:solidFill>
                <a:srgbClr val="FF0066"/>
              </a:solidFill>
              <a:latin typeface="Comic Sans MS" pitchFamily="66" charset="0"/>
            </a:endParaRPr>
          </a:p>
          <a:p>
            <a:pPr algn="just"/>
            <a:r>
              <a:rPr lang="tr-TR" sz="2800" b="1" dirty="0" smtClean="0">
                <a:solidFill>
                  <a:srgbClr val="FF0066"/>
                </a:solidFill>
                <a:latin typeface="Comic Sans MS" pitchFamily="66" charset="0"/>
              </a:rPr>
              <a:t>F1.</a:t>
            </a:r>
            <a:r>
              <a:rPr lang="tr-TR" sz="2800" dirty="0" smtClean="0">
                <a:latin typeface="Comic Sans MS" pitchFamily="66" charset="0"/>
              </a:rPr>
              <a:t> Tüketicilerin ekolojik ürünler hakkında bilinçlendirilmesi ve güven duymalarının sağlanması</a:t>
            </a:r>
          </a:p>
          <a:p>
            <a:pPr algn="just"/>
            <a:r>
              <a:rPr lang="tr-TR" sz="2800" b="1" dirty="0" smtClean="0">
                <a:solidFill>
                  <a:srgbClr val="FF0066"/>
                </a:solidFill>
                <a:latin typeface="Comic Sans MS" pitchFamily="66" charset="0"/>
              </a:rPr>
              <a:t>F2.</a:t>
            </a:r>
            <a:r>
              <a:rPr lang="tr-TR" sz="2800" dirty="0" smtClean="0">
                <a:latin typeface="Comic Sans MS" pitchFamily="66" charset="0"/>
              </a:rPr>
              <a:t> Ekolojik ürünlerin fiyatlandırılmasında indirim yapılması</a:t>
            </a:r>
            <a:endParaRPr lang="tr-TR" sz="2800" b="1" dirty="0" smtClean="0">
              <a:latin typeface="Comic Sans MS" pitchFamily="66" charset="0"/>
            </a:endParaRPr>
          </a:p>
          <a:p>
            <a:pPr algn="just"/>
            <a:r>
              <a:rPr lang="tr-TR" sz="2800" b="1" dirty="0" smtClean="0">
                <a:solidFill>
                  <a:srgbClr val="FF0066"/>
                </a:solidFill>
                <a:latin typeface="Comic Sans MS" pitchFamily="66" charset="0"/>
              </a:rPr>
              <a:t>F3.</a:t>
            </a:r>
            <a:r>
              <a:rPr lang="tr-TR" sz="2800" dirty="0" smtClean="0">
                <a:latin typeface="Comic Sans MS" pitchFamily="66" charset="0"/>
              </a:rPr>
              <a:t> Tüketicilerin ekolojik ürünlere erişiminin kolaylaştırılması</a:t>
            </a:r>
          </a:p>
        </p:txBody>
      </p:sp>
      <p:sp>
        <p:nvSpPr>
          <p:cNvPr id="10" name="9 Dikdörtgen"/>
          <p:cNvSpPr/>
          <p:nvPr/>
        </p:nvSpPr>
        <p:spPr>
          <a:xfrm>
            <a:off x="1475656" y="836712"/>
            <a:ext cx="3869970" cy="646331"/>
          </a:xfrm>
          <a:prstGeom prst="rect">
            <a:avLst/>
          </a:prstGeom>
        </p:spPr>
        <p:txBody>
          <a:bodyPr wrap="none">
            <a:spAutoFit/>
          </a:bodyPr>
          <a:lstStyle/>
          <a:p>
            <a:r>
              <a:rPr lang="tr-TR" sz="3600" b="1" dirty="0" smtClean="0">
                <a:solidFill>
                  <a:srgbClr val="33CC33"/>
                </a:solidFill>
                <a:latin typeface="Comic Sans MS" pitchFamily="66" charset="0"/>
              </a:rPr>
              <a:t>ALT KRİTERLER</a:t>
            </a:r>
            <a:endParaRPr lang="tr-TR" sz="3600" dirty="0">
              <a:solidFill>
                <a:srgbClr val="33CC33"/>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b="1" dirty="0" smtClean="0">
                <a:solidFill>
                  <a:srgbClr val="0000FF"/>
                </a:solidFill>
                <a:latin typeface="Calibri" pitchFamily="34" charset="0"/>
              </a:rPr>
              <a:t>Hiyerarşik yapının oluşturulmasında </a:t>
            </a:r>
            <a:br>
              <a:rPr lang="tr-TR" b="1" dirty="0" smtClean="0">
                <a:solidFill>
                  <a:srgbClr val="0000FF"/>
                </a:solidFill>
                <a:latin typeface="Calibri" pitchFamily="34" charset="0"/>
              </a:rPr>
            </a:br>
            <a:r>
              <a:rPr lang="tr-TR" b="1" dirty="0" smtClean="0">
                <a:solidFill>
                  <a:srgbClr val="0000FF"/>
                </a:solidFill>
                <a:latin typeface="Calibri" pitchFamily="34" charset="0"/>
              </a:rPr>
              <a:t>önemli hususlar :</a:t>
            </a:r>
            <a:endParaRPr lang="tr-TR" dirty="0"/>
          </a:p>
        </p:txBody>
      </p:sp>
      <p:sp>
        <p:nvSpPr>
          <p:cNvPr id="3" name="2 İçerik Yer Tutucusu"/>
          <p:cNvSpPr>
            <a:spLocks noGrp="1"/>
          </p:cNvSpPr>
          <p:nvPr>
            <p:ph idx="1"/>
          </p:nvPr>
        </p:nvSpPr>
        <p:spPr/>
        <p:txBody>
          <a:bodyPr/>
          <a:lstStyle/>
          <a:p>
            <a:pPr>
              <a:buNone/>
            </a:pPr>
            <a:r>
              <a:rPr lang="tr-TR" b="1" dirty="0" smtClean="0">
                <a:solidFill>
                  <a:srgbClr val="0000FF"/>
                </a:solidFill>
              </a:rPr>
              <a:t>1.</a:t>
            </a:r>
            <a:r>
              <a:rPr lang="tr-TR" dirty="0" smtClean="0"/>
              <a:t> Hiyerarşik yapı, problemi en iyi şekilde temsil etmelidir. </a:t>
            </a:r>
          </a:p>
          <a:p>
            <a:pPr>
              <a:buNone/>
            </a:pPr>
            <a:r>
              <a:rPr lang="tr-TR" b="1" dirty="0" smtClean="0">
                <a:solidFill>
                  <a:srgbClr val="0000FF"/>
                </a:solidFill>
              </a:rPr>
              <a:t>2.</a:t>
            </a:r>
            <a:r>
              <a:rPr lang="tr-TR" dirty="0" smtClean="0"/>
              <a:t> Problemi etkileyen tüm yan faktörler göz önüne alınmalıdır. </a:t>
            </a:r>
          </a:p>
          <a:p>
            <a:pPr>
              <a:buNone/>
            </a:pPr>
            <a:r>
              <a:rPr lang="tr-TR" b="1" dirty="0" smtClean="0">
                <a:solidFill>
                  <a:srgbClr val="0000FF"/>
                </a:solidFill>
              </a:rPr>
              <a:t>3.</a:t>
            </a:r>
            <a:r>
              <a:rPr lang="tr-TR" dirty="0" smtClean="0"/>
              <a:t> Çözüme ışık tutabilecek tüm yayın ve belgeler dikkate alınmalıdır. </a:t>
            </a:r>
          </a:p>
          <a:p>
            <a:pPr>
              <a:buNone/>
            </a:pPr>
            <a:r>
              <a:rPr lang="tr-TR" b="1" dirty="0" smtClean="0">
                <a:solidFill>
                  <a:srgbClr val="0000FF"/>
                </a:solidFill>
              </a:rPr>
              <a:t>4.</a:t>
            </a:r>
            <a:r>
              <a:rPr lang="tr-TR" dirty="0" smtClean="0"/>
              <a:t> Problemin içerisinde rol alacak katılımcılar belirlenmelidir.</a:t>
            </a:r>
          </a:p>
          <a:p>
            <a:endParaRPr lang="tr-TR" dirty="0"/>
          </a:p>
        </p:txBody>
      </p:sp>
      <p:pic>
        <p:nvPicPr>
          <p:cNvPr id="2050" name="Picture 2" descr="C:\Users\admin\Dropbox\ayça\Yeni klasör (2)\Resim4.jpg"/>
          <p:cNvPicPr>
            <a:picLocks noChangeAspect="1" noChangeArrowheads="1"/>
          </p:cNvPicPr>
          <p:nvPr/>
        </p:nvPicPr>
        <p:blipFill>
          <a:blip r:embed="rId3" cstate="print"/>
          <a:srcRect/>
          <a:stretch>
            <a:fillRect/>
          </a:stretch>
        </p:blipFill>
        <p:spPr bwMode="auto">
          <a:xfrm>
            <a:off x="-180528" y="-243408"/>
            <a:ext cx="9753600" cy="7315200"/>
          </a:xfrm>
          <a:prstGeom prst="rect">
            <a:avLst/>
          </a:prstGeom>
          <a:noFill/>
        </p:spPr>
      </p:pic>
      <p:sp>
        <p:nvSpPr>
          <p:cNvPr id="9" name="8 Dikdörtgen"/>
          <p:cNvSpPr/>
          <p:nvPr/>
        </p:nvSpPr>
        <p:spPr>
          <a:xfrm>
            <a:off x="719064" y="1772816"/>
            <a:ext cx="8424936" cy="523220"/>
          </a:xfrm>
          <a:prstGeom prst="rect">
            <a:avLst/>
          </a:prstGeom>
        </p:spPr>
        <p:txBody>
          <a:bodyPr wrap="square">
            <a:spAutoFit/>
          </a:bodyPr>
          <a:lstStyle/>
          <a:p>
            <a:endParaRPr lang="tr-TR" sz="2800" dirty="0" smtClean="0">
              <a:latin typeface="Comic Sans MS" pitchFamily="66" charset="0"/>
            </a:endParaRPr>
          </a:p>
        </p:txBody>
      </p:sp>
      <p:sp>
        <p:nvSpPr>
          <p:cNvPr id="10" name="9 Dikdörtgen"/>
          <p:cNvSpPr/>
          <p:nvPr/>
        </p:nvSpPr>
        <p:spPr>
          <a:xfrm>
            <a:off x="0" y="0"/>
            <a:ext cx="6228184" cy="1077218"/>
          </a:xfrm>
          <a:prstGeom prst="rect">
            <a:avLst/>
          </a:prstGeom>
        </p:spPr>
        <p:txBody>
          <a:bodyPr wrap="square">
            <a:spAutoFit/>
          </a:bodyPr>
          <a:lstStyle/>
          <a:p>
            <a:pPr algn="ctr"/>
            <a:r>
              <a:rPr lang="tr-TR" sz="3200" b="1" dirty="0" smtClean="0">
                <a:solidFill>
                  <a:srgbClr val="00B050"/>
                </a:solidFill>
                <a:latin typeface="Comic Sans MS" pitchFamily="66" charset="0"/>
              </a:rPr>
              <a:t>AAS ORGANİK TARIM MODELİ</a:t>
            </a:r>
            <a:endParaRPr lang="tr-TR" sz="3200" dirty="0">
              <a:solidFill>
                <a:srgbClr val="00B050"/>
              </a:solidFill>
              <a:latin typeface="Comic Sans MS" pitchFamily="66" charset="0"/>
            </a:endParaRPr>
          </a:p>
        </p:txBody>
      </p:sp>
      <p:pic>
        <p:nvPicPr>
          <p:cNvPr id="8" name="Picture 8"/>
          <p:cNvPicPr>
            <a:picLocks noChangeAspect="1" noChangeArrowheads="1"/>
          </p:cNvPicPr>
          <p:nvPr/>
        </p:nvPicPr>
        <p:blipFill>
          <a:blip r:embed="rId4" cstate="print"/>
          <a:srcRect/>
          <a:stretch>
            <a:fillRect/>
          </a:stretch>
        </p:blipFill>
        <p:spPr bwMode="auto">
          <a:xfrm>
            <a:off x="395537" y="1124744"/>
            <a:ext cx="848385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b="1" dirty="0" smtClean="0">
                <a:solidFill>
                  <a:srgbClr val="0000FF"/>
                </a:solidFill>
                <a:latin typeface="Calibri" pitchFamily="34" charset="0"/>
              </a:rPr>
              <a:t>Hiyerarşik yapının oluşturulmasında </a:t>
            </a:r>
            <a:br>
              <a:rPr lang="tr-TR" b="1" dirty="0" smtClean="0">
                <a:solidFill>
                  <a:srgbClr val="0000FF"/>
                </a:solidFill>
                <a:latin typeface="Calibri" pitchFamily="34" charset="0"/>
              </a:rPr>
            </a:br>
            <a:r>
              <a:rPr lang="tr-TR" b="1" dirty="0" smtClean="0">
                <a:solidFill>
                  <a:srgbClr val="0000FF"/>
                </a:solidFill>
                <a:latin typeface="Calibri" pitchFamily="34" charset="0"/>
              </a:rPr>
              <a:t>önemli hususlar :</a:t>
            </a:r>
            <a:endParaRPr lang="tr-TR" dirty="0"/>
          </a:p>
        </p:txBody>
      </p:sp>
      <p:sp>
        <p:nvSpPr>
          <p:cNvPr id="3" name="2 İçerik Yer Tutucusu"/>
          <p:cNvSpPr>
            <a:spLocks noGrp="1"/>
          </p:cNvSpPr>
          <p:nvPr>
            <p:ph idx="1"/>
          </p:nvPr>
        </p:nvSpPr>
        <p:spPr/>
        <p:txBody>
          <a:bodyPr/>
          <a:lstStyle/>
          <a:p>
            <a:pPr>
              <a:buNone/>
            </a:pPr>
            <a:r>
              <a:rPr lang="tr-TR" b="1" dirty="0" smtClean="0">
                <a:solidFill>
                  <a:srgbClr val="0000FF"/>
                </a:solidFill>
              </a:rPr>
              <a:t>1.</a:t>
            </a:r>
            <a:r>
              <a:rPr lang="tr-TR" dirty="0" smtClean="0"/>
              <a:t> Hiyerarşik yapı, problemi en iyi şekilde temsil etmelidir. </a:t>
            </a:r>
          </a:p>
          <a:p>
            <a:pPr>
              <a:buNone/>
            </a:pPr>
            <a:r>
              <a:rPr lang="tr-TR" b="1" dirty="0" smtClean="0">
                <a:solidFill>
                  <a:srgbClr val="0000FF"/>
                </a:solidFill>
              </a:rPr>
              <a:t>2.</a:t>
            </a:r>
            <a:r>
              <a:rPr lang="tr-TR" dirty="0" smtClean="0"/>
              <a:t> Problemi etkileyen tüm yan faktörler göz önüne alınmalıdır. </a:t>
            </a:r>
          </a:p>
          <a:p>
            <a:pPr>
              <a:buNone/>
            </a:pPr>
            <a:r>
              <a:rPr lang="tr-TR" b="1" dirty="0" smtClean="0">
                <a:solidFill>
                  <a:srgbClr val="0000FF"/>
                </a:solidFill>
              </a:rPr>
              <a:t>3.</a:t>
            </a:r>
            <a:r>
              <a:rPr lang="tr-TR" dirty="0" smtClean="0"/>
              <a:t> Çözüme ışık tutabilecek tüm yayın ve belgeler dikkate alınmalıdır. </a:t>
            </a:r>
          </a:p>
          <a:p>
            <a:pPr>
              <a:buNone/>
            </a:pPr>
            <a:r>
              <a:rPr lang="tr-TR" b="1" dirty="0" smtClean="0">
                <a:solidFill>
                  <a:srgbClr val="0000FF"/>
                </a:solidFill>
              </a:rPr>
              <a:t>4.</a:t>
            </a:r>
            <a:r>
              <a:rPr lang="tr-TR" dirty="0" smtClean="0"/>
              <a:t> Problemin içerisinde rol alacak katılımcılar belirlenmelidir.</a:t>
            </a:r>
          </a:p>
          <a:p>
            <a:endParaRPr lang="tr-TR" dirty="0"/>
          </a:p>
        </p:txBody>
      </p:sp>
      <p:pic>
        <p:nvPicPr>
          <p:cNvPr id="2050" name="Picture 2" descr="C:\Users\admin\Dropbox\ayça\Yeni klasör (2)\Resim4.jpg"/>
          <p:cNvPicPr>
            <a:picLocks noChangeAspect="1" noChangeArrowheads="1"/>
          </p:cNvPicPr>
          <p:nvPr/>
        </p:nvPicPr>
        <p:blipFill>
          <a:blip r:embed="rId3" cstate="print"/>
          <a:srcRect/>
          <a:stretch>
            <a:fillRect/>
          </a:stretch>
        </p:blipFill>
        <p:spPr bwMode="auto">
          <a:xfrm>
            <a:off x="-180528" y="-243408"/>
            <a:ext cx="9753600" cy="7315200"/>
          </a:xfrm>
          <a:prstGeom prst="rect">
            <a:avLst/>
          </a:prstGeom>
          <a:noFill/>
        </p:spPr>
      </p:pic>
      <p:sp>
        <p:nvSpPr>
          <p:cNvPr id="9" name="8 Dikdörtgen"/>
          <p:cNvSpPr/>
          <p:nvPr/>
        </p:nvSpPr>
        <p:spPr>
          <a:xfrm>
            <a:off x="719064" y="1772816"/>
            <a:ext cx="8424936" cy="523220"/>
          </a:xfrm>
          <a:prstGeom prst="rect">
            <a:avLst/>
          </a:prstGeom>
        </p:spPr>
        <p:txBody>
          <a:bodyPr wrap="square">
            <a:spAutoFit/>
          </a:bodyPr>
          <a:lstStyle/>
          <a:p>
            <a:endParaRPr lang="tr-TR" sz="2800" dirty="0" smtClean="0">
              <a:latin typeface="Comic Sans MS" pitchFamily="66" charset="0"/>
            </a:endParaRPr>
          </a:p>
        </p:txBody>
      </p:sp>
      <p:sp>
        <p:nvSpPr>
          <p:cNvPr id="10" name="9 Dikdörtgen"/>
          <p:cNvSpPr/>
          <p:nvPr/>
        </p:nvSpPr>
        <p:spPr>
          <a:xfrm>
            <a:off x="0" y="0"/>
            <a:ext cx="6228184" cy="1077218"/>
          </a:xfrm>
          <a:prstGeom prst="rect">
            <a:avLst/>
          </a:prstGeom>
        </p:spPr>
        <p:txBody>
          <a:bodyPr wrap="square">
            <a:spAutoFit/>
          </a:bodyPr>
          <a:lstStyle/>
          <a:p>
            <a:pPr algn="ctr"/>
            <a:r>
              <a:rPr lang="tr-TR" sz="3200" b="1" dirty="0" smtClean="0">
                <a:solidFill>
                  <a:srgbClr val="00B050"/>
                </a:solidFill>
                <a:latin typeface="Comic Sans MS" pitchFamily="66" charset="0"/>
              </a:rPr>
              <a:t>AAS ORGANİK TARIM MODELİ</a:t>
            </a:r>
            <a:endParaRPr lang="tr-TR" sz="3200" dirty="0">
              <a:solidFill>
                <a:srgbClr val="00B050"/>
              </a:solidFill>
              <a:latin typeface="Comic Sans MS" pitchFamily="66" charset="0"/>
            </a:endParaRPr>
          </a:p>
        </p:txBody>
      </p:sp>
      <p:pic>
        <p:nvPicPr>
          <p:cNvPr id="11" name="Picture 4"/>
          <p:cNvPicPr>
            <a:picLocks noChangeAspect="1" noChangeArrowheads="1"/>
          </p:cNvPicPr>
          <p:nvPr/>
        </p:nvPicPr>
        <p:blipFill>
          <a:blip r:embed="rId4" cstate="print"/>
          <a:srcRect/>
          <a:stretch>
            <a:fillRect/>
          </a:stretch>
        </p:blipFill>
        <p:spPr bwMode="auto">
          <a:xfrm>
            <a:off x="430213" y="1385888"/>
            <a:ext cx="8534275" cy="53593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Dropbox\ayça\Yeni klasör (2)\Resim9 - Kopya.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9" name="8 Dikdörtgen"/>
          <p:cNvSpPr/>
          <p:nvPr/>
        </p:nvSpPr>
        <p:spPr>
          <a:xfrm>
            <a:off x="719064" y="1772816"/>
            <a:ext cx="8424936" cy="523220"/>
          </a:xfrm>
          <a:prstGeom prst="rect">
            <a:avLst/>
          </a:prstGeom>
        </p:spPr>
        <p:txBody>
          <a:bodyPr wrap="square">
            <a:spAutoFit/>
          </a:bodyPr>
          <a:lstStyle/>
          <a:p>
            <a:endParaRPr lang="tr-TR" sz="2800" dirty="0" smtClean="0">
              <a:latin typeface="Comic Sans MS" pitchFamily="66" charset="0"/>
            </a:endParaRPr>
          </a:p>
        </p:txBody>
      </p:sp>
      <p:sp>
        <p:nvSpPr>
          <p:cNvPr id="10" name="9 Dikdörtgen"/>
          <p:cNvSpPr/>
          <p:nvPr/>
        </p:nvSpPr>
        <p:spPr>
          <a:xfrm>
            <a:off x="1259632" y="1052736"/>
            <a:ext cx="6228184" cy="646331"/>
          </a:xfrm>
          <a:prstGeom prst="rect">
            <a:avLst/>
          </a:prstGeom>
        </p:spPr>
        <p:txBody>
          <a:bodyPr wrap="square">
            <a:spAutoFit/>
          </a:bodyPr>
          <a:lstStyle/>
          <a:p>
            <a:pPr algn="ctr"/>
            <a:r>
              <a:rPr lang="tr-TR" sz="3600" b="1" dirty="0" smtClean="0">
                <a:solidFill>
                  <a:srgbClr val="00B050"/>
                </a:solidFill>
                <a:latin typeface="Times New Roman" panose="02020603050405020304" pitchFamily="18" charset="0"/>
                <a:cs typeface="Times New Roman" panose="02020603050405020304" pitchFamily="18" charset="0"/>
              </a:rPr>
              <a:t>ÇIKARIMLAR</a:t>
            </a:r>
            <a:endParaRPr lang="tr-TR" sz="3600" dirty="0">
              <a:solidFill>
                <a:srgbClr val="00B050"/>
              </a:solidFill>
              <a:latin typeface="Times New Roman" panose="02020603050405020304" pitchFamily="18" charset="0"/>
              <a:cs typeface="Times New Roman" panose="02020603050405020304" pitchFamily="18" charset="0"/>
            </a:endParaRPr>
          </a:p>
        </p:txBody>
      </p:sp>
      <p:sp>
        <p:nvSpPr>
          <p:cNvPr id="11" name="10 Dikdörtgen"/>
          <p:cNvSpPr/>
          <p:nvPr/>
        </p:nvSpPr>
        <p:spPr>
          <a:xfrm>
            <a:off x="1331640" y="2060848"/>
            <a:ext cx="7272808" cy="2554545"/>
          </a:xfrm>
          <a:prstGeom prst="rect">
            <a:avLst/>
          </a:prstGeom>
        </p:spPr>
        <p:txBody>
          <a:bodyPr wrap="square">
            <a:spAutoFit/>
          </a:bodyPr>
          <a:lstStyle/>
          <a:p>
            <a:r>
              <a:rPr lang="tr-TR" sz="3200" dirty="0" smtClean="0">
                <a:latin typeface="Times New Roman" panose="02020603050405020304" pitchFamily="18" charset="0"/>
                <a:cs typeface="Times New Roman" panose="02020603050405020304" pitchFamily="18" charset="0"/>
              </a:rPr>
              <a:t>Pazara yeni girmek isteyen bir firma öncelikle ekolojik sebze/meyve üretimine ağırlık vermeli,ikinci olarak ekolojik süt ve süt ürünleri,üçüncü olarak ise ekolojik kuruyemişe ağırlık vermelidir.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ropbox\ayça\Yeni klasör (2)\Resim4.jpg"/>
          <p:cNvPicPr>
            <a:picLocks noChangeAspect="1" noChangeArrowheads="1"/>
          </p:cNvPicPr>
          <p:nvPr/>
        </p:nvPicPr>
        <p:blipFill>
          <a:blip r:embed="rId2" cstate="print"/>
          <a:srcRect/>
          <a:stretch>
            <a:fillRect/>
          </a:stretch>
        </p:blipFill>
        <p:spPr bwMode="auto">
          <a:xfrm>
            <a:off x="-180528" y="-243408"/>
            <a:ext cx="9753600" cy="7315200"/>
          </a:xfrm>
          <a:prstGeom prst="rect">
            <a:avLst/>
          </a:prstGeom>
          <a:noFill/>
        </p:spPr>
      </p:pic>
      <p:sp>
        <p:nvSpPr>
          <p:cNvPr id="2" name="1 Başlık"/>
          <p:cNvSpPr>
            <a:spLocks noGrp="1"/>
          </p:cNvSpPr>
          <p:nvPr>
            <p:ph type="title"/>
          </p:nvPr>
        </p:nvSpPr>
        <p:spPr>
          <a:xfrm>
            <a:off x="827584" y="836712"/>
            <a:ext cx="6840760" cy="652934"/>
          </a:xfrm>
        </p:spPr>
        <p:txBody>
          <a:bodyPr>
            <a:normAutofit fontScale="90000"/>
          </a:bodyPr>
          <a:lstStyle/>
          <a:p>
            <a:r>
              <a:rPr lang="tr-TR" sz="3600" b="1" dirty="0" smtClean="0">
                <a:solidFill>
                  <a:srgbClr val="00B050"/>
                </a:solidFill>
                <a:latin typeface="Times New Roman" panose="02020603050405020304" pitchFamily="18" charset="0"/>
                <a:cs typeface="Times New Roman" panose="02020603050405020304" pitchFamily="18" charset="0"/>
              </a:rPr>
              <a:t>AAS Tekniği Kullanılarak Yapılan Uygulamalar</a:t>
            </a:r>
            <a:r>
              <a:rPr lang="tr-TR" sz="3600" dirty="0" smtClean="0">
                <a:solidFill>
                  <a:srgbClr val="00B05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normAutofit/>
          </a:bodyPr>
          <a:lstStyle/>
          <a:p>
            <a:pPr algn="just">
              <a:buFontTx/>
              <a:buNone/>
            </a:pPr>
            <a:r>
              <a:rPr lang="tr-TR" dirty="0" smtClean="0">
                <a:latin typeface="Times New Roman" panose="02020603050405020304" pitchFamily="18" charset="0"/>
                <a:cs typeface="Times New Roman" panose="02020603050405020304" pitchFamily="18" charset="0"/>
              </a:rPr>
              <a:t>    </a:t>
            </a:r>
            <a:r>
              <a:rPr lang="tr-TR" sz="3000" b="1" dirty="0" smtClean="0">
                <a:solidFill>
                  <a:srgbClr val="00B050"/>
                </a:solidFill>
                <a:latin typeface="Times New Roman" panose="02020603050405020304" pitchFamily="18" charset="0"/>
                <a:cs typeface="Times New Roman" panose="02020603050405020304" pitchFamily="18" charset="0"/>
              </a:rPr>
              <a:t>1)</a:t>
            </a:r>
            <a:r>
              <a:rPr lang="tr-TR" sz="3000" dirty="0" smtClean="0">
                <a:solidFill>
                  <a:srgbClr val="00B050"/>
                </a:solidFill>
                <a:latin typeface="Times New Roman" panose="02020603050405020304" pitchFamily="18" charset="0"/>
                <a:cs typeface="Times New Roman" panose="02020603050405020304" pitchFamily="18" charset="0"/>
              </a:rPr>
              <a:t> </a:t>
            </a:r>
            <a:r>
              <a:rPr lang="tr-TR" sz="3000" dirty="0" err="1" smtClean="0">
                <a:latin typeface="Times New Roman" panose="02020603050405020304" pitchFamily="18" charset="0"/>
                <a:cs typeface="Times New Roman" panose="02020603050405020304" pitchFamily="18" charset="0"/>
              </a:rPr>
              <a:t>Tarasi</a:t>
            </a:r>
            <a:r>
              <a:rPr lang="tr-TR" sz="3000" dirty="0" smtClean="0">
                <a:latin typeface="Times New Roman" panose="02020603050405020304" pitchFamily="18" charset="0"/>
                <a:cs typeface="Times New Roman" panose="02020603050405020304" pitchFamily="18" charset="0"/>
              </a:rPr>
              <a:t> ve </a:t>
            </a:r>
            <a:r>
              <a:rPr lang="tr-TR" sz="3000" dirty="0" err="1" smtClean="0">
                <a:latin typeface="Times New Roman" panose="02020603050405020304" pitchFamily="18" charset="0"/>
                <a:cs typeface="Times New Roman" panose="02020603050405020304" pitchFamily="18" charset="0"/>
              </a:rPr>
              <a:t>Tuttle</a:t>
            </a:r>
            <a:r>
              <a:rPr lang="tr-TR" sz="3000" dirty="0" smtClean="0">
                <a:latin typeface="Times New Roman" panose="02020603050405020304" pitchFamily="18" charset="0"/>
                <a:cs typeface="Times New Roman" panose="02020603050405020304" pitchFamily="18" charset="0"/>
              </a:rPr>
              <a:t> tarafından bir işletme için tam esnek, yarı esnek ya da esnek olmayan çalışma saatlerinden hangisinin uygulanması’ </a:t>
            </a:r>
            <a:r>
              <a:rPr lang="tr-TR" sz="3000" dirty="0" err="1" smtClean="0">
                <a:latin typeface="Times New Roman" panose="02020603050405020304" pitchFamily="18" charset="0"/>
                <a:cs typeface="Times New Roman" panose="02020603050405020304" pitchFamily="18" charset="0"/>
              </a:rPr>
              <a:t>nın</a:t>
            </a:r>
            <a:r>
              <a:rPr lang="tr-TR" sz="3000" dirty="0" smtClean="0">
                <a:latin typeface="Times New Roman" panose="02020603050405020304" pitchFamily="18" charset="0"/>
                <a:cs typeface="Times New Roman" panose="02020603050405020304" pitchFamily="18" charset="0"/>
              </a:rPr>
              <a:t> daha uygun olacağı AAS kullanılarak belirlenmiştir. </a:t>
            </a:r>
          </a:p>
          <a:p>
            <a:pPr algn="just">
              <a:buFontTx/>
              <a:buNone/>
            </a:pPr>
            <a:endParaRPr lang="tr-TR" sz="3000" dirty="0" smtClean="0">
              <a:latin typeface="Times New Roman" panose="02020603050405020304" pitchFamily="18" charset="0"/>
              <a:cs typeface="Times New Roman" panose="02020603050405020304" pitchFamily="18" charset="0"/>
            </a:endParaRPr>
          </a:p>
          <a:p>
            <a:pPr algn="just">
              <a:buFontTx/>
              <a:buNone/>
            </a:pPr>
            <a:r>
              <a:rPr lang="tr-TR" sz="3000" b="1" dirty="0" smtClean="0">
                <a:solidFill>
                  <a:srgbClr val="0000FF"/>
                </a:solidFill>
                <a:latin typeface="Times New Roman" panose="02020603050405020304" pitchFamily="18" charset="0"/>
                <a:cs typeface="Times New Roman" panose="02020603050405020304" pitchFamily="18" charset="0"/>
              </a:rPr>
              <a:t>  </a:t>
            </a:r>
            <a:r>
              <a:rPr lang="tr-TR" sz="3000" b="1" dirty="0" smtClean="0">
                <a:solidFill>
                  <a:srgbClr val="00B050"/>
                </a:solidFill>
                <a:latin typeface="Times New Roman" panose="02020603050405020304" pitchFamily="18" charset="0"/>
                <a:cs typeface="Times New Roman" panose="02020603050405020304" pitchFamily="18" charset="0"/>
              </a:rPr>
              <a:t>2)</a:t>
            </a:r>
            <a:r>
              <a:rPr lang="tr-TR" sz="3000" dirty="0" smtClean="0">
                <a:solidFill>
                  <a:srgbClr val="00B050"/>
                </a:solidFill>
                <a:latin typeface="Times New Roman" panose="02020603050405020304" pitchFamily="18" charset="0"/>
                <a:cs typeface="Times New Roman" panose="02020603050405020304" pitchFamily="18" charset="0"/>
              </a:rPr>
              <a:t> </a:t>
            </a:r>
            <a:r>
              <a:rPr lang="tr-TR" sz="3000" dirty="0" err="1" smtClean="0">
                <a:latin typeface="Times New Roman" panose="02020603050405020304" pitchFamily="18" charset="0"/>
                <a:cs typeface="Times New Roman" panose="02020603050405020304" pitchFamily="18" charset="0"/>
              </a:rPr>
              <a:t>Meade</a:t>
            </a:r>
            <a:r>
              <a:rPr lang="tr-TR" sz="3000" dirty="0" smtClean="0">
                <a:latin typeface="Times New Roman" panose="02020603050405020304" pitchFamily="18" charset="0"/>
                <a:cs typeface="Times New Roman" panose="02020603050405020304" pitchFamily="18" charset="0"/>
              </a:rPr>
              <a:t> ve Presley, 2002 yılında yaptıkları çalışmada AAS’ </a:t>
            </a:r>
            <a:r>
              <a:rPr lang="tr-TR" sz="3000" dirty="0" err="1" smtClean="0">
                <a:latin typeface="Times New Roman" panose="02020603050405020304" pitchFamily="18" charset="0"/>
                <a:cs typeface="Times New Roman" panose="02020603050405020304" pitchFamily="18" charset="0"/>
              </a:rPr>
              <a:t>nin</a:t>
            </a:r>
            <a:r>
              <a:rPr lang="tr-TR" sz="3000" dirty="0" smtClean="0">
                <a:latin typeface="Times New Roman" panose="02020603050405020304" pitchFamily="18" charset="0"/>
                <a:cs typeface="Times New Roman" panose="02020603050405020304" pitchFamily="18" charset="0"/>
              </a:rPr>
              <a:t> Ar-</a:t>
            </a:r>
            <a:r>
              <a:rPr lang="tr-TR" sz="3000" dirty="0" err="1" smtClean="0">
                <a:latin typeface="Times New Roman" panose="02020603050405020304" pitchFamily="18" charset="0"/>
                <a:cs typeface="Times New Roman" panose="02020603050405020304" pitchFamily="18" charset="0"/>
              </a:rPr>
              <a:t>Ge</a:t>
            </a:r>
            <a:r>
              <a:rPr lang="tr-TR" sz="3000" dirty="0" smtClean="0">
                <a:latin typeface="Times New Roman" panose="02020603050405020304" pitchFamily="18" charset="0"/>
                <a:cs typeface="Times New Roman" panose="02020603050405020304" pitchFamily="18" charset="0"/>
              </a:rPr>
              <a:t> proje önerilerinin seçiminde bir model olarak kullanılmasını tartışmışlardır. </a:t>
            </a:r>
            <a:endParaRPr lang="tr-TR"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ropbox\ayça\Yeni klasör (2)\Resim4.jpg"/>
          <p:cNvPicPr>
            <a:picLocks noChangeAspect="1" noChangeArrowheads="1"/>
          </p:cNvPicPr>
          <p:nvPr/>
        </p:nvPicPr>
        <p:blipFill>
          <a:blip r:embed="rId2" cstate="print"/>
          <a:srcRect/>
          <a:stretch>
            <a:fillRect/>
          </a:stretch>
        </p:blipFill>
        <p:spPr bwMode="auto">
          <a:xfrm>
            <a:off x="-180528" y="-243408"/>
            <a:ext cx="9753600" cy="7315200"/>
          </a:xfrm>
          <a:prstGeom prst="rect">
            <a:avLst/>
          </a:prstGeom>
          <a:noFill/>
        </p:spPr>
      </p:pic>
      <p:sp>
        <p:nvSpPr>
          <p:cNvPr id="2" name="1 Başlık"/>
          <p:cNvSpPr>
            <a:spLocks noGrp="1"/>
          </p:cNvSpPr>
          <p:nvPr>
            <p:ph type="title"/>
          </p:nvPr>
        </p:nvSpPr>
        <p:spPr>
          <a:xfrm>
            <a:off x="827584" y="836712"/>
            <a:ext cx="6840760" cy="652934"/>
          </a:xfrm>
        </p:spPr>
        <p:txBody>
          <a:bodyPr>
            <a:normAutofit fontScale="90000"/>
          </a:bodyPr>
          <a:lstStyle/>
          <a:p>
            <a:r>
              <a:rPr lang="tr-TR" sz="3600" b="1" dirty="0" smtClean="0">
                <a:solidFill>
                  <a:srgbClr val="00B050"/>
                </a:solidFill>
                <a:latin typeface="Comic Sans MS" pitchFamily="66" charset="0"/>
              </a:rPr>
              <a:t>AAS Tekniği Kullanılarak Yapılan Uygulamalar</a:t>
            </a:r>
            <a:r>
              <a:rPr lang="tr-TR" sz="3600" dirty="0" smtClean="0">
                <a:solidFill>
                  <a:srgbClr val="00B050"/>
                </a:solidFill>
                <a:latin typeface="Comic Sans MS" pitchFamily="66" charset="0"/>
              </a:rPr>
              <a:t> </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92500"/>
          </a:bodyPr>
          <a:lstStyle/>
          <a:p>
            <a:pPr algn="just">
              <a:buFontTx/>
              <a:buNone/>
            </a:pPr>
            <a:r>
              <a:rPr lang="tr-TR" b="1" dirty="0" smtClean="0">
                <a:solidFill>
                  <a:srgbClr val="00B050"/>
                </a:solidFill>
                <a:latin typeface="Comic Sans MS" pitchFamily="66" charset="0"/>
              </a:rPr>
              <a:t>  3)</a:t>
            </a:r>
            <a:r>
              <a:rPr lang="tr-TR" dirty="0" smtClean="0">
                <a:solidFill>
                  <a:srgbClr val="00B050"/>
                </a:solidFill>
                <a:latin typeface="Comic Sans MS" pitchFamily="66" charset="0"/>
              </a:rPr>
              <a:t> </a:t>
            </a:r>
            <a:r>
              <a:rPr lang="tr-TR" dirty="0" err="1" smtClean="0">
                <a:latin typeface="Comic Sans MS" pitchFamily="66" charset="0"/>
              </a:rPr>
              <a:t>Meade</a:t>
            </a:r>
            <a:r>
              <a:rPr lang="tr-TR" dirty="0" smtClean="0">
                <a:latin typeface="Comic Sans MS" pitchFamily="66" charset="0"/>
              </a:rPr>
              <a:t> ve </a:t>
            </a:r>
            <a:r>
              <a:rPr lang="tr-TR" dirty="0" err="1" smtClean="0">
                <a:latin typeface="Comic Sans MS" pitchFamily="66" charset="0"/>
              </a:rPr>
              <a:t>Sarkis</a:t>
            </a:r>
            <a:r>
              <a:rPr lang="tr-TR" dirty="0" smtClean="0">
                <a:latin typeface="Comic Sans MS" pitchFamily="66" charset="0"/>
              </a:rPr>
              <a:t> 1996 yılında yaptıkları çalışmada ise bir organizasyon için en uygun lojistik sistemin belirlenmesinde AAS tekniğini kullanmışlardır. </a:t>
            </a:r>
          </a:p>
          <a:p>
            <a:pPr algn="just">
              <a:buFontTx/>
              <a:buNone/>
            </a:pPr>
            <a:endParaRPr lang="tr-TR" dirty="0" smtClean="0">
              <a:latin typeface="Comic Sans MS" pitchFamily="66" charset="0"/>
            </a:endParaRPr>
          </a:p>
          <a:p>
            <a:pPr algn="just">
              <a:buFontTx/>
              <a:buNone/>
            </a:pPr>
            <a:r>
              <a:rPr lang="tr-TR" dirty="0" smtClean="0">
                <a:solidFill>
                  <a:srgbClr val="00B050"/>
                </a:solidFill>
                <a:latin typeface="Comic Sans MS" pitchFamily="66" charset="0"/>
              </a:rPr>
              <a:t>   </a:t>
            </a:r>
            <a:r>
              <a:rPr lang="tr-TR" b="1" dirty="0" smtClean="0">
                <a:solidFill>
                  <a:srgbClr val="00B050"/>
                </a:solidFill>
                <a:latin typeface="Comic Sans MS" pitchFamily="66" charset="0"/>
              </a:rPr>
              <a:t>4)</a:t>
            </a:r>
            <a:r>
              <a:rPr lang="tr-TR" dirty="0" smtClean="0">
                <a:solidFill>
                  <a:srgbClr val="00B050"/>
                </a:solidFill>
                <a:latin typeface="Comic Sans MS" pitchFamily="66" charset="0"/>
              </a:rPr>
              <a:t> </a:t>
            </a:r>
            <a:r>
              <a:rPr lang="tr-TR" dirty="0" err="1" smtClean="0">
                <a:latin typeface="Comic Sans MS" pitchFamily="66" charset="0"/>
              </a:rPr>
              <a:t>Niemira</a:t>
            </a:r>
            <a:r>
              <a:rPr lang="tr-TR" dirty="0" smtClean="0">
                <a:latin typeface="Comic Sans MS" pitchFamily="66" charset="0"/>
              </a:rPr>
              <a:t> ve </a:t>
            </a:r>
            <a:r>
              <a:rPr lang="tr-TR" dirty="0" err="1" smtClean="0">
                <a:latin typeface="Comic Sans MS" pitchFamily="66" charset="0"/>
              </a:rPr>
              <a:t>Saaty</a:t>
            </a:r>
            <a:r>
              <a:rPr lang="tr-TR" dirty="0" smtClean="0">
                <a:latin typeface="Comic Sans MS" pitchFamily="66" charset="0"/>
              </a:rPr>
              <a:t> tarafından 2004 yılında yapılan çalışmada, finansal kriz olasılığını tahmin etmek için AAS’ ye dayanan bir model geliştirilmiştir.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Resim33 - Kopy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4" name="Picture 2" descr="C:\Users\admin\Desktop\Resim3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p:txBody>
          <a:bodyPr/>
          <a:lstStyle/>
          <a:p>
            <a:pPr algn="l"/>
            <a:r>
              <a:rPr lang="tr-TR" b="1" dirty="0" smtClean="0">
                <a:latin typeface="Times New Roman" panose="02020603050405020304" pitchFamily="18" charset="0"/>
                <a:cs typeface="Times New Roman" panose="02020603050405020304" pitchFamily="18" charset="0"/>
              </a:rPr>
              <a:t>     KARAR VERME</a:t>
            </a:r>
            <a:endParaRPr lang="tr-TR"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57200" y="1844824"/>
            <a:ext cx="8229600" cy="4281339"/>
          </a:xfrm>
        </p:spPr>
        <p:txBody>
          <a:bodyPr>
            <a:normAutofit fontScale="85000" lnSpcReduction="20000"/>
          </a:bodyPr>
          <a:lstStyle/>
          <a:p>
            <a:r>
              <a:rPr lang="tr-TR" dirty="0" smtClean="0">
                <a:latin typeface="Times New Roman" panose="02020603050405020304" pitchFamily="18" charset="0"/>
                <a:cs typeface="Times New Roman" panose="02020603050405020304" pitchFamily="18" charset="0"/>
              </a:rPr>
              <a:t>Karar verme aşamasında bir çok kriter göz önünde bulundurulmalı ve bu kriterlere göre bir seçim yapılmalıdır.</a:t>
            </a:r>
          </a:p>
          <a:p>
            <a:pPr>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Kriter sayısı ve alternatifler arttıkça insan zekasının tüm kriter ve alternatifler arasındaki ilişkileri değerlendirmesi ve karara varması çok zor ve hatta mümkün değildir. </a:t>
            </a:r>
          </a:p>
          <a:p>
            <a:pPr>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Bu noktada ise çok kriterli karar verme tekniğini kullanmak gerekecektir. </a:t>
            </a:r>
            <a:endParaRPr lang="tr-TR" dirty="0">
              <a:latin typeface="Times New Roman" panose="02020603050405020304" pitchFamily="18" charset="0"/>
              <a:cs typeface="Times New Roman" panose="02020603050405020304" pitchFamily="18" charset="0"/>
            </a:endParaRPr>
          </a:p>
        </p:txBody>
      </p:sp>
      <p:pic>
        <p:nvPicPr>
          <p:cNvPr id="6" name="Picture 8" descr="MCj03201220000[1]"/>
          <p:cNvPicPr>
            <a:picLocks noChangeAspect="1" noChangeArrowheads="1"/>
          </p:cNvPicPr>
          <p:nvPr/>
        </p:nvPicPr>
        <p:blipFill>
          <a:blip r:embed="rId4" cstate="print"/>
          <a:srcRect/>
          <a:stretch>
            <a:fillRect/>
          </a:stretch>
        </p:blipFill>
        <p:spPr bwMode="auto">
          <a:xfrm>
            <a:off x="6660232" y="0"/>
            <a:ext cx="2483768" cy="1844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ropbox\ayça\Yeni klasör (2)\Resim4.jpg"/>
          <p:cNvPicPr>
            <a:picLocks noChangeAspect="1" noChangeArrowheads="1"/>
          </p:cNvPicPr>
          <p:nvPr/>
        </p:nvPicPr>
        <p:blipFill>
          <a:blip r:embed="rId2" cstate="print"/>
          <a:srcRect/>
          <a:stretch>
            <a:fillRect/>
          </a:stretch>
        </p:blipFill>
        <p:spPr bwMode="auto">
          <a:xfrm>
            <a:off x="-180528" y="-243408"/>
            <a:ext cx="9753600" cy="7315200"/>
          </a:xfrm>
          <a:prstGeom prst="rect">
            <a:avLst/>
          </a:prstGeom>
          <a:noFill/>
        </p:spPr>
      </p:pic>
      <p:sp>
        <p:nvSpPr>
          <p:cNvPr id="2" name="1 Başlık"/>
          <p:cNvSpPr>
            <a:spLocks noGrp="1"/>
          </p:cNvSpPr>
          <p:nvPr>
            <p:ph type="title"/>
          </p:nvPr>
        </p:nvSpPr>
        <p:spPr>
          <a:xfrm>
            <a:off x="827584" y="836712"/>
            <a:ext cx="6840760" cy="652934"/>
          </a:xfrm>
        </p:spPr>
        <p:txBody>
          <a:bodyPr>
            <a:normAutofit fontScale="90000"/>
          </a:bodyPr>
          <a:lstStyle/>
          <a:p>
            <a:r>
              <a:rPr lang="tr-TR" sz="3600" b="1" dirty="0" smtClean="0">
                <a:solidFill>
                  <a:srgbClr val="00B050"/>
                </a:solidFill>
                <a:latin typeface="Times New Roman" panose="02020603050405020304" pitchFamily="18" charset="0"/>
                <a:cs typeface="Times New Roman" panose="02020603050405020304" pitchFamily="18" charset="0"/>
              </a:rPr>
              <a:t>AAS Tekniği Kullanılarak Yapılan Uygulamalar</a:t>
            </a:r>
            <a:r>
              <a:rPr lang="tr-TR" sz="3600" dirty="0" smtClean="0">
                <a:solidFill>
                  <a:srgbClr val="00B05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57200" y="1772816"/>
            <a:ext cx="8229600" cy="4353347"/>
          </a:xfrm>
        </p:spPr>
        <p:txBody>
          <a:bodyPr>
            <a:normAutofit lnSpcReduction="10000"/>
          </a:bodyPr>
          <a:lstStyle/>
          <a:p>
            <a:pPr algn="just">
              <a:buFontTx/>
              <a:buNone/>
            </a:pPr>
            <a:r>
              <a:rPr lang="tr-TR" b="1" dirty="0" smtClean="0">
                <a:solidFill>
                  <a:srgbClr val="00B050"/>
                </a:solidFill>
                <a:latin typeface="Times New Roman" panose="02020603050405020304" pitchFamily="18" charset="0"/>
                <a:cs typeface="Times New Roman" panose="02020603050405020304" pitchFamily="18" charset="0"/>
              </a:rPr>
              <a:t>  5)</a:t>
            </a:r>
            <a:r>
              <a:rPr lang="tr-TR" dirty="0" smtClean="0">
                <a:latin typeface="Times New Roman" panose="02020603050405020304" pitchFamily="18" charset="0"/>
                <a:cs typeface="Times New Roman" panose="02020603050405020304" pitchFamily="18" charset="0"/>
              </a:rPr>
              <a:t>Lee ve Kim (2001) bilgi sistemi projesi seçimi için; </a:t>
            </a:r>
            <a:r>
              <a:rPr lang="tr-TR" dirty="0" err="1" smtClean="0">
                <a:latin typeface="Times New Roman" panose="02020603050405020304" pitchFamily="18" charset="0"/>
                <a:cs typeface="Times New Roman" panose="02020603050405020304" pitchFamily="18" charset="0"/>
              </a:rPr>
              <a:t>Wolfslehner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Vacik</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Lexer</a:t>
            </a:r>
            <a:r>
              <a:rPr lang="tr-TR" dirty="0" smtClean="0">
                <a:latin typeface="Times New Roman" panose="02020603050405020304" pitchFamily="18" charset="0"/>
                <a:cs typeface="Times New Roman" panose="02020603050405020304" pitchFamily="18" charset="0"/>
              </a:rPr>
              <a:t>(2004) sürdürülebilir orman yönetimi stratejilerini değerlendirmek için AAS tekniğini kullanmışlardır. </a:t>
            </a:r>
          </a:p>
          <a:p>
            <a:pPr algn="just">
              <a:buFontTx/>
              <a:buNone/>
            </a:pPr>
            <a:endParaRPr lang="tr-TR" dirty="0" smtClean="0">
              <a:latin typeface="Times New Roman" panose="02020603050405020304" pitchFamily="18" charset="0"/>
              <a:cs typeface="Times New Roman" panose="02020603050405020304" pitchFamily="18" charset="0"/>
            </a:endParaRPr>
          </a:p>
          <a:p>
            <a:pPr algn="just">
              <a:buFontTx/>
              <a:buNone/>
            </a:pPr>
            <a:r>
              <a:rPr lang="tr-TR" b="1" dirty="0" smtClean="0">
                <a:solidFill>
                  <a:srgbClr val="0000FF"/>
                </a:solidFill>
                <a:latin typeface="Times New Roman" panose="02020603050405020304" pitchFamily="18" charset="0"/>
                <a:cs typeface="Times New Roman" panose="02020603050405020304" pitchFamily="18" charset="0"/>
              </a:rPr>
              <a:t>  </a:t>
            </a:r>
            <a:r>
              <a:rPr lang="tr-TR" b="1" dirty="0" smtClean="0">
                <a:solidFill>
                  <a:srgbClr val="00B050"/>
                </a:solidFill>
                <a:latin typeface="Times New Roman" panose="02020603050405020304" pitchFamily="18" charset="0"/>
                <a:cs typeface="Times New Roman" panose="02020603050405020304" pitchFamily="18" charset="0"/>
              </a:rPr>
              <a:t>6)</a:t>
            </a:r>
            <a:r>
              <a:rPr lang="tr-TR" dirty="0" err="1" smtClean="0">
                <a:latin typeface="Times New Roman" panose="02020603050405020304" pitchFamily="18" charset="0"/>
                <a:cs typeface="Times New Roman" panose="02020603050405020304" pitchFamily="18" charset="0"/>
              </a:rPr>
              <a:t>Partovi</a:t>
            </a:r>
            <a:r>
              <a:rPr lang="tr-TR" dirty="0" smtClean="0">
                <a:latin typeface="Times New Roman" panose="02020603050405020304" pitchFamily="18" charset="0"/>
                <a:cs typeface="Times New Roman" panose="02020603050405020304" pitchFamily="18" charset="0"/>
              </a:rPr>
              <a:t> 2004 yılında, tesis yerleşimi problemi için </a:t>
            </a:r>
            <a:r>
              <a:rPr lang="tr-TR" dirty="0" err="1" smtClean="0">
                <a:latin typeface="Times New Roman" panose="02020603050405020304" pitchFamily="18" charset="0"/>
                <a:cs typeface="Times New Roman" panose="02020603050405020304" pitchFamily="18" charset="0"/>
              </a:rPr>
              <a:t>AAS’ye</a:t>
            </a:r>
            <a:r>
              <a:rPr lang="tr-TR" dirty="0" smtClean="0">
                <a:latin typeface="Times New Roman" panose="02020603050405020304" pitchFamily="18" charset="0"/>
                <a:cs typeface="Times New Roman" panose="02020603050405020304" pitchFamily="18" charset="0"/>
              </a:rPr>
              <a:t> dayanan stratejik bir çözüm sunmuştur.</a:t>
            </a:r>
            <a:r>
              <a:rPr lang="tr-TR" sz="2000" dirty="0" smtClean="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9480822">
            <a:off x="611918" y="2909251"/>
            <a:ext cx="8280920" cy="1143000"/>
          </a:xfrm>
        </p:spPr>
        <p:txBody>
          <a:bodyPr>
            <a:normAutofit/>
          </a:bodyPr>
          <a:lstStyle/>
          <a:p>
            <a:r>
              <a:rPr lang="tr-TR" sz="5400" b="1" dirty="0" smtClean="0">
                <a:latin typeface="Times New Roman" panose="02020603050405020304" pitchFamily="18" charset="0"/>
                <a:cs typeface="Times New Roman" panose="02020603050405020304" pitchFamily="18" charset="0"/>
              </a:rPr>
              <a:t>TEŞEKKÜRLER</a:t>
            </a:r>
            <a:endParaRPr lang="tr-TR" sz="5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ropbox\ayça\Yeni klasör (2)\Resim15 - Kopy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p:txBody>
          <a:bodyPr>
            <a:normAutofit/>
          </a:bodyPr>
          <a:lstStyle/>
          <a:p>
            <a:r>
              <a:rPr lang="tr-TR" sz="3600" b="1" dirty="0" smtClean="0">
                <a:latin typeface="Times New Roman" panose="02020603050405020304" pitchFamily="18" charset="0"/>
                <a:cs typeface="Times New Roman" panose="02020603050405020304" pitchFamily="18" charset="0"/>
              </a:rPr>
              <a:t>ANALİTİK HİYERARŞİ SÜRECİ</a:t>
            </a:r>
            <a:endParaRPr lang="tr-TR" sz="36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r>
              <a:rPr lang="tr-TR" dirty="0" smtClean="0">
                <a:latin typeface="Times New Roman" panose="02020603050405020304" pitchFamily="18" charset="0"/>
                <a:cs typeface="Times New Roman" panose="02020603050405020304" pitchFamily="18" charset="0"/>
              </a:rPr>
              <a:t>İlk olarak 1968 yılında </a:t>
            </a:r>
            <a:r>
              <a:rPr lang="tr-TR" b="1" dirty="0" err="1" smtClean="0">
                <a:latin typeface="Times New Roman" panose="02020603050405020304" pitchFamily="18" charset="0"/>
                <a:cs typeface="Times New Roman" panose="02020603050405020304" pitchFamily="18" charset="0"/>
              </a:rPr>
              <a:t>Myers</a:t>
            </a:r>
            <a:r>
              <a:rPr lang="tr-TR" dirty="0" smtClean="0">
                <a:latin typeface="Times New Roman" panose="02020603050405020304" pitchFamily="18" charset="0"/>
                <a:cs typeface="Times New Roman" panose="02020603050405020304" pitchFamily="18" charset="0"/>
              </a:rPr>
              <a:t> ve </a:t>
            </a:r>
            <a:r>
              <a:rPr lang="tr-TR" b="1" dirty="0" err="1" smtClean="0">
                <a:latin typeface="Times New Roman" panose="02020603050405020304" pitchFamily="18" charset="0"/>
                <a:cs typeface="Times New Roman" panose="02020603050405020304" pitchFamily="18" charset="0"/>
              </a:rPr>
              <a:t>Alpert</a:t>
            </a:r>
            <a:r>
              <a:rPr lang="tr-TR" dirty="0" smtClean="0">
                <a:latin typeface="Times New Roman" panose="02020603050405020304" pitchFamily="18" charset="0"/>
                <a:cs typeface="Times New Roman" panose="02020603050405020304" pitchFamily="18" charset="0"/>
              </a:rPr>
              <a:t> ikilisi tarafından ortaya atılmış,</a:t>
            </a: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1977 de ise </a:t>
            </a:r>
            <a:r>
              <a:rPr lang="tr-TR" b="1" dirty="0" smtClean="0">
                <a:latin typeface="Times New Roman" panose="02020603050405020304" pitchFamily="18" charset="0"/>
                <a:cs typeface="Times New Roman" panose="02020603050405020304" pitchFamily="18" charset="0"/>
              </a:rPr>
              <a:t>Thomas </a:t>
            </a:r>
            <a:r>
              <a:rPr lang="tr-TR" b="1" dirty="0" err="1" smtClean="0">
                <a:latin typeface="Times New Roman" panose="02020603050405020304" pitchFamily="18" charset="0"/>
                <a:cs typeface="Times New Roman" panose="02020603050405020304" pitchFamily="18" charset="0"/>
              </a:rPr>
              <a:t>Saaty</a:t>
            </a:r>
            <a:r>
              <a:rPr lang="tr-TR" dirty="0" smtClean="0">
                <a:latin typeface="Times New Roman" panose="02020603050405020304" pitchFamily="18" charset="0"/>
                <a:cs typeface="Times New Roman" panose="02020603050405020304" pitchFamily="18" charset="0"/>
              </a:rPr>
              <a:t> tarafından bir model olarak geliştirilerek karar verme problemlerinin çözümünde kullanılabilir hale getirilmiştir. </a:t>
            </a:r>
          </a:p>
          <a:p>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Resim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539552" y="548680"/>
            <a:ext cx="8229600" cy="1143000"/>
          </a:xfrm>
        </p:spPr>
        <p:txBody>
          <a:bodyPr/>
          <a:lstStyle/>
          <a:p>
            <a:r>
              <a:rPr lang="tr-TR" b="1" dirty="0" smtClean="0">
                <a:latin typeface="Times New Roman" panose="02020603050405020304" pitchFamily="18" charset="0"/>
                <a:cs typeface="Times New Roman" panose="02020603050405020304" pitchFamily="18" charset="0"/>
              </a:rPr>
              <a:t>HİYERARŞİ NEDİR</a:t>
            </a:r>
            <a:endParaRPr lang="tr-TR"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539552" y="2132856"/>
            <a:ext cx="8229600" cy="4525963"/>
          </a:xfrm>
        </p:spPr>
        <p:txBody>
          <a:bodyPr/>
          <a:lstStyle/>
          <a:p>
            <a:r>
              <a:rPr lang="tr-TR" dirty="0" smtClean="0">
                <a:latin typeface="Times New Roman" panose="02020603050405020304" pitchFamily="18" charset="0"/>
                <a:cs typeface="Times New Roman" panose="02020603050405020304" pitchFamily="18" charset="0"/>
              </a:rPr>
              <a:t>Her seviyesi üst sıralara çıktıkça azalma eğilimi gösteren ve bir üst sıradakinin amacına uygun birçok karşılaştırma faktöründen oluşan ve derecelendirme vazifesini gören her ağ yapıya “</a:t>
            </a:r>
            <a:r>
              <a:rPr lang="tr-TR" b="1" dirty="0" smtClean="0">
                <a:latin typeface="Times New Roman" panose="02020603050405020304" pitchFamily="18" charset="0"/>
                <a:cs typeface="Times New Roman" panose="02020603050405020304" pitchFamily="18" charset="0"/>
              </a:rPr>
              <a:t>hiyerarşi</a:t>
            </a:r>
            <a:r>
              <a:rPr lang="tr-TR" dirty="0" smtClean="0">
                <a:latin typeface="Times New Roman" panose="02020603050405020304" pitchFamily="18" charset="0"/>
                <a:cs typeface="Times New Roman" panose="02020603050405020304" pitchFamily="18" charset="0"/>
              </a:rPr>
              <a:t>” adı verilir. </a:t>
            </a:r>
          </a:p>
          <a:p>
            <a:endParaRPr lang="tr-TR" dirty="0">
              <a:latin typeface="Times New Roman" panose="02020603050405020304" pitchFamily="18" charset="0"/>
              <a:cs typeface="Times New Roman" panose="02020603050405020304" pitchFamily="18" charset="0"/>
            </a:endParaRPr>
          </a:p>
        </p:txBody>
      </p:sp>
      <p:pic>
        <p:nvPicPr>
          <p:cNvPr id="5" name="Picture 7" descr="ask"/>
          <p:cNvPicPr>
            <a:picLocks noChangeAspect="1" noChangeArrowheads="1"/>
          </p:cNvPicPr>
          <p:nvPr/>
        </p:nvPicPr>
        <p:blipFill>
          <a:blip r:embed="rId3" cstate="print"/>
          <a:srcRect/>
          <a:stretch>
            <a:fillRect/>
          </a:stretch>
        </p:blipFill>
        <p:spPr bwMode="auto">
          <a:xfrm>
            <a:off x="7308304" y="332656"/>
            <a:ext cx="901700" cy="2109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Resim25.jpg"/>
          <p:cNvPicPr>
            <a:picLocks noChangeAspect="1" noChangeArrowheads="1"/>
          </p:cNvPicPr>
          <p:nvPr/>
        </p:nvPicPr>
        <p:blipFill>
          <a:blip r:embed="rId2" cstate="print"/>
          <a:srcRect/>
          <a:stretch>
            <a:fillRect/>
          </a:stretch>
        </p:blipFill>
        <p:spPr bwMode="auto">
          <a:xfrm>
            <a:off x="0" y="0"/>
            <a:ext cx="9395520" cy="6858000"/>
          </a:xfrm>
          <a:prstGeom prst="rect">
            <a:avLst/>
          </a:prstGeom>
          <a:noFill/>
        </p:spPr>
      </p:pic>
      <p:pic>
        <p:nvPicPr>
          <p:cNvPr id="5" name="Picture 9" descr="文案1"/>
          <p:cNvPicPr>
            <a:picLocks noChangeAspect="1" noChangeArrowheads="1"/>
          </p:cNvPicPr>
          <p:nvPr/>
        </p:nvPicPr>
        <p:blipFill>
          <a:blip r:embed="rId3" cstate="print"/>
          <a:srcRect/>
          <a:stretch>
            <a:fillRect/>
          </a:stretch>
        </p:blipFill>
        <p:spPr bwMode="auto">
          <a:xfrm>
            <a:off x="827584" y="620688"/>
            <a:ext cx="7596188" cy="5095875"/>
          </a:xfrm>
          <a:prstGeom prst="rect">
            <a:avLst/>
          </a:prstGeom>
          <a:noFill/>
          <a:ln w="9525">
            <a:noFill/>
            <a:miter lim="800000"/>
            <a:headEnd/>
            <a:tailEnd/>
          </a:ln>
        </p:spPr>
      </p:pic>
      <p:sp>
        <p:nvSpPr>
          <p:cNvPr id="2" name="1 Başlık"/>
          <p:cNvSpPr>
            <a:spLocks noGrp="1"/>
          </p:cNvSpPr>
          <p:nvPr>
            <p:ph type="title"/>
          </p:nvPr>
        </p:nvSpPr>
        <p:spPr>
          <a:xfrm>
            <a:off x="1187624" y="908720"/>
            <a:ext cx="7509520" cy="1008112"/>
          </a:xfrm>
        </p:spPr>
        <p:txBody>
          <a:bodyPr>
            <a:normAutofit fontScale="90000"/>
          </a:bodyPr>
          <a:lstStyle/>
          <a:p>
            <a:pPr algn="l"/>
            <a:r>
              <a:rPr lang="tr-TR" sz="3200" b="1" dirty="0" smtClean="0">
                <a:solidFill>
                  <a:srgbClr val="0000FF"/>
                </a:solidFill>
                <a:latin typeface="Times New Roman" panose="02020603050405020304" pitchFamily="18" charset="0"/>
                <a:cs typeface="Times New Roman" panose="02020603050405020304" pitchFamily="18" charset="0"/>
              </a:rPr>
              <a:t>               </a:t>
            </a:r>
            <a:r>
              <a:rPr lang="tr-TR" sz="3600" b="1" dirty="0" smtClean="0">
                <a:solidFill>
                  <a:srgbClr val="000099"/>
                </a:solidFill>
                <a:latin typeface="Times New Roman" panose="02020603050405020304" pitchFamily="18" charset="0"/>
                <a:cs typeface="Times New Roman" panose="02020603050405020304" pitchFamily="18" charset="0"/>
              </a:rPr>
              <a:t>Hiyerarşik yapının </a:t>
            </a:r>
            <a:br>
              <a:rPr lang="tr-TR" sz="3600" b="1" dirty="0" smtClean="0">
                <a:solidFill>
                  <a:srgbClr val="000099"/>
                </a:solidFill>
                <a:latin typeface="Times New Roman" panose="02020603050405020304" pitchFamily="18" charset="0"/>
                <a:cs typeface="Times New Roman" panose="02020603050405020304" pitchFamily="18" charset="0"/>
              </a:rPr>
            </a:br>
            <a:r>
              <a:rPr lang="tr-TR" sz="3600" b="1" dirty="0" smtClean="0">
                <a:solidFill>
                  <a:srgbClr val="000099"/>
                </a:solidFill>
                <a:latin typeface="Times New Roman" panose="02020603050405020304" pitchFamily="18" charset="0"/>
                <a:cs typeface="Times New Roman" panose="02020603050405020304" pitchFamily="18" charset="0"/>
              </a:rPr>
              <a:t>     oluşturulmasında önemli hususlar</a:t>
            </a:r>
            <a:endParaRPr lang="tr-TR" sz="3600" dirty="0">
              <a:solidFill>
                <a:srgbClr val="000099"/>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683568" y="1988840"/>
            <a:ext cx="8013576" cy="4248472"/>
          </a:xfrm>
        </p:spPr>
        <p:txBody>
          <a:bodyPr/>
          <a:lstStyle/>
          <a:p>
            <a:pPr>
              <a:buNone/>
            </a:pPr>
            <a:r>
              <a:rPr lang="tr-TR" sz="3000" b="1" dirty="0" smtClean="0">
                <a:solidFill>
                  <a:srgbClr val="000099"/>
                </a:solidFill>
                <a:latin typeface="Times New Roman" panose="02020603050405020304" pitchFamily="18" charset="0"/>
                <a:cs typeface="Times New Roman" panose="02020603050405020304" pitchFamily="18" charset="0"/>
              </a:rPr>
              <a:t>1.</a:t>
            </a:r>
            <a:r>
              <a:rPr lang="tr-TR" sz="3000" b="1" dirty="0" smtClean="0">
                <a:latin typeface="Times New Roman" panose="02020603050405020304" pitchFamily="18" charset="0"/>
                <a:cs typeface="Times New Roman" panose="02020603050405020304" pitchFamily="18" charset="0"/>
              </a:rPr>
              <a:t>Hiyerarşik yapı, problemi en iyi şekilde    temsil etmelidir. </a:t>
            </a:r>
          </a:p>
          <a:p>
            <a:pPr>
              <a:buNone/>
            </a:pPr>
            <a:r>
              <a:rPr lang="tr-TR" sz="3000" b="1" dirty="0" smtClean="0">
                <a:solidFill>
                  <a:srgbClr val="000099"/>
                </a:solidFill>
                <a:latin typeface="Times New Roman" panose="02020603050405020304" pitchFamily="18" charset="0"/>
                <a:cs typeface="Times New Roman" panose="02020603050405020304" pitchFamily="18" charset="0"/>
              </a:rPr>
              <a:t>2.</a:t>
            </a:r>
            <a:r>
              <a:rPr lang="tr-TR" sz="3000" b="1" dirty="0" smtClean="0">
                <a:latin typeface="Times New Roman" panose="02020603050405020304" pitchFamily="18" charset="0"/>
                <a:cs typeface="Times New Roman" panose="02020603050405020304" pitchFamily="18" charset="0"/>
              </a:rPr>
              <a:t>Problemi etkileyen tüm yan faktörler  göz önüne alınmalıdır. </a:t>
            </a:r>
          </a:p>
          <a:p>
            <a:pPr>
              <a:buNone/>
            </a:pPr>
            <a:r>
              <a:rPr lang="tr-TR" sz="3000" b="1" dirty="0" smtClean="0">
                <a:solidFill>
                  <a:srgbClr val="000099"/>
                </a:solidFill>
                <a:latin typeface="Times New Roman" panose="02020603050405020304" pitchFamily="18" charset="0"/>
                <a:cs typeface="Times New Roman" panose="02020603050405020304" pitchFamily="18" charset="0"/>
              </a:rPr>
              <a:t>3.</a:t>
            </a:r>
            <a:r>
              <a:rPr lang="tr-TR" sz="3000" b="1" dirty="0" smtClean="0">
                <a:latin typeface="Times New Roman" panose="02020603050405020304" pitchFamily="18" charset="0"/>
                <a:cs typeface="Times New Roman" panose="02020603050405020304" pitchFamily="18" charset="0"/>
              </a:rPr>
              <a:t>Çözüme ışık tutabilecek tüm yayın ve  belgeler dikkate alınmalıdır. </a:t>
            </a:r>
          </a:p>
          <a:p>
            <a:pPr>
              <a:buNone/>
            </a:pPr>
            <a:r>
              <a:rPr lang="tr-TR" sz="3000" b="1" dirty="0" smtClean="0">
                <a:solidFill>
                  <a:srgbClr val="000099"/>
                </a:solidFill>
                <a:latin typeface="Times New Roman" panose="02020603050405020304" pitchFamily="18" charset="0"/>
                <a:cs typeface="Times New Roman" panose="02020603050405020304" pitchFamily="18" charset="0"/>
              </a:rPr>
              <a:t>4.</a:t>
            </a:r>
            <a:r>
              <a:rPr lang="tr-TR" sz="3000" b="1" dirty="0" smtClean="0">
                <a:latin typeface="Times New Roman" panose="02020603050405020304" pitchFamily="18" charset="0"/>
                <a:cs typeface="Times New Roman" panose="02020603050405020304" pitchFamily="18" charset="0"/>
              </a:rPr>
              <a:t>Problemin içerisinde rol alacak katılımcılar belirlenmelidir.</a:t>
            </a:r>
          </a:p>
          <a:p>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dmin\Desktop\Resim2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098" name="Picture 8" descr="文案1"/>
          <p:cNvPicPr>
            <a:picLocks noChangeAspect="1" noChangeArrowheads="1"/>
          </p:cNvPicPr>
          <p:nvPr/>
        </p:nvPicPr>
        <p:blipFill>
          <a:blip r:embed="rId4" cstate="print"/>
          <a:srcRect/>
          <a:stretch>
            <a:fillRect/>
          </a:stretch>
        </p:blipFill>
        <p:spPr bwMode="auto">
          <a:xfrm>
            <a:off x="539552" y="188640"/>
            <a:ext cx="8352928" cy="5455915"/>
          </a:xfrm>
          <a:prstGeom prst="rect">
            <a:avLst/>
          </a:prstGeom>
          <a:noFill/>
          <a:ln w="9525">
            <a:noFill/>
            <a:miter lim="800000"/>
            <a:headEnd/>
            <a:tailEnd/>
          </a:ln>
        </p:spPr>
      </p:pic>
      <p:pic>
        <p:nvPicPr>
          <p:cNvPr id="4099" name="Picture 9" descr="文案3"/>
          <p:cNvPicPr>
            <a:picLocks noChangeAspect="1" noChangeArrowheads="1"/>
          </p:cNvPicPr>
          <p:nvPr/>
        </p:nvPicPr>
        <p:blipFill>
          <a:blip r:embed="rId5" cstate="print"/>
          <a:srcRect/>
          <a:stretch>
            <a:fillRect/>
          </a:stretch>
        </p:blipFill>
        <p:spPr bwMode="auto">
          <a:xfrm>
            <a:off x="0" y="2708920"/>
            <a:ext cx="755576" cy="864096"/>
          </a:xfrm>
          <a:prstGeom prst="rect">
            <a:avLst/>
          </a:prstGeom>
          <a:noFill/>
          <a:ln w="9525">
            <a:noFill/>
            <a:miter lim="800000"/>
            <a:headEnd/>
            <a:tailEnd/>
          </a:ln>
        </p:spPr>
      </p:pic>
      <p:pic>
        <p:nvPicPr>
          <p:cNvPr id="4100" name="Picture 10" descr="文案2"/>
          <p:cNvPicPr>
            <a:picLocks noChangeAspect="1" noChangeArrowheads="1"/>
          </p:cNvPicPr>
          <p:nvPr/>
        </p:nvPicPr>
        <p:blipFill>
          <a:blip r:embed="rId6" cstate="print"/>
          <a:srcRect/>
          <a:stretch>
            <a:fillRect/>
          </a:stretch>
        </p:blipFill>
        <p:spPr bwMode="auto">
          <a:xfrm>
            <a:off x="0" y="1268760"/>
            <a:ext cx="755576" cy="792088"/>
          </a:xfrm>
          <a:prstGeom prst="rect">
            <a:avLst/>
          </a:prstGeom>
          <a:noFill/>
          <a:ln w="9525">
            <a:noFill/>
            <a:miter lim="800000"/>
            <a:headEnd/>
            <a:tailEnd/>
          </a:ln>
        </p:spPr>
      </p:pic>
      <p:pic>
        <p:nvPicPr>
          <p:cNvPr id="4101" name="Picture 11" descr="文案4"/>
          <p:cNvPicPr>
            <a:picLocks noChangeAspect="1" noChangeArrowheads="1"/>
          </p:cNvPicPr>
          <p:nvPr/>
        </p:nvPicPr>
        <p:blipFill>
          <a:blip r:embed="rId7" cstate="print"/>
          <a:srcRect/>
          <a:stretch>
            <a:fillRect/>
          </a:stretch>
        </p:blipFill>
        <p:spPr bwMode="auto">
          <a:xfrm>
            <a:off x="0" y="4581128"/>
            <a:ext cx="755650" cy="781050"/>
          </a:xfrm>
          <a:prstGeom prst="rect">
            <a:avLst/>
          </a:prstGeom>
          <a:noFill/>
          <a:ln w="9525">
            <a:noFill/>
            <a:miter lim="800000"/>
            <a:headEnd/>
            <a:tailEnd/>
          </a:ln>
        </p:spPr>
      </p:pic>
      <p:sp>
        <p:nvSpPr>
          <p:cNvPr id="7" name="6 Dikdörtgen"/>
          <p:cNvSpPr/>
          <p:nvPr/>
        </p:nvSpPr>
        <p:spPr>
          <a:xfrm>
            <a:off x="827584" y="476672"/>
            <a:ext cx="7920880" cy="5724644"/>
          </a:xfrm>
          <a:prstGeom prst="rect">
            <a:avLst/>
          </a:prstGeom>
        </p:spPr>
        <p:txBody>
          <a:bodyPr wrap="square">
            <a:spAutoFit/>
          </a:bodyPr>
          <a:lstStyle/>
          <a:p>
            <a:pPr algn="just"/>
            <a:r>
              <a:rPr lang="tr-TR" sz="3600" b="1" dirty="0" smtClean="0">
                <a:solidFill>
                  <a:srgbClr val="0000FF"/>
                </a:solidFill>
                <a:latin typeface="Times New Roman" panose="02020603050405020304" pitchFamily="18" charset="0"/>
                <a:cs typeface="Times New Roman" panose="02020603050405020304" pitchFamily="18" charset="0"/>
              </a:rPr>
              <a:t> AHP metodunun uygulanması:</a:t>
            </a:r>
            <a:endParaRPr lang="tr-TR" sz="3600" b="1" dirty="0" smtClean="0">
              <a:latin typeface="Times New Roman" panose="02020603050405020304" pitchFamily="18" charset="0"/>
              <a:cs typeface="Times New Roman" panose="02020603050405020304" pitchFamily="18" charset="0"/>
            </a:endParaRPr>
          </a:p>
          <a:p>
            <a:pPr algn="just"/>
            <a:endParaRPr lang="tr-TR" sz="2400" b="1" dirty="0" smtClean="0">
              <a:latin typeface="Times New Roman" panose="02020603050405020304" pitchFamily="18" charset="0"/>
              <a:cs typeface="Times New Roman" panose="02020603050405020304" pitchFamily="18" charset="0"/>
            </a:endParaRPr>
          </a:p>
          <a:p>
            <a:pPr algn="just"/>
            <a:r>
              <a:rPr lang="tr-TR" sz="2400" b="1" dirty="0" smtClean="0">
                <a:solidFill>
                  <a:srgbClr val="00B050"/>
                </a:solidFill>
                <a:latin typeface="Times New Roman" panose="02020603050405020304" pitchFamily="18" charset="0"/>
                <a:cs typeface="Times New Roman" panose="02020603050405020304" pitchFamily="18" charset="0"/>
              </a:rPr>
              <a:t>1. Hiyerarşilerin Oluşturulması</a:t>
            </a:r>
            <a:r>
              <a:rPr lang="tr-TR" sz="2400" dirty="0" smtClean="0">
                <a:solidFill>
                  <a:srgbClr val="00B050"/>
                </a:solidFill>
                <a:latin typeface="Times New Roman" panose="02020603050405020304" pitchFamily="18" charset="0"/>
                <a:cs typeface="Times New Roman" panose="02020603050405020304" pitchFamily="18" charset="0"/>
              </a:rPr>
              <a:t> </a:t>
            </a:r>
            <a:r>
              <a:rPr lang="tr-TR" sz="2400" b="1" dirty="0" smtClean="0">
                <a:solidFill>
                  <a:srgbClr val="00B050"/>
                </a:solidFill>
                <a:latin typeface="Times New Roman" panose="02020603050405020304" pitchFamily="18" charset="0"/>
                <a:cs typeface="Times New Roman" panose="02020603050405020304" pitchFamily="18" charset="0"/>
              </a:rPr>
              <a:t>:</a:t>
            </a:r>
            <a:r>
              <a:rPr lang="tr-TR" sz="2400" dirty="0" smtClean="0">
                <a:solidFill>
                  <a:srgbClr val="00B050"/>
                </a:solidFill>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Karar verme problemi ayrıntılı olarak incelenerek karar öğeleri ortaya konulur ve hiyerarşik yapı oluşturulur. </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b="1" dirty="0" smtClean="0">
                <a:solidFill>
                  <a:srgbClr val="660066"/>
                </a:solidFill>
                <a:latin typeface="Times New Roman" panose="02020603050405020304" pitchFamily="18" charset="0"/>
                <a:cs typeface="Times New Roman" panose="02020603050405020304" pitchFamily="18" charset="0"/>
              </a:rPr>
              <a:t>2. İkili Karşılaştırmaların Yapılması :</a:t>
            </a:r>
            <a:r>
              <a:rPr lang="tr-TR" sz="2400" dirty="0" smtClean="0">
                <a:latin typeface="Times New Roman" panose="02020603050405020304" pitchFamily="18" charset="0"/>
                <a:cs typeface="Times New Roman" panose="02020603050405020304" pitchFamily="18" charset="0"/>
              </a:rPr>
              <a:t> Hiyerarşik yapının her seviyesinde yer alan öğelerin, bir üst seviyede bulunan öğe üzerindeki göreli önemlerine göre, ikili karşılaştırılmaları yapılır. </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b="1" dirty="0" smtClean="0">
                <a:solidFill>
                  <a:srgbClr val="0070C0"/>
                </a:solidFill>
                <a:latin typeface="Times New Roman" panose="02020603050405020304" pitchFamily="18" charset="0"/>
                <a:cs typeface="Times New Roman" panose="02020603050405020304" pitchFamily="18" charset="0"/>
              </a:rPr>
              <a:t>3. Sonuçların Hesaplanması :</a:t>
            </a:r>
            <a:r>
              <a:rPr lang="tr-TR" sz="2400" dirty="0" smtClean="0">
                <a:solidFill>
                  <a:srgbClr val="0070C0"/>
                </a:solidFill>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Karar alternatiflerinin sıralamasının belirlenmesi için ana hedefe olan göreli ağırlıkları hesaplanır. </a:t>
            </a:r>
          </a:p>
          <a:p>
            <a:pPr algn="just"/>
            <a:endParaRPr lang="tr-T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admin\Desktop\Resim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7410" name="Picture 30" descr="C:\Users\cemarkon\Desktop\1329711_88257411.jpg"/>
          <p:cNvPicPr>
            <a:picLocks noChangeAspect="1" noChangeArrowheads="1"/>
          </p:cNvPicPr>
          <p:nvPr/>
        </p:nvPicPr>
        <p:blipFill>
          <a:blip r:embed="rId4" cstate="print"/>
          <a:srcRect/>
          <a:stretch>
            <a:fillRect/>
          </a:stretch>
        </p:blipFill>
        <p:spPr bwMode="auto">
          <a:xfrm>
            <a:off x="5651500" y="0"/>
            <a:ext cx="3492500" cy="6858000"/>
          </a:xfrm>
          <a:prstGeom prst="rect">
            <a:avLst/>
          </a:prstGeom>
          <a:noFill/>
          <a:ln w="9525">
            <a:noFill/>
            <a:miter lim="800000"/>
            <a:headEnd/>
            <a:tailEnd/>
          </a:ln>
        </p:spPr>
      </p:pic>
      <p:sp>
        <p:nvSpPr>
          <p:cNvPr id="17411" name="Rectangle 3"/>
          <p:cNvSpPr>
            <a:spLocks noGrp="1" noChangeArrowheads="1"/>
          </p:cNvSpPr>
          <p:nvPr>
            <p:ph type="title"/>
          </p:nvPr>
        </p:nvSpPr>
        <p:spPr>
          <a:xfrm>
            <a:off x="468313" y="476672"/>
            <a:ext cx="5111799" cy="1152128"/>
          </a:xfrm>
        </p:spPr>
        <p:txBody>
          <a:bodyPr>
            <a:normAutofit fontScale="90000"/>
          </a:bodyPr>
          <a:lstStyle/>
          <a:p>
            <a:pPr eaLnBrk="1" hangingPunct="1"/>
            <a:r>
              <a:rPr lang="tr-TR" b="1" dirty="0" smtClean="0">
                <a:solidFill>
                  <a:srgbClr val="C00000"/>
                </a:solidFill>
                <a:latin typeface="Calibri" pitchFamily="34" charset="0"/>
              </a:rPr>
              <a:t>ORGANİK TARIM </a:t>
            </a:r>
            <a:br>
              <a:rPr lang="tr-TR" b="1" dirty="0" smtClean="0">
                <a:solidFill>
                  <a:srgbClr val="C00000"/>
                </a:solidFill>
                <a:latin typeface="Calibri" pitchFamily="34" charset="0"/>
              </a:rPr>
            </a:br>
            <a:r>
              <a:rPr lang="tr-TR" b="1" dirty="0" smtClean="0">
                <a:solidFill>
                  <a:srgbClr val="C00000"/>
                </a:solidFill>
                <a:latin typeface="Calibri" pitchFamily="34" charset="0"/>
              </a:rPr>
              <a:t>ÖRNEĞİ</a:t>
            </a:r>
          </a:p>
        </p:txBody>
      </p:sp>
      <p:sp>
        <p:nvSpPr>
          <p:cNvPr id="17412" name="Rectangle 4"/>
          <p:cNvSpPr>
            <a:spLocks noGrp="1" noChangeArrowheads="1"/>
          </p:cNvSpPr>
          <p:nvPr>
            <p:ph type="body" idx="1"/>
          </p:nvPr>
        </p:nvSpPr>
        <p:spPr>
          <a:xfrm>
            <a:off x="251520" y="2780928"/>
            <a:ext cx="5329238" cy="2807816"/>
          </a:xfrm>
        </p:spPr>
        <p:txBody>
          <a:bodyPr/>
          <a:lstStyle/>
          <a:p>
            <a:pPr marL="609600" indent="-609600" eaLnBrk="1" hangingPunct="1">
              <a:buFontTx/>
              <a:buAutoNum type="alphaUcPeriod"/>
            </a:pPr>
            <a:r>
              <a:rPr lang="tr-TR" b="1" dirty="0" smtClean="0">
                <a:solidFill>
                  <a:srgbClr val="00CC00"/>
                </a:solidFill>
                <a:latin typeface="Calibri" pitchFamily="34" charset="0"/>
              </a:rPr>
              <a:t>ÜRÜN GRUBU</a:t>
            </a:r>
          </a:p>
          <a:p>
            <a:pPr marL="609600" indent="-609600" eaLnBrk="1" hangingPunct="1">
              <a:buFontTx/>
              <a:buNone/>
            </a:pPr>
            <a:r>
              <a:rPr lang="tr-TR" b="1" dirty="0" smtClean="0">
                <a:solidFill>
                  <a:srgbClr val="00CC00"/>
                </a:solidFill>
                <a:latin typeface="Calibri" pitchFamily="34" charset="0"/>
              </a:rPr>
              <a:t>A1. </a:t>
            </a:r>
            <a:r>
              <a:rPr lang="tr-TR" dirty="0" smtClean="0">
                <a:latin typeface="Calibri" pitchFamily="34" charset="0"/>
              </a:rPr>
              <a:t>Ekolojik sebze/meyve</a:t>
            </a:r>
          </a:p>
          <a:p>
            <a:pPr marL="609600" indent="-609600" eaLnBrk="1" hangingPunct="1">
              <a:buFontTx/>
              <a:buNone/>
            </a:pPr>
            <a:r>
              <a:rPr lang="tr-TR" b="1" dirty="0" smtClean="0">
                <a:solidFill>
                  <a:srgbClr val="00CC00"/>
                </a:solidFill>
                <a:latin typeface="Calibri" pitchFamily="34" charset="0"/>
              </a:rPr>
              <a:t>A2. </a:t>
            </a:r>
            <a:r>
              <a:rPr lang="tr-TR" dirty="0" smtClean="0">
                <a:latin typeface="Calibri" pitchFamily="34" charset="0"/>
              </a:rPr>
              <a:t>Ekolojik kuruyemiş</a:t>
            </a:r>
          </a:p>
          <a:p>
            <a:pPr marL="609600" indent="-609600" eaLnBrk="1" hangingPunct="1">
              <a:buFontTx/>
              <a:buNone/>
            </a:pPr>
            <a:r>
              <a:rPr lang="tr-TR" b="1" dirty="0" smtClean="0">
                <a:solidFill>
                  <a:srgbClr val="00CC00"/>
                </a:solidFill>
                <a:latin typeface="Calibri" pitchFamily="34" charset="0"/>
              </a:rPr>
              <a:t>A3. </a:t>
            </a:r>
            <a:r>
              <a:rPr lang="tr-TR" dirty="0" smtClean="0">
                <a:latin typeface="Calibri" pitchFamily="34" charset="0"/>
              </a:rPr>
              <a:t>Ekolojik süt ve</a:t>
            </a:r>
            <a:r>
              <a:rPr lang="tr-TR" dirty="0" smtClean="0">
                <a:solidFill>
                  <a:srgbClr val="00CC00"/>
                </a:solidFill>
                <a:latin typeface="Calibri" pitchFamily="34" charset="0"/>
              </a:rPr>
              <a:t>  </a:t>
            </a:r>
            <a:r>
              <a:rPr lang="tr-TR" dirty="0" smtClean="0">
                <a:latin typeface="Calibri" pitchFamily="34" charset="0"/>
              </a:rPr>
              <a:t>süt ürünleri</a:t>
            </a:r>
          </a:p>
          <a:p>
            <a:pPr marL="609600" indent="-609600" eaLnBrk="1" hangingPunct="1"/>
            <a:endParaRPr lang="tr-TR" dirty="0" smtClean="0">
              <a:latin typeface="Calibri" pitchFamily="34" charset="0"/>
            </a:endParaRPr>
          </a:p>
        </p:txBody>
      </p:sp>
      <p:sp>
        <p:nvSpPr>
          <p:cNvPr id="17413" name="Text Box 26"/>
          <p:cNvSpPr txBox="1">
            <a:spLocks noChangeArrowheads="1"/>
          </p:cNvSpPr>
          <p:nvPr/>
        </p:nvSpPr>
        <p:spPr bwMode="auto">
          <a:xfrm>
            <a:off x="395536" y="2060848"/>
            <a:ext cx="3133725" cy="646112"/>
          </a:xfrm>
          <a:prstGeom prst="rect">
            <a:avLst/>
          </a:prstGeom>
          <a:noFill/>
          <a:ln w="9525">
            <a:noFill/>
            <a:miter lim="800000"/>
            <a:headEnd/>
            <a:tailEnd/>
          </a:ln>
        </p:spPr>
        <p:txBody>
          <a:bodyPr wrap="none">
            <a:spAutoFit/>
          </a:bodyPr>
          <a:lstStyle/>
          <a:p>
            <a:r>
              <a:rPr lang="tr-TR" sz="3600" b="1" dirty="0">
                <a:solidFill>
                  <a:srgbClr val="008000"/>
                </a:solidFill>
                <a:latin typeface="Calibri" pitchFamily="34" charset="0"/>
              </a:rPr>
              <a:t>ALTERNATİFLER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1369</Words>
  <Application>Microsoft Office PowerPoint</Application>
  <PresentationFormat>Ekran Gösterisi (4:3)</PresentationFormat>
  <Paragraphs>192</Paragraphs>
  <Slides>31</Slides>
  <Notes>7</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31</vt:i4>
      </vt:variant>
    </vt:vector>
  </HeadingPairs>
  <TitlesOfParts>
    <vt:vector size="34" baseType="lpstr">
      <vt:lpstr>Ofis Teması</vt:lpstr>
      <vt:lpstr>Bit Eşlem Resmi</vt:lpstr>
      <vt:lpstr>Bitmap Image</vt:lpstr>
      <vt:lpstr>ANALİTİK AĞ SÜRECİ </vt:lpstr>
      <vt:lpstr>GİRİŞ</vt:lpstr>
      <vt:lpstr>     KARAR VERME</vt:lpstr>
      <vt:lpstr>ANALİTİK HİYERARŞİ SÜRECİ</vt:lpstr>
      <vt:lpstr>HİYERARŞİ NEDİR</vt:lpstr>
      <vt:lpstr>PowerPoint Sunusu</vt:lpstr>
      <vt:lpstr>               Hiyerarşik yapının       oluşturulmasında önemli hususlar</vt:lpstr>
      <vt:lpstr>PowerPoint Sunusu</vt:lpstr>
      <vt:lpstr>ORGANİK TARIM  ÖRNEĞİ</vt:lpstr>
      <vt:lpstr>  KRİTERLER</vt:lpstr>
      <vt:lpstr>PowerPoint Sunusu</vt:lpstr>
      <vt:lpstr>PowerPoint Sunusu</vt:lpstr>
      <vt:lpstr>ANALİTİK AĞ SÜRECİ NEDİR</vt:lpstr>
      <vt:lpstr>PowerPoint Sunusu</vt:lpstr>
      <vt:lpstr>PowerPoint Sunusu</vt:lpstr>
      <vt:lpstr>Analitik Ağ Süreci (AAS)</vt:lpstr>
      <vt:lpstr>PowerPoint Sunusu</vt:lpstr>
      <vt:lpstr>1. Adım : Kümelerin, elemanların ve ilişkilerin belirlenmesi  </vt:lpstr>
      <vt:lpstr>2. Adım: Küme karşılaştırmalarının yapılması  </vt:lpstr>
      <vt:lpstr>3.Adım: Eleman  karşılaştırmalarının  yapılması  </vt:lpstr>
      <vt:lpstr>Hiyerarşik yapının oluşturulmasında  önemli hususlar :</vt:lpstr>
      <vt:lpstr>Hiyerarşik yapının oluşturulmasında  önemli hususlar :</vt:lpstr>
      <vt:lpstr>Hiyerarşik yapının oluşturulmasında  önemli hususlar :</vt:lpstr>
      <vt:lpstr>Hiyerarşik yapının oluşturulmasında  önemli hususlar :</vt:lpstr>
      <vt:lpstr>Hiyerarşik yapının oluşturulmasında  önemli hususlar :</vt:lpstr>
      <vt:lpstr>Hiyerarşik yapının oluşturulmasında  önemli hususlar :</vt:lpstr>
      <vt:lpstr>PowerPoint Sunusu</vt:lpstr>
      <vt:lpstr>AAS Tekniği Kullanılarak Yapılan Uygulamalar  </vt:lpstr>
      <vt:lpstr>AAS Tekniği Kullanılarak Yapılan Uygulamalar  </vt:lpstr>
      <vt:lpstr>AAS Tekniği Kullanılarak Yapılan Uygulamalar  </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dc:creator>
  <cp:lastModifiedBy>Ayça Nur Şahin</cp:lastModifiedBy>
  <cp:revision>36</cp:revision>
  <dcterms:created xsi:type="dcterms:W3CDTF">2013-12-25T19:03:42Z</dcterms:created>
  <dcterms:modified xsi:type="dcterms:W3CDTF">2019-03-25T07:39:42Z</dcterms:modified>
</cp:coreProperties>
</file>