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1" r:id="rId3"/>
    <p:sldId id="257" r:id="rId4"/>
    <p:sldId id="272" r:id="rId5"/>
    <p:sldId id="258" r:id="rId6"/>
    <p:sldId id="260" r:id="rId7"/>
    <p:sldId id="284" r:id="rId8"/>
    <p:sldId id="261" r:id="rId9"/>
    <p:sldId id="265" r:id="rId10"/>
    <p:sldId id="262" r:id="rId11"/>
    <p:sldId id="263" r:id="rId12"/>
    <p:sldId id="266" r:id="rId13"/>
    <p:sldId id="268" r:id="rId14"/>
    <p:sldId id="270" r:id="rId15"/>
    <p:sldId id="275" r:id="rId16"/>
    <p:sldId id="276" r:id="rId17"/>
    <p:sldId id="277" r:id="rId18"/>
    <p:sldId id="279" r:id="rId19"/>
    <p:sldId id="285" r:id="rId20"/>
    <p:sldId id="286" r:id="rId21"/>
    <p:sldId id="28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0323" autoAdjust="0"/>
  </p:normalViewPr>
  <p:slideViewPr>
    <p:cSldViewPr>
      <p:cViewPr>
        <p:scale>
          <a:sx n="66" d="100"/>
          <a:sy n="66" d="100"/>
        </p:scale>
        <p:origin x="-150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93A05-F729-4BE3-882C-9EFE41EE7C8A}" type="datetimeFigureOut">
              <a:rPr lang="tr-TR" smtClean="0"/>
              <a:pPr/>
              <a:t>09.05.2019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E33A1-8416-4229-AD05-6EBE96B5AB7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0BE33A1-8416-4229-AD05-6EBE96B5AB74}" type="slidenum">
              <a:rPr lang="tr-TR" smtClean="0"/>
              <a:pPr/>
              <a:t>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0BE33A1-8416-4229-AD05-6EBE96B5AB74}" type="slidenum">
              <a:rPr lang="tr-TR" smtClean="0"/>
              <a:pPr/>
              <a:t>12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0BE33A1-8416-4229-AD05-6EBE96B5AB74}" type="slidenum">
              <a:rPr lang="tr-TR" smtClean="0"/>
              <a:pPr/>
              <a:t>19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1AD715E-3063-4E5A-B72C-D4FA8CAE077C}" type="datetime1">
              <a:rPr lang="tr-TR" smtClean="0"/>
              <a:pPr/>
              <a:t>09.05.2019</a:t>
            </a:fld>
            <a:endParaRPr lang="tr-TR"/>
          </a:p>
        </p:txBody>
      </p:sp>
      <p:sp>
        <p:nvSpPr>
          <p:cNvPr id="5" name="4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0985D3-E18B-4ACA-8F4B-83D1790D638A}" type="datetime1">
              <a:rPr lang="tr-TR" smtClean="0"/>
              <a:pPr/>
              <a:t>09.05.2019</a:t>
            </a:fld>
            <a:endParaRPr lang="tr-TR"/>
          </a:p>
        </p:txBody>
      </p:sp>
      <p:sp>
        <p:nvSpPr>
          <p:cNvPr id="5" name="4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E17B364-1C82-4653-B0B7-9CD55B7BF8C3}" type="datetime1">
              <a:rPr lang="tr-TR" smtClean="0"/>
              <a:pPr/>
              <a:t>09.05.2019</a:t>
            </a:fld>
            <a:endParaRPr lang="tr-TR"/>
          </a:p>
        </p:txBody>
      </p:sp>
      <p:sp>
        <p:nvSpPr>
          <p:cNvPr id="5" name="4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71452F8-F3FC-4FF7-BBBD-91EC3C44142C}" type="datetime1">
              <a:rPr lang="tr-TR" smtClean="0"/>
              <a:pPr/>
              <a:t>09.05.2019</a:t>
            </a:fld>
            <a:endParaRPr lang="tr-TR"/>
          </a:p>
        </p:txBody>
      </p:sp>
      <p:sp>
        <p:nvSpPr>
          <p:cNvPr id="5" name="4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2394EC1-BC95-4D59-A346-22317A05DF9A}" type="datetime1">
              <a:rPr lang="tr-TR" smtClean="0"/>
              <a:pPr/>
              <a:t>09.05.2019</a:t>
            </a:fld>
            <a:endParaRPr lang="tr-TR"/>
          </a:p>
        </p:txBody>
      </p:sp>
      <p:sp>
        <p:nvSpPr>
          <p:cNvPr id="5" name="4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D5F1E29-D2B1-4BEE-8029-6E4B8E3AE809}" type="datetime1">
              <a:rPr lang="tr-TR" smtClean="0"/>
              <a:pPr/>
              <a:t>09.05.2019</a:t>
            </a:fld>
            <a:endParaRPr lang="tr-TR"/>
          </a:p>
        </p:txBody>
      </p:sp>
      <p:sp>
        <p:nvSpPr>
          <p:cNvPr id="6" name="5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F10A324-3595-4BFB-86B1-9EF4156EF0BE}" type="datetime1">
              <a:rPr lang="tr-TR" smtClean="0"/>
              <a:pPr/>
              <a:t>09.05.2019</a:t>
            </a:fld>
            <a:endParaRPr lang="tr-TR"/>
          </a:p>
        </p:txBody>
      </p:sp>
      <p:sp>
        <p:nvSpPr>
          <p:cNvPr id="8" name="7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9F48D44-58BE-4241-93C1-83C5C6A91703}" type="datetime1">
              <a:rPr lang="tr-TR" smtClean="0"/>
              <a:pPr/>
              <a:t>09.05.2019</a:t>
            </a:fld>
            <a:endParaRPr lang="tr-TR"/>
          </a:p>
        </p:txBody>
      </p:sp>
      <p:sp>
        <p:nvSpPr>
          <p:cNvPr id="4" name="3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0A25BC3-7795-47CA-8B8E-E4D083CD0382}" type="datetime1">
              <a:rPr lang="tr-TR" smtClean="0"/>
              <a:pPr/>
              <a:t>09.05.2019</a:t>
            </a:fld>
            <a:endParaRPr lang="tr-TR"/>
          </a:p>
        </p:txBody>
      </p:sp>
      <p:sp>
        <p:nvSpPr>
          <p:cNvPr id="3" name="2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6E26DD5-EBC4-4E9D-8A8E-13DFB38D730B}" type="datetime1">
              <a:rPr lang="tr-TR" smtClean="0"/>
              <a:pPr/>
              <a:t>09.05.2019</a:t>
            </a:fld>
            <a:endParaRPr lang="tr-TR"/>
          </a:p>
        </p:txBody>
      </p:sp>
      <p:sp>
        <p:nvSpPr>
          <p:cNvPr id="6" name="5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BF0D07-C929-44D1-A864-4B92CDFFB197}" type="datetime1">
              <a:rPr lang="tr-TR" smtClean="0"/>
              <a:pPr/>
              <a:t>09.05.2019</a:t>
            </a:fld>
            <a:endParaRPr lang="tr-TR"/>
          </a:p>
        </p:txBody>
      </p:sp>
      <p:sp>
        <p:nvSpPr>
          <p:cNvPr id="6" name="5 Altbilgi Yer Tutucusu"/>
          <p:cNvSpPr>
            <a:spLocks noGrp="1"/>
          </p:cNvSpPr>
          <p:nvPr>
            <p:ph type="ftr" sz="quarter" idx="11"/>
          </p:nvPr>
        </p:nvSpPr>
        <p:spPr/>
        <p:txBody>
          <a:bodyPr/>
          <a:lstStyle/>
          <a:p>
            <a:r>
              <a:rPr lang="tr-TR" smtClean="0"/>
              <a:t>Zeugma 1. Uluslararası Multi Disipliner Çalışmalar Kongresi 13-16 Eylül 2018, G.ANTEP</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E5B6A-A61A-4F4B-ABA7-EC9B37EAF73F}" type="datetime1">
              <a:rPr lang="tr-TR" smtClean="0"/>
              <a:pPr/>
              <a:t>09.05.2019</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Zeugma 1. Uluslararası Multi Disipliner Çalışmalar Kongresi 13-16 Eylül 2018, G.ANTEP</a:t>
            </a:r>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00100" y="3214686"/>
            <a:ext cx="7143800" cy="714380"/>
          </a:xfrm>
        </p:spPr>
        <p:txBody>
          <a:bodyPr>
            <a:noAutofit/>
          </a:bodyPr>
          <a:lstStyle/>
          <a:p>
            <a:r>
              <a:rPr lang="tr-TR" sz="2400" b="1" dirty="0" err="1" smtClean="0">
                <a:solidFill>
                  <a:srgbClr val="C00000"/>
                </a:solidFill>
              </a:rPr>
              <a:t>Sulhatin</a:t>
            </a:r>
            <a:r>
              <a:rPr lang="tr-TR" sz="2400" b="1" dirty="0" smtClean="0">
                <a:solidFill>
                  <a:srgbClr val="C00000"/>
                </a:solidFill>
              </a:rPr>
              <a:t> YAŞAR, Ramazan TOSUN ve Burak BARAN</a:t>
            </a:r>
            <a:br>
              <a:rPr lang="tr-TR" sz="2400" b="1" dirty="0" smtClean="0">
                <a:solidFill>
                  <a:srgbClr val="C00000"/>
                </a:solidFill>
              </a:rPr>
            </a:br>
            <a:endParaRPr lang="tr-TR" sz="2000" b="1" dirty="0"/>
          </a:p>
        </p:txBody>
      </p:sp>
      <p:sp>
        <p:nvSpPr>
          <p:cNvPr id="4" name="3 Dikdörtgen"/>
          <p:cNvSpPr/>
          <p:nvPr/>
        </p:nvSpPr>
        <p:spPr>
          <a:xfrm>
            <a:off x="1785918" y="1285860"/>
            <a:ext cx="6643734" cy="1015663"/>
          </a:xfrm>
          <a:prstGeom prst="rect">
            <a:avLst/>
          </a:prstGeom>
        </p:spPr>
        <p:txBody>
          <a:bodyPr wrap="square">
            <a:spAutoFit/>
          </a:bodyPr>
          <a:lstStyle/>
          <a:p>
            <a:pPr algn="ctr"/>
            <a:r>
              <a:rPr lang="en-GB" sz="2000" b="1" i="1" dirty="0" smtClean="0">
                <a:solidFill>
                  <a:prstClr val="black"/>
                </a:solidFill>
                <a:ea typeface="+mj-ea"/>
                <a:cs typeface="+mj-cs"/>
              </a:rPr>
              <a:t>LACTOBAC</a:t>
            </a:r>
            <a:r>
              <a:rPr lang="tr-TR" sz="2000" b="1" i="1" dirty="0" smtClean="0">
                <a:solidFill>
                  <a:prstClr val="black"/>
                </a:solidFill>
                <a:ea typeface="+mj-ea"/>
                <a:cs typeface="+mj-cs"/>
              </a:rPr>
              <a:t>I</a:t>
            </a:r>
            <a:r>
              <a:rPr lang="en-GB" sz="2000" b="1" i="1" dirty="0" smtClean="0">
                <a:solidFill>
                  <a:prstClr val="black"/>
                </a:solidFill>
                <a:ea typeface="+mj-ea"/>
                <a:cs typeface="+mj-cs"/>
              </a:rPr>
              <a:t>LLUS SAL</a:t>
            </a:r>
            <a:r>
              <a:rPr lang="tr-TR" sz="2000" b="1" i="1" dirty="0" smtClean="0">
                <a:solidFill>
                  <a:prstClr val="black"/>
                </a:solidFill>
                <a:ea typeface="+mj-ea"/>
                <a:cs typeface="+mj-cs"/>
              </a:rPr>
              <a:t>I</a:t>
            </a:r>
            <a:r>
              <a:rPr lang="en-GB" sz="2000" b="1" i="1" dirty="0" smtClean="0">
                <a:solidFill>
                  <a:prstClr val="black"/>
                </a:solidFill>
                <a:ea typeface="+mj-ea"/>
                <a:cs typeface="+mj-cs"/>
              </a:rPr>
              <a:t>VAR</a:t>
            </a:r>
            <a:r>
              <a:rPr lang="tr-TR" sz="2000" b="1" i="1" dirty="0" smtClean="0">
                <a:solidFill>
                  <a:prstClr val="black"/>
                </a:solidFill>
                <a:ea typeface="+mj-ea"/>
                <a:cs typeface="+mj-cs"/>
              </a:rPr>
              <a:t>I</a:t>
            </a:r>
            <a:r>
              <a:rPr lang="en-GB" sz="2000" b="1" i="1" dirty="0" smtClean="0">
                <a:solidFill>
                  <a:prstClr val="black"/>
                </a:solidFill>
                <a:ea typeface="+mj-ea"/>
                <a:cs typeface="+mj-cs"/>
              </a:rPr>
              <a:t>US </a:t>
            </a:r>
            <a:r>
              <a:rPr lang="en-GB" sz="2000" b="1" dirty="0" smtClean="0">
                <a:solidFill>
                  <a:prstClr val="black"/>
                </a:solidFill>
                <a:ea typeface="+mj-ea"/>
                <a:cs typeface="+mj-cs"/>
              </a:rPr>
              <a:t>(DSM 20555)</a:t>
            </a:r>
            <a:r>
              <a:rPr lang="tr-TR" sz="2000" b="1" dirty="0" smtClean="0">
                <a:solidFill>
                  <a:prstClr val="black"/>
                </a:solidFill>
                <a:ea typeface="+mj-ea"/>
                <a:cs typeface="+mj-cs"/>
              </a:rPr>
              <a:t> FERMANTASYONU İLE TAHIL DANELERİNE  FONKSİYONEL ÖZELLİKLER KAZANDIRMA </a:t>
            </a:r>
            <a:endParaRPr lang="tr-TR" dirty="0"/>
          </a:p>
        </p:txBody>
      </p:sp>
      <p:sp>
        <p:nvSpPr>
          <p:cNvPr id="5" name="4 Dikdörtgen"/>
          <p:cNvSpPr/>
          <p:nvPr/>
        </p:nvSpPr>
        <p:spPr>
          <a:xfrm>
            <a:off x="500034" y="4214818"/>
            <a:ext cx="8643966" cy="1415772"/>
          </a:xfrm>
          <a:prstGeom prst="rect">
            <a:avLst/>
          </a:prstGeom>
        </p:spPr>
        <p:txBody>
          <a:bodyPr wrap="square">
            <a:spAutoFit/>
          </a:bodyPr>
          <a:lstStyle/>
          <a:p>
            <a:pPr algn="ctr"/>
            <a:r>
              <a:rPr lang="tr-TR" sz="1600" dirty="0" smtClean="0">
                <a:solidFill>
                  <a:prstClr val="black"/>
                </a:solidFill>
                <a:ea typeface="+mj-ea"/>
                <a:cs typeface="+mj-cs"/>
              </a:rPr>
              <a:t>Iğdır Üniversitesi Ziraat Fakültesi Zootekni Bölümü Şehit Bülent </a:t>
            </a:r>
            <a:r>
              <a:rPr lang="tr-TR" sz="1600" dirty="0" err="1" smtClean="0">
                <a:solidFill>
                  <a:prstClr val="black"/>
                </a:solidFill>
                <a:ea typeface="+mj-ea"/>
                <a:cs typeface="+mj-cs"/>
              </a:rPr>
              <a:t>Yurtseven</a:t>
            </a:r>
            <a:r>
              <a:rPr lang="tr-TR" sz="1600" dirty="0" smtClean="0">
                <a:solidFill>
                  <a:prstClr val="black"/>
                </a:solidFill>
                <a:ea typeface="+mj-ea"/>
                <a:cs typeface="+mj-cs"/>
              </a:rPr>
              <a:t> Yerleşkesi</a:t>
            </a:r>
            <a:br>
              <a:rPr lang="tr-TR" sz="1600" dirty="0" smtClean="0">
                <a:solidFill>
                  <a:prstClr val="black"/>
                </a:solidFill>
                <a:ea typeface="+mj-ea"/>
                <a:cs typeface="+mj-cs"/>
              </a:rPr>
            </a:br>
            <a:r>
              <a:rPr lang="tr-TR" sz="1600" dirty="0" smtClean="0">
                <a:solidFill>
                  <a:prstClr val="black"/>
                </a:solidFill>
                <a:ea typeface="+mj-ea"/>
                <a:cs typeface="+mj-cs"/>
              </a:rPr>
              <a:t>Iğdır, Türkiye 76000</a:t>
            </a:r>
            <a:endParaRPr lang="tr-TR" sz="2000" dirty="0">
              <a:solidFill>
                <a:prstClr val="black"/>
              </a:solidFill>
              <a:ea typeface="+mj-ea"/>
              <a:cs typeface="+mj-cs"/>
            </a:endParaRPr>
          </a:p>
          <a:p>
            <a:pPr algn="ctr"/>
            <a:endParaRPr lang="tr-TR" sz="2000" dirty="0" smtClean="0">
              <a:solidFill>
                <a:prstClr val="black"/>
              </a:solidFill>
              <a:ea typeface="+mj-ea"/>
              <a:cs typeface="+mj-cs"/>
            </a:endParaRPr>
          </a:p>
          <a:p>
            <a:pPr algn="ctr"/>
            <a:endParaRPr lang="tr-TR" sz="2000" dirty="0" smtClean="0">
              <a:solidFill>
                <a:prstClr val="black"/>
              </a:solidFill>
              <a:ea typeface="+mj-ea"/>
              <a:cs typeface="+mj-cs"/>
            </a:endParaRPr>
          </a:p>
          <a:p>
            <a:pPr algn="ctr"/>
            <a:r>
              <a:rPr lang="tr-TR" sz="1400" b="1" dirty="0" smtClean="0">
                <a:solidFill>
                  <a:srgbClr val="FF0000"/>
                </a:solidFill>
                <a:ea typeface="+mj-ea"/>
                <a:cs typeface="+mj-cs"/>
              </a:rPr>
              <a:t>Bu araştırma TÜBİTAK  VHAG 1001 tarafından desteklenmiştir (Proje No: 124O629) </a:t>
            </a:r>
          </a:p>
        </p:txBody>
      </p:sp>
      <p:sp>
        <p:nvSpPr>
          <p:cNvPr id="9" name="8 Slayt Numarası Yer Tutucusu"/>
          <p:cNvSpPr>
            <a:spLocks noGrp="1"/>
          </p:cNvSpPr>
          <p:nvPr>
            <p:ph type="sldNum" sz="quarter" idx="12"/>
          </p:nvPr>
        </p:nvSpPr>
        <p:spPr/>
        <p:txBody>
          <a:bodyPr/>
          <a:lstStyle/>
          <a:p>
            <a:fld id="{B1DEFA8C-F947-479F-BE07-76B6B3F80BF1}" type="slidenum">
              <a:rPr lang="tr-TR" smtClean="0"/>
              <a:pPr/>
              <a:t>1</a:t>
            </a:fld>
            <a:endParaRPr lang="tr-TR" dirty="0"/>
          </a:p>
        </p:txBody>
      </p:sp>
      <p:pic>
        <p:nvPicPr>
          <p:cNvPr id="30722" name="Picture 2" descr="http://www.igdir.edu.tr/Addons/Resmi/uploads/files/246IU-Logo.jpg"/>
          <p:cNvPicPr>
            <a:picLocks noChangeAspect="1" noChangeArrowheads="1"/>
          </p:cNvPicPr>
          <p:nvPr/>
        </p:nvPicPr>
        <p:blipFill>
          <a:blip r:embed="rId2"/>
          <a:srcRect/>
          <a:stretch>
            <a:fillRect/>
          </a:stretch>
        </p:blipFill>
        <p:spPr bwMode="auto">
          <a:xfrm>
            <a:off x="285720" y="285728"/>
            <a:ext cx="1500198" cy="14986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928670"/>
            <a:ext cx="7286676" cy="4643470"/>
          </a:xfrm>
        </p:spPr>
        <p:txBody>
          <a:bodyPr numCol="1">
            <a:noAutofit/>
          </a:bodyPr>
          <a:lstStyle/>
          <a:p>
            <a:pPr algn="just"/>
            <a:r>
              <a:rPr lang="tr-TR" sz="2000" b="1" u="sng" dirty="0" smtClean="0"/>
              <a:t>Kimyasal Analiz</a:t>
            </a:r>
          </a:p>
          <a:p>
            <a:pPr algn="just">
              <a:buNone/>
            </a:pPr>
            <a:endParaRPr lang="tr-TR" sz="2000" dirty="0"/>
          </a:p>
          <a:p>
            <a:pPr lvl="1" algn="just">
              <a:lnSpc>
                <a:spcPct val="80000"/>
              </a:lnSpc>
              <a:buBlip>
                <a:blip r:embed="rId2"/>
              </a:buBlip>
            </a:pPr>
            <a:r>
              <a:rPr lang="tr-TR" sz="2000" dirty="0" err="1"/>
              <a:t>Fermentasyon</a:t>
            </a:r>
            <a:r>
              <a:rPr lang="tr-TR" sz="2000" dirty="0"/>
              <a:t> sonucu elde edilen </a:t>
            </a:r>
            <a:r>
              <a:rPr lang="tr-TR" sz="2000" dirty="0" smtClean="0"/>
              <a:t>numunelerde kuru madde (KM), ham kül (HK), ham protein (HP), ham yağ (HY) </a:t>
            </a:r>
            <a:r>
              <a:rPr lang="tr-TR" sz="2000" dirty="0"/>
              <a:t>ve HS analizleri yapılmıştır (AOAC 1990). </a:t>
            </a:r>
            <a:endParaRPr lang="tr-TR" sz="2000" dirty="0" smtClean="0"/>
          </a:p>
          <a:p>
            <a:pPr lvl="1" algn="just">
              <a:lnSpc>
                <a:spcPct val="80000"/>
              </a:lnSpc>
              <a:buBlip>
                <a:blip r:embed="rId2"/>
              </a:buBlip>
            </a:pPr>
            <a:endParaRPr lang="tr-TR" sz="2000" dirty="0"/>
          </a:p>
          <a:p>
            <a:pPr lvl="1" algn="just">
              <a:lnSpc>
                <a:spcPct val="80000"/>
              </a:lnSpc>
              <a:buNone/>
            </a:pPr>
            <a:endParaRPr lang="tr-TR" sz="2000" dirty="0"/>
          </a:p>
          <a:p>
            <a:pPr lvl="1" algn="just">
              <a:lnSpc>
                <a:spcPct val="80000"/>
              </a:lnSpc>
              <a:buBlip>
                <a:blip r:embed="rId2"/>
              </a:buBlip>
            </a:pPr>
            <a:r>
              <a:rPr lang="tr-TR" sz="2000" dirty="0"/>
              <a:t>Yemlerin </a:t>
            </a:r>
            <a:r>
              <a:rPr lang="tr-TR" sz="2000" dirty="0" smtClean="0"/>
              <a:t>tanin </a:t>
            </a:r>
            <a:r>
              <a:rPr lang="tr-TR" sz="2000" dirty="0"/>
              <a:t>içerikleri </a:t>
            </a:r>
            <a:r>
              <a:rPr lang="tr-TR" sz="2000" dirty="0" err="1"/>
              <a:t>Chemesova</a:t>
            </a:r>
            <a:r>
              <a:rPr lang="tr-TR" sz="2000" dirty="0"/>
              <a:t> ve </a:t>
            </a:r>
            <a:r>
              <a:rPr lang="tr-TR" sz="2000" dirty="0" err="1"/>
              <a:t>Chizhikov</a:t>
            </a:r>
            <a:r>
              <a:rPr lang="tr-TR" sz="2000" dirty="0"/>
              <a:t> (2004) tarafından belirtilen metoda göre kolorimetrik olarak ölçüldü</a:t>
            </a:r>
            <a:r>
              <a:rPr lang="tr-TR" sz="2000" dirty="0" smtClean="0"/>
              <a:t>.</a:t>
            </a:r>
          </a:p>
          <a:p>
            <a:pPr lvl="1" algn="just">
              <a:lnSpc>
                <a:spcPct val="80000"/>
              </a:lnSpc>
              <a:buNone/>
            </a:pPr>
            <a:endParaRPr lang="tr-TR" sz="2000" dirty="0" smtClean="0"/>
          </a:p>
          <a:p>
            <a:pPr lvl="1" algn="just">
              <a:lnSpc>
                <a:spcPct val="80000"/>
              </a:lnSpc>
              <a:buBlip>
                <a:blip r:embed="rId2"/>
              </a:buBlip>
            </a:pPr>
            <a:endParaRPr lang="tr-TR" sz="2000" dirty="0"/>
          </a:p>
          <a:p>
            <a:pPr lvl="1" algn="just">
              <a:lnSpc>
                <a:spcPct val="80000"/>
              </a:lnSpc>
              <a:buBlip>
                <a:blip r:embed="rId2"/>
              </a:buBlip>
            </a:pPr>
            <a:r>
              <a:rPr lang="tr-TR" sz="2000" dirty="0"/>
              <a:t>Yemlerde </a:t>
            </a:r>
            <a:r>
              <a:rPr lang="tr-TR" sz="2000" dirty="0" err="1"/>
              <a:t>fitik</a:t>
            </a:r>
            <a:r>
              <a:rPr lang="tr-TR" sz="2000" dirty="0"/>
              <a:t> asit miktarı, örneğin HCL-Sodyum sülfat içinde </a:t>
            </a:r>
            <a:r>
              <a:rPr lang="tr-TR" sz="2000" dirty="0" err="1"/>
              <a:t>ekstrakte</a:t>
            </a:r>
            <a:r>
              <a:rPr lang="tr-TR" sz="2000" dirty="0"/>
              <a:t> edilip santrifüjünden sonra elde </a:t>
            </a:r>
            <a:r>
              <a:rPr lang="tr-TR" sz="2000" dirty="0" smtClean="0"/>
              <a:t>edilen </a:t>
            </a:r>
            <a:r>
              <a:rPr lang="tr-TR" sz="2000" dirty="0"/>
              <a:t>süpernatanların 660 </a:t>
            </a:r>
            <a:r>
              <a:rPr lang="tr-TR" sz="2000" dirty="0" err="1"/>
              <a:t>nm'de</a:t>
            </a:r>
            <a:r>
              <a:rPr lang="tr-TR" sz="2000" dirty="0"/>
              <a:t> </a:t>
            </a:r>
            <a:r>
              <a:rPr lang="tr-TR" sz="2000" dirty="0" err="1"/>
              <a:t>absorbans</a:t>
            </a:r>
            <a:r>
              <a:rPr lang="tr-TR" sz="2000" dirty="0"/>
              <a:t> okumaları esasına dayanan yöntemle belirlenmiştir (De </a:t>
            </a:r>
            <a:r>
              <a:rPr lang="tr-TR" sz="2000" dirty="0" err="1"/>
              <a:t>Boland</a:t>
            </a:r>
            <a:r>
              <a:rPr lang="tr-TR" sz="2000" dirty="0"/>
              <a:t> </a:t>
            </a:r>
            <a:r>
              <a:rPr lang="tr-TR" sz="2000" dirty="0" err="1"/>
              <a:t>vd</a:t>
            </a:r>
            <a:r>
              <a:rPr lang="tr-TR" sz="2000" dirty="0"/>
              <a:t>., 1975).</a:t>
            </a:r>
          </a:p>
          <a:p>
            <a:pPr algn="just">
              <a:buNone/>
            </a:pPr>
            <a:endParaRPr lang="tr-TR" sz="2000" dirty="0" smtClean="0"/>
          </a:p>
          <a:p>
            <a:pPr lvl="1" algn="just"/>
            <a:endParaRPr lang="tr-TR" sz="2000" dirty="0" smtClean="0"/>
          </a:p>
          <a:p>
            <a:pPr lvl="1" algn="just"/>
            <a:endParaRPr lang="tr-TR" sz="2000" dirty="0" smtClean="0"/>
          </a:p>
          <a:p>
            <a:pPr lvl="1" algn="just"/>
            <a:endParaRPr lang="tr-TR" sz="2000" dirty="0" smtClean="0"/>
          </a:p>
        </p:txBody>
      </p:sp>
      <p:sp>
        <p:nvSpPr>
          <p:cNvPr id="8" name="7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lgn="just"/>
            <a:r>
              <a:rPr lang="tr-TR" sz="2000" b="1" u="sng" dirty="0" smtClean="0"/>
              <a:t>Mikroorganizma (Koloni Oluşturma Birimi, </a:t>
            </a:r>
            <a:r>
              <a:rPr lang="tr-TR" sz="2000" b="1" u="sng" dirty="0" err="1" smtClean="0"/>
              <a:t>kob</a:t>
            </a:r>
            <a:r>
              <a:rPr lang="tr-TR" sz="2000" b="1" u="sng" dirty="0" smtClean="0"/>
              <a:t>) Sayımı</a:t>
            </a:r>
          </a:p>
          <a:p>
            <a:pPr algn="just"/>
            <a:endParaRPr lang="tr-TR" sz="2000" b="1" u="sng" dirty="0" smtClean="0"/>
          </a:p>
          <a:p>
            <a:pPr lvl="1" algn="just">
              <a:lnSpc>
                <a:spcPct val="80000"/>
              </a:lnSpc>
              <a:buBlip>
                <a:blip r:embed="rId2"/>
              </a:buBlip>
            </a:pPr>
            <a:r>
              <a:rPr lang="tr-TR" sz="1800" dirty="0" smtClean="0"/>
              <a:t>Bu </a:t>
            </a:r>
            <a:r>
              <a:rPr lang="tr-TR" sz="1800" dirty="0"/>
              <a:t>çalışmada kullanılan </a:t>
            </a:r>
            <a:r>
              <a:rPr lang="tr-TR" sz="1800" i="1" dirty="0"/>
              <a:t>L. </a:t>
            </a:r>
            <a:r>
              <a:rPr lang="tr-TR" sz="1800" i="1" dirty="0" err="1"/>
              <a:t>Salivaris</a:t>
            </a:r>
            <a:r>
              <a:rPr lang="tr-TR" sz="1800" i="1" dirty="0"/>
              <a:t> </a:t>
            </a:r>
            <a:r>
              <a:rPr lang="tr-TR" sz="1800" dirty="0" err="1"/>
              <a:t>suşunun</a:t>
            </a:r>
            <a:r>
              <a:rPr lang="tr-TR" sz="1800" dirty="0"/>
              <a:t> </a:t>
            </a:r>
            <a:r>
              <a:rPr lang="tr-TR" sz="1800" dirty="0" err="1"/>
              <a:t>mikrobiyal</a:t>
            </a:r>
            <a:r>
              <a:rPr lang="tr-TR" sz="1800" dirty="0"/>
              <a:t> gelişimi </a:t>
            </a:r>
            <a:r>
              <a:rPr lang="tr-TR" sz="1800" dirty="0" err="1" smtClean="0"/>
              <a:t>kob</a:t>
            </a:r>
            <a:r>
              <a:rPr lang="tr-TR" sz="1800" dirty="0" smtClean="0"/>
              <a:t> </a:t>
            </a:r>
            <a:r>
              <a:rPr lang="tr-TR" sz="1800" dirty="0"/>
              <a:t>olarak, yaş steril örnekleri MRS </a:t>
            </a:r>
            <a:r>
              <a:rPr lang="tr-TR" sz="1800" dirty="0" err="1"/>
              <a:t>agarda</a:t>
            </a:r>
            <a:r>
              <a:rPr lang="tr-TR" sz="1800" dirty="0"/>
              <a:t> gelişimi esasına dayanan ISO (2009) metodu kullanılarak belirlenmiştir</a:t>
            </a:r>
          </a:p>
          <a:p>
            <a:pPr algn="just">
              <a:buNone/>
            </a:pPr>
            <a:endParaRPr lang="tr-TR" sz="2000" dirty="0" smtClean="0"/>
          </a:p>
          <a:p>
            <a:pPr algn="just"/>
            <a:r>
              <a:rPr lang="tr-TR" sz="2000" b="1" u="sng" dirty="0" smtClean="0"/>
              <a:t>Toplam Organik Asit Tayini</a:t>
            </a:r>
          </a:p>
          <a:p>
            <a:pPr algn="just"/>
            <a:endParaRPr lang="tr-TR" sz="2000" u="sng" dirty="0" smtClean="0"/>
          </a:p>
          <a:p>
            <a:pPr lvl="1" algn="just">
              <a:lnSpc>
                <a:spcPct val="80000"/>
              </a:lnSpc>
              <a:buBlip>
                <a:blip r:embed="rId2"/>
              </a:buBlip>
            </a:pPr>
            <a:r>
              <a:rPr lang="tr-TR" sz="1800" dirty="0" smtClean="0"/>
              <a:t>Fermente </a:t>
            </a:r>
            <a:r>
              <a:rPr lang="tr-TR" sz="1800" dirty="0"/>
              <a:t>ürünlerde organik asit (asetik, </a:t>
            </a:r>
            <a:r>
              <a:rPr lang="tr-TR" sz="1800" dirty="0" err="1"/>
              <a:t>bütirik</a:t>
            </a:r>
            <a:r>
              <a:rPr lang="tr-TR" sz="1800" dirty="0"/>
              <a:t> ve laktik asit) tayinleri </a:t>
            </a:r>
            <a:r>
              <a:rPr lang="tr-TR" sz="1800" dirty="0" err="1"/>
              <a:t>titrimetrik</a:t>
            </a:r>
            <a:r>
              <a:rPr lang="tr-TR" sz="1800" dirty="0"/>
              <a:t> yöntem ile yapılmıştır. Kullanılan yöntem Karabulut ve </a:t>
            </a:r>
            <a:r>
              <a:rPr lang="tr-TR" sz="1800" dirty="0" err="1"/>
              <a:t>Canbolat</a:t>
            </a:r>
            <a:r>
              <a:rPr lang="tr-TR" sz="1800" dirty="0"/>
              <a:t> (</a:t>
            </a:r>
            <a:r>
              <a:rPr lang="tr-TR" sz="1800" dirty="0" smtClean="0"/>
              <a:t>2005) tarafından önerilen fermente yemlerin </a:t>
            </a:r>
            <a:r>
              <a:rPr lang="tr-TR" sz="1800" dirty="0" err="1" smtClean="0"/>
              <a:t>distile</a:t>
            </a:r>
            <a:r>
              <a:rPr lang="tr-TR" sz="1800" dirty="0" smtClean="0"/>
              <a:t> </a:t>
            </a:r>
            <a:r>
              <a:rPr lang="tr-TR" sz="1800" dirty="0"/>
              <a:t>edildikten sonra </a:t>
            </a:r>
            <a:r>
              <a:rPr lang="tr-TR" sz="1800" dirty="0" err="1"/>
              <a:t>titrimetrik</a:t>
            </a:r>
            <a:r>
              <a:rPr lang="tr-TR" sz="1800" dirty="0"/>
              <a:t> ölçümüne dayalı bir </a:t>
            </a:r>
            <a:r>
              <a:rPr lang="tr-TR" sz="1800" dirty="0" err="1"/>
              <a:t>metotdur</a:t>
            </a:r>
            <a:r>
              <a:rPr lang="tr-TR" sz="1800" dirty="0"/>
              <a:t>.</a:t>
            </a:r>
          </a:p>
          <a:p>
            <a:pPr lvl="1" algn="just"/>
            <a:endParaRPr lang="tr-TR" sz="1700" dirty="0" smtClean="0"/>
          </a:p>
          <a:p>
            <a:r>
              <a:rPr lang="tr-TR" sz="2000" b="1" u="sng" dirty="0" smtClean="0"/>
              <a:t>Toplam </a:t>
            </a:r>
            <a:r>
              <a:rPr lang="tr-TR" sz="2000" b="1" u="sng" dirty="0" err="1" smtClean="0"/>
              <a:t>Fenolik</a:t>
            </a:r>
            <a:r>
              <a:rPr lang="tr-TR" sz="2000" b="1" u="sng" dirty="0" smtClean="0"/>
              <a:t> ve </a:t>
            </a:r>
            <a:r>
              <a:rPr lang="tr-TR" sz="2000" b="1" u="sng" dirty="0" err="1" smtClean="0"/>
              <a:t>Flavonoid</a:t>
            </a:r>
            <a:r>
              <a:rPr lang="tr-TR" sz="2000" b="1" u="sng" dirty="0" smtClean="0"/>
              <a:t> Bileşikler</a:t>
            </a:r>
          </a:p>
          <a:p>
            <a:endParaRPr lang="tr-TR" sz="2000" b="1" u="sng" dirty="0" smtClean="0"/>
          </a:p>
          <a:p>
            <a:pPr lvl="1" algn="just">
              <a:lnSpc>
                <a:spcPct val="80000"/>
              </a:lnSpc>
              <a:buBlip>
                <a:blip r:embed="rId2"/>
              </a:buBlip>
            </a:pPr>
            <a:r>
              <a:rPr lang="tr-TR" sz="1800" dirty="0"/>
              <a:t>Toplam </a:t>
            </a:r>
            <a:r>
              <a:rPr lang="tr-TR" sz="1800" dirty="0" err="1"/>
              <a:t>fenolik</a:t>
            </a:r>
            <a:r>
              <a:rPr lang="tr-TR" sz="1800" dirty="0"/>
              <a:t> bileşik tayini (pektin, </a:t>
            </a:r>
            <a:r>
              <a:rPr lang="tr-TR" sz="1800" dirty="0" err="1"/>
              <a:t>galakturonic</a:t>
            </a:r>
            <a:r>
              <a:rPr lang="tr-TR" sz="1800" dirty="0"/>
              <a:t> asit, </a:t>
            </a:r>
            <a:r>
              <a:rPr lang="tr-TR" sz="1800" dirty="0" err="1"/>
              <a:t>lektin</a:t>
            </a:r>
            <a:r>
              <a:rPr lang="tr-TR" sz="1800" dirty="0"/>
              <a:t> v.b) </a:t>
            </a:r>
            <a:r>
              <a:rPr lang="tr-TR" sz="1800" dirty="0" err="1"/>
              <a:t>Singleton</a:t>
            </a:r>
            <a:r>
              <a:rPr lang="tr-TR" sz="1800" dirty="0"/>
              <a:t> ve </a:t>
            </a:r>
            <a:r>
              <a:rPr lang="tr-TR" sz="1800" dirty="0" err="1"/>
              <a:t>Rossi</a:t>
            </a:r>
            <a:r>
              <a:rPr lang="tr-TR" sz="1800" dirty="0"/>
              <a:t> (1965) tarafından bildirilen </a:t>
            </a:r>
            <a:r>
              <a:rPr lang="tr-TR" sz="1800" dirty="0" err="1"/>
              <a:t>Folin</a:t>
            </a:r>
            <a:r>
              <a:rPr lang="tr-TR" sz="1800" dirty="0"/>
              <a:t>-</a:t>
            </a:r>
            <a:r>
              <a:rPr lang="tr-TR" sz="1800" dirty="0" err="1"/>
              <a:t>Ciocalteu</a:t>
            </a:r>
            <a:r>
              <a:rPr lang="tr-TR" sz="1800" dirty="0"/>
              <a:t> yöntemine göre </a:t>
            </a:r>
            <a:r>
              <a:rPr lang="tr-TR" sz="1800" dirty="0" err="1"/>
              <a:t>gallik</a:t>
            </a:r>
            <a:r>
              <a:rPr lang="tr-TR" sz="1800" dirty="0"/>
              <a:t> asit eşdeğeri olarak 765 </a:t>
            </a:r>
            <a:r>
              <a:rPr lang="tr-TR" sz="1800" dirty="0" err="1"/>
              <a:t>nm’de</a:t>
            </a:r>
            <a:r>
              <a:rPr lang="tr-TR" sz="1800" dirty="0"/>
              <a:t> yürütülmüştür. </a:t>
            </a:r>
            <a:endParaRPr lang="tr-TR" sz="1800" dirty="0" smtClean="0"/>
          </a:p>
          <a:p>
            <a:pPr lvl="1" algn="just">
              <a:lnSpc>
                <a:spcPct val="80000"/>
              </a:lnSpc>
              <a:buBlip>
                <a:blip r:embed="rId2"/>
              </a:buBlip>
            </a:pPr>
            <a:endParaRPr lang="tr-TR" sz="1800" dirty="0"/>
          </a:p>
          <a:p>
            <a:pPr lvl="1" algn="just">
              <a:lnSpc>
                <a:spcPct val="80000"/>
              </a:lnSpc>
              <a:buBlip>
                <a:blip r:embed="rId2"/>
              </a:buBlip>
            </a:pPr>
            <a:r>
              <a:rPr lang="tr-TR" sz="1800" dirty="0"/>
              <a:t>Toplam </a:t>
            </a:r>
            <a:r>
              <a:rPr lang="tr-TR" sz="1800" dirty="0" err="1"/>
              <a:t>flavonoidler</a:t>
            </a:r>
            <a:r>
              <a:rPr lang="tr-TR" sz="1800" dirty="0"/>
              <a:t> ise </a:t>
            </a:r>
            <a:r>
              <a:rPr lang="tr-TR" sz="1800" dirty="0" err="1"/>
              <a:t>Jia</a:t>
            </a:r>
            <a:r>
              <a:rPr lang="tr-TR" sz="1800" dirty="0"/>
              <a:t> </a:t>
            </a:r>
            <a:r>
              <a:rPr lang="tr-TR" sz="1800" dirty="0" err="1"/>
              <a:t>vd</a:t>
            </a:r>
            <a:r>
              <a:rPr lang="tr-TR" sz="1800" dirty="0"/>
              <a:t>. (1999)’e göre 415 </a:t>
            </a:r>
            <a:r>
              <a:rPr lang="tr-TR" sz="1800" dirty="0" err="1"/>
              <a:t>nm’de</a:t>
            </a:r>
            <a:r>
              <a:rPr lang="tr-TR" sz="1800" dirty="0"/>
              <a:t> tespit edilmiştir. </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9"/>
            <a:ext cx="8229600" cy="6143668"/>
          </a:xfrm>
        </p:spPr>
        <p:txBody>
          <a:bodyPr>
            <a:normAutofit/>
          </a:bodyPr>
          <a:lstStyle/>
          <a:p>
            <a:pPr algn="just"/>
            <a:r>
              <a:rPr lang="tr-TR" sz="2000" b="1" u="sng" dirty="0" smtClean="0"/>
              <a:t>Enzim Aktiviteleri</a:t>
            </a:r>
          </a:p>
          <a:p>
            <a:pPr lvl="1" algn="just">
              <a:lnSpc>
                <a:spcPct val="110000"/>
              </a:lnSpc>
              <a:buBlip>
                <a:blip r:embed="rId3"/>
              </a:buBlip>
            </a:pPr>
            <a:r>
              <a:rPr lang="tr-TR" sz="1800" dirty="0" smtClean="0"/>
              <a:t>Amilaz </a:t>
            </a:r>
            <a:r>
              <a:rPr lang="tr-TR" sz="1800" dirty="0"/>
              <a:t>(Kumar ve </a:t>
            </a:r>
            <a:r>
              <a:rPr lang="tr-TR" sz="1800" dirty="0" err="1"/>
              <a:t>Duhan</a:t>
            </a:r>
            <a:r>
              <a:rPr lang="tr-TR" sz="1800" dirty="0"/>
              <a:t>, 2011). </a:t>
            </a:r>
          </a:p>
          <a:p>
            <a:pPr lvl="1" algn="just">
              <a:lnSpc>
                <a:spcPct val="110000"/>
              </a:lnSpc>
              <a:buBlip>
                <a:blip r:embed="rId3"/>
              </a:buBlip>
            </a:pPr>
            <a:r>
              <a:rPr lang="tr-TR" sz="1800" dirty="0" err="1" smtClean="0"/>
              <a:t>Ksilanaz</a:t>
            </a:r>
            <a:r>
              <a:rPr lang="tr-TR" sz="1800" dirty="0"/>
              <a:t>, beta-</a:t>
            </a:r>
            <a:r>
              <a:rPr lang="tr-TR" sz="1800" dirty="0" err="1"/>
              <a:t>glukanaz</a:t>
            </a:r>
            <a:r>
              <a:rPr lang="tr-TR" sz="1800" dirty="0"/>
              <a:t> ve </a:t>
            </a:r>
            <a:r>
              <a:rPr lang="tr-TR" sz="1800" dirty="0" err="1"/>
              <a:t>sellülaz</a:t>
            </a:r>
            <a:r>
              <a:rPr lang="tr-TR" sz="1800" dirty="0"/>
              <a:t> aktivitesi </a:t>
            </a:r>
            <a:r>
              <a:rPr lang="tr-TR" sz="1800" dirty="0" err="1" smtClean="0"/>
              <a:t>ksilan</a:t>
            </a:r>
            <a:r>
              <a:rPr lang="tr-TR" sz="1800" dirty="0"/>
              <a:t>, </a:t>
            </a:r>
            <a:r>
              <a:rPr lang="tr-TR" sz="1800" dirty="0" err="1"/>
              <a:t>glukan</a:t>
            </a:r>
            <a:r>
              <a:rPr lang="tr-TR" sz="1800" dirty="0"/>
              <a:t> ve </a:t>
            </a:r>
            <a:r>
              <a:rPr lang="tr-TR" sz="1800" dirty="0" err="1"/>
              <a:t>karboksimetilselüloz</a:t>
            </a:r>
            <a:r>
              <a:rPr lang="tr-TR" sz="1800" dirty="0"/>
              <a:t> içeren standart kullanılarak </a:t>
            </a:r>
            <a:r>
              <a:rPr lang="tr-TR" sz="1800" dirty="0" err="1" smtClean="0"/>
              <a:t>König</a:t>
            </a:r>
            <a:r>
              <a:rPr lang="tr-TR" sz="1800" dirty="0" smtClean="0"/>
              <a:t> </a:t>
            </a:r>
            <a:r>
              <a:rPr lang="tr-TR" sz="1800" dirty="0" err="1"/>
              <a:t>vd</a:t>
            </a:r>
            <a:r>
              <a:rPr lang="tr-TR" sz="1800" dirty="0"/>
              <a:t>., </a:t>
            </a:r>
            <a:r>
              <a:rPr lang="tr-TR" sz="1800" dirty="0" smtClean="0"/>
              <a:t>(2002</a:t>
            </a:r>
            <a:r>
              <a:rPr lang="tr-TR" sz="1800" dirty="0"/>
              <a:t>)’e göre  tayini yapıldı. </a:t>
            </a:r>
          </a:p>
          <a:p>
            <a:pPr lvl="1" algn="just">
              <a:lnSpc>
                <a:spcPct val="110000"/>
              </a:lnSpc>
              <a:buBlip>
                <a:blip r:embed="rId3"/>
              </a:buBlip>
            </a:pPr>
            <a:r>
              <a:rPr lang="tr-TR" sz="1800" dirty="0" err="1" smtClean="0"/>
              <a:t>Fitaz</a:t>
            </a:r>
            <a:r>
              <a:rPr lang="tr-TR" sz="1800" dirty="0" smtClean="0"/>
              <a:t> </a:t>
            </a:r>
            <a:r>
              <a:rPr lang="tr-TR" sz="1800" dirty="0"/>
              <a:t>enzim aktivitesi TS EN 30024:2009’a göre tespit edildi. </a:t>
            </a:r>
          </a:p>
          <a:p>
            <a:pPr algn="just"/>
            <a:r>
              <a:rPr lang="tr-TR" sz="1800" b="1" u="sng" dirty="0" smtClean="0"/>
              <a:t>Antioksidan </a:t>
            </a:r>
            <a:r>
              <a:rPr lang="tr-TR" sz="2000" b="1" u="sng" dirty="0" smtClean="0"/>
              <a:t>Kapasitesi</a:t>
            </a:r>
            <a:r>
              <a:rPr lang="tr-TR" sz="1800" b="1" u="sng" dirty="0" smtClean="0"/>
              <a:t> </a:t>
            </a:r>
          </a:p>
          <a:p>
            <a:pPr lvl="1" algn="just">
              <a:lnSpc>
                <a:spcPct val="80000"/>
              </a:lnSpc>
              <a:buBlip>
                <a:blip r:embed="rId3"/>
              </a:buBlip>
            </a:pPr>
            <a:r>
              <a:rPr lang="tr-TR" sz="1800" dirty="0" smtClean="0"/>
              <a:t>Antioksidan </a:t>
            </a:r>
            <a:r>
              <a:rPr lang="tr-TR" sz="1800" dirty="0"/>
              <a:t>aktivitesi için örneklerde </a:t>
            </a:r>
            <a:r>
              <a:rPr lang="tr-TR" sz="1800" dirty="0" err="1"/>
              <a:t>metanol</a:t>
            </a:r>
            <a:r>
              <a:rPr lang="tr-TR" sz="1800" dirty="0"/>
              <a:t> </a:t>
            </a:r>
            <a:r>
              <a:rPr lang="tr-TR" sz="1800" dirty="0" err="1"/>
              <a:t>ekstraklar</a:t>
            </a:r>
            <a:r>
              <a:rPr lang="tr-TR" sz="1800" dirty="0"/>
              <a:t> oluşturularak </a:t>
            </a:r>
            <a:r>
              <a:rPr lang="tr-TR" sz="1800" dirty="0" smtClean="0"/>
              <a:t>2,2</a:t>
            </a:r>
            <a:r>
              <a:rPr lang="tr-TR" sz="1800" dirty="0"/>
              <a:t>’-</a:t>
            </a:r>
            <a:r>
              <a:rPr lang="tr-TR" sz="1800" dirty="0" err="1"/>
              <a:t>azinobis</a:t>
            </a:r>
            <a:r>
              <a:rPr lang="tr-TR" sz="1800" dirty="0"/>
              <a:t>-(3-</a:t>
            </a:r>
            <a:r>
              <a:rPr lang="tr-TR" sz="1800" dirty="0" err="1"/>
              <a:t>ethylbenzo</a:t>
            </a:r>
            <a:r>
              <a:rPr lang="tr-TR" sz="1800" dirty="0"/>
              <a:t>-</a:t>
            </a:r>
            <a:r>
              <a:rPr lang="tr-TR" sz="1800" dirty="0" err="1"/>
              <a:t>thiazoline</a:t>
            </a:r>
            <a:r>
              <a:rPr lang="tr-TR" sz="1800" dirty="0"/>
              <a:t>-6-</a:t>
            </a:r>
            <a:r>
              <a:rPr lang="tr-TR" sz="1800" dirty="0" err="1"/>
              <a:t>sulfonic</a:t>
            </a:r>
            <a:r>
              <a:rPr lang="tr-TR" sz="1800" dirty="0"/>
              <a:t> </a:t>
            </a:r>
            <a:r>
              <a:rPr lang="tr-TR" sz="1800" dirty="0" err="1"/>
              <a:t>acid</a:t>
            </a:r>
            <a:r>
              <a:rPr lang="tr-TR" sz="1800" dirty="0"/>
              <a:t>) (ABTS) radikallerini bağlama gücü olarak Miller </a:t>
            </a:r>
            <a:r>
              <a:rPr lang="tr-TR" sz="1800" dirty="0" err="1"/>
              <a:t>vd</a:t>
            </a:r>
            <a:r>
              <a:rPr lang="tr-TR" sz="1800" dirty="0"/>
              <a:t>. (1993)’</a:t>
            </a:r>
            <a:r>
              <a:rPr lang="tr-TR" sz="1800" dirty="0" err="1"/>
              <a:t>nin</a:t>
            </a:r>
            <a:r>
              <a:rPr lang="tr-TR" sz="1800" dirty="0"/>
              <a:t> metoduna göre tespit edildi</a:t>
            </a:r>
            <a:r>
              <a:rPr lang="tr-TR" sz="1800" dirty="0" smtClean="0"/>
              <a:t>. Antioksidan kapasite </a:t>
            </a:r>
            <a:r>
              <a:rPr lang="tr-TR" sz="1800" dirty="0"/>
              <a:t>değeri, 0-500 </a:t>
            </a:r>
            <a:r>
              <a:rPr lang="tr-TR" sz="1800" dirty="0">
                <a:sym typeface="Symbol"/>
              </a:rPr>
              <a:t></a:t>
            </a:r>
            <a:r>
              <a:rPr lang="tr-TR" sz="1800" dirty="0"/>
              <a:t>M arasında farklı konsantrasyonuna sahip </a:t>
            </a:r>
            <a:r>
              <a:rPr lang="tr-TR" sz="1800" dirty="0" err="1"/>
              <a:t>Trolox</a:t>
            </a:r>
            <a:r>
              <a:rPr lang="tr-TR" sz="1800" dirty="0"/>
              <a:t> standart eğrisine eşdeğer olan değerler olarak hesaplanmıştır. </a:t>
            </a:r>
            <a:endParaRPr lang="tr-TR" sz="1800" dirty="0" smtClean="0"/>
          </a:p>
          <a:p>
            <a:r>
              <a:rPr lang="tr-TR" sz="1800" b="1" u="sng" dirty="0" smtClean="0"/>
              <a:t>İstatistik </a:t>
            </a:r>
            <a:r>
              <a:rPr lang="tr-TR" sz="2000" b="1" u="sng" dirty="0" smtClean="0"/>
              <a:t>Analizler</a:t>
            </a:r>
            <a:endParaRPr lang="tr-TR" sz="1800" b="1" u="sng" dirty="0" smtClean="0"/>
          </a:p>
          <a:p>
            <a:pPr lvl="1" algn="just">
              <a:lnSpc>
                <a:spcPct val="80000"/>
              </a:lnSpc>
              <a:buBlip>
                <a:blip r:embed="rId3"/>
              </a:buBlip>
            </a:pPr>
            <a:r>
              <a:rPr lang="tr-TR" sz="1800" dirty="0" smtClean="0"/>
              <a:t>Tüm </a:t>
            </a:r>
            <a:r>
              <a:rPr lang="tr-TR" sz="1800" dirty="0"/>
              <a:t>veriler, 3 yem x 3 </a:t>
            </a:r>
            <a:r>
              <a:rPr lang="tr-TR" sz="1800" dirty="0" err="1"/>
              <a:t>inkübasyon</a:t>
            </a:r>
            <a:r>
              <a:rPr lang="tr-TR" sz="1800" dirty="0"/>
              <a:t> x 3 örnek x 2 tekerrür deneme desenine göre GLM modeli kullanılarak </a:t>
            </a:r>
            <a:r>
              <a:rPr lang="tr-TR" sz="1800" dirty="0" err="1" smtClean="0"/>
              <a:t>varyans</a:t>
            </a:r>
            <a:r>
              <a:rPr lang="tr-TR" sz="1800" dirty="0" smtClean="0"/>
              <a:t> </a:t>
            </a:r>
            <a:r>
              <a:rPr lang="tr-TR" sz="1800" dirty="0"/>
              <a:t>analizi yapılmıştır. </a:t>
            </a:r>
            <a:r>
              <a:rPr lang="tr-TR" sz="1800" dirty="0" err="1"/>
              <a:t>Duncan</a:t>
            </a:r>
            <a:r>
              <a:rPr lang="tr-TR" sz="1800" dirty="0"/>
              <a:t> çoklu karşılaştırma testi (</a:t>
            </a:r>
            <a:r>
              <a:rPr lang="tr-TR" sz="1800" dirty="0" err="1"/>
              <a:t>Duncan</a:t>
            </a:r>
            <a:r>
              <a:rPr lang="tr-TR" sz="1800" dirty="0"/>
              <a:t> 1955) ile % 5 önem düzeyinde grup ortalamaları arasındaki farklılıkların anlamlı olup olmadıkları belirlenmiş ve sonuçlar ortalama ± standart sapma olarak sunulmuştur. </a:t>
            </a:r>
          </a:p>
          <a:p>
            <a:pPr lvl="1" algn="just">
              <a:lnSpc>
                <a:spcPct val="80000"/>
              </a:lnSpc>
              <a:buBlip>
                <a:blip r:embed="rId3"/>
              </a:buBlip>
            </a:pPr>
            <a:endParaRPr lang="tr-TR" sz="18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numCol="1">
            <a:normAutofit/>
          </a:bodyPr>
          <a:lstStyle/>
          <a:p>
            <a:pPr algn="ctr">
              <a:buNone/>
            </a:pPr>
            <a:r>
              <a:rPr lang="tr-TR" sz="4800" b="1" u="sng" dirty="0" smtClean="0">
                <a:solidFill>
                  <a:srgbClr val="C00000"/>
                </a:solidFill>
              </a:rPr>
              <a:t>BULGULAR</a:t>
            </a:r>
            <a:endParaRPr lang="tr-TR" sz="3600" b="1" u="sng" dirty="0" smtClean="0">
              <a:solidFill>
                <a:srgbClr val="C00000"/>
              </a:solidFill>
            </a:endParaRPr>
          </a:p>
          <a:p>
            <a:endParaRPr lang="tr-TR" sz="2400" b="1" u="sng" dirty="0"/>
          </a:p>
        </p:txBody>
      </p:sp>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142976" y="1214422"/>
            <a:ext cx="7500990" cy="4572032"/>
          </a:xfrm>
          <a:prstGeom prst="rect">
            <a:avLst/>
          </a:prstGeom>
          <a:noFill/>
        </p:spPr>
      </p:pic>
      <p:sp>
        <p:nvSpPr>
          <p:cNvPr id="5" name="4 Metin kutusu"/>
          <p:cNvSpPr txBox="1"/>
          <p:nvPr/>
        </p:nvSpPr>
        <p:spPr>
          <a:xfrm>
            <a:off x="714348" y="5715016"/>
            <a:ext cx="8072495" cy="338554"/>
          </a:xfrm>
          <a:prstGeom prst="rect">
            <a:avLst/>
          </a:prstGeom>
          <a:noFill/>
        </p:spPr>
        <p:txBody>
          <a:bodyPr wrap="square" rtlCol="0">
            <a:spAutoFit/>
          </a:bodyPr>
          <a:lstStyle/>
          <a:p>
            <a:pPr algn="ctr"/>
            <a:r>
              <a:rPr lang="tr-TR" sz="1600" b="1" dirty="0" smtClean="0"/>
              <a:t>Şekil</a:t>
            </a:r>
            <a:r>
              <a:rPr lang="en-GB" sz="1600" b="1" dirty="0" smtClean="0"/>
              <a:t> 1.</a:t>
            </a:r>
            <a:r>
              <a:rPr lang="en-GB" sz="1600" dirty="0" smtClean="0"/>
              <a:t> DSM 20555</a:t>
            </a:r>
            <a:r>
              <a:rPr lang="en-GB" sz="1600" i="1" dirty="0" smtClean="0"/>
              <a:t> </a:t>
            </a:r>
            <a:r>
              <a:rPr lang="tr-TR" sz="1600" dirty="0" err="1" smtClean="0"/>
              <a:t>fermentasyonu</a:t>
            </a:r>
            <a:r>
              <a:rPr lang="tr-TR" sz="1600" dirty="0" smtClean="0"/>
              <a:t>: Buğday </a:t>
            </a:r>
            <a:r>
              <a:rPr lang="en-GB" sz="1600" dirty="0" smtClean="0"/>
              <a:t>(</a:t>
            </a:r>
            <a:r>
              <a:rPr lang="en-GB" sz="1600" b="1" dirty="0" smtClean="0"/>
              <a:t>…</a:t>
            </a:r>
            <a:r>
              <a:rPr lang="en-GB" sz="1600" dirty="0" smtClean="0"/>
              <a:t>), </a:t>
            </a:r>
            <a:r>
              <a:rPr lang="tr-TR" sz="1600" dirty="0" smtClean="0"/>
              <a:t>arpa </a:t>
            </a:r>
            <a:r>
              <a:rPr lang="en-GB" sz="1600" dirty="0" smtClean="0"/>
              <a:t>(―</a:t>
            </a:r>
            <a:r>
              <a:rPr lang="en-GB" sz="1600" b="1" dirty="0" smtClean="0"/>
              <a:t>·</a:t>
            </a:r>
            <a:r>
              <a:rPr lang="en-GB" sz="1600" dirty="0" smtClean="0"/>
              <a:t>―) </a:t>
            </a:r>
            <a:r>
              <a:rPr lang="tr-TR" sz="1600" dirty="0" smtClean="0"/>
              <a:t>ve yulaf </a:t>
            </a:r>
            <a:r>
              <a:rPr lang="en-GB" sz="1600" dirty="0" smtClean="0"/>
              <a:t>(</a:t>
            </a:r>
            <a:r>
              <a:rPr lang="en-GB" sz="1600" b="1" dirty="0" smtClean="0"/>
              <a:t>―</a:t>
            </a:r>
            <a:r>
              <a:rPr lang="en-GB" sz="1600" dirty="0" smtClean="0"/>
              <a:t>). </a:t>
            </a:r>
            <a:endParaRPr lang="tr-TR" sz="1600" dirty="0"/>
          </a:p>
        </p:txBody>
      </p:sp>
      <p:sp>
        <p:nvSpPr>
          <p:cNvPr id="8" name="7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500034" y="285728"/>
            <a:ext cx="8358246" cy="800219"/>
          </a:xfrm>
          <a:prstGeom prst="rect">
            <a:avLst/>
          </a:prstGeom>
          <a:noFill/>
        </p:spPr>
        <p:txBody>
          <a:bodyPr wrap="square" rtlCol="0">
            <a:spAutoFit/>
          </a:bodyPr>
          <a:lstStyle/>
          <a:p>
            <a:pPr algn="ctr"/>
            <a:r>
              <a:rPr lang="tr-TR" sz="2800" b="1" dirty="0" smtClean="0">
                <a:solidFill>
                  <a:srgbClr val="C00000"/>
                </a:solidFill>
              </a:rPr>
              <a:t>BESİN MADDE DEĞİŞİMİ</a:t>
            </a:r>
            <a:endParaRPr lang="tr-TR" sz="2400" b="1" dirty="0" smtClean="0">
              <a:solidFill>
                <a:srgbClr val="C00000"/>
              </a:solidFill>
            </a:endParaRPr>
          </a:p>
          <a:p>
            <a:endParaRPr lang="tr-TR" dirty="0"/>
          </a:p>
        </p:txBody>
      </p:sp>
      <p:sp>
        <p:nvSpPr>
          <p:cNvPr id="10" name="9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graphicFrame>
        <p:nvGraphicFramePr>
          <p:cNvPr id="12" name="11 Tablo"/>
          <p:cNvGraphicFramePr>
            <a:graphicFrameLocks noGrp="1"/>
          </p:cNvGraphicFramePr>
          <p:nvPr/>
        </p:nvGraphicFramePr>
        <p:xfrm>
          <a:off x="428596" y="785794"/>
          <a:ext cx="8358247" cy="4857785"/>
        </p:xfrm>
        <a:graphic>
          <a:graphicData uri="http://schemas.openxmlformats.org/drawingml/2006/table">
            <a:tbl>
              <a:tblPr/>
              <a:tblGrid>
                <a:gridCol w="1000132"/>
                <a:gridCol w="1221302"/>
                <a:gridCol w="1443121"/>
                <a:gridCol w="1581074"/>
                <a:gridCol w="1459335"/>
                <a:gridCol w="1653283"/>
              </a:tblGrid>
              <a:tr h="278099">
                <a:tc>
                  <a:txBody>
                    <a:bodyPr/>
                    <a:lstStyle/>
                    <a:p>
                      <a:pPr algn="ctr" fontAlgn="auto" hangingPunct="1">
                        <a:spcAft>
                          <a:spcPts val="0"/>
                        </a:spcAft>
                      </a:pPr>
                      <a:r>
                        <a:rPr lang="en-GB" sz="1800" b="1" dirty="0" err="1">
                          <a:solidFill>
                            <a:srgbClr val="000000"/>
                          </a:solidFill>
                          <a:latin typeface="+mn-lt"/>
                          <a:ea typeface="Times New Roman"/>
                        </a:rPr>
                        <a:t>Yem</a:t>
                      </a:r>
                      <a:endParaRPr lang="tr-TR" sz="1200" dirty="0">
                        <a:latin typeface="+mn-lt"/>
                        <a:ea typeface="Times New Roman"/>
                      </a:endParaRPr>
                    </a:p>
                  </a:txBody>
                  <a:tcPr marL="64420" marR="6442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tr-TR" sz="1800" b="1" dirty="0" smtClean="0">
                          <a:solidFill>
                            <a:srgbClr val="000000"/>
                          </a:solidFill>
                          <a:latin typeface="+mn-lt"/>
                          <a:ea typeface="Times New Roman"/>
                        </a:rPr>
                        <a:t>Süre (saat)</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a:solidFill>
                            <a:srgbClr val="000000"/>
                          </a:solidFill>
                          <a:latin typeface="+mn-lt"/>
                          <a:ea typeface="Times New Roman"/>
                        </a:rPr>
                        <a:t>HK</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dirty="0">
                          <a:solidFill>
                            <a:srgbClr val="000000"/>
                          </a:solidFill>
                          <a:latin typeface="+mn-lt"/>
                          <a:ea typeface="Times New Roman"/>
                        </a:rPr>
                        <a:t>HP</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dirty="0">
                          <a:solidFill>
                            <a:srgbClr val="000000"/>
                          </a:solidFill>
                          <a:latin typeface="+mn-lt"/>
                          <a:ea typeface="Times New Roman"/>
                        </a:rPr>
                        <a:t>HY</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dirty="0">
                          <a:solidFill>
                            <a:srgbClr val="000000"/>
                          </a:solidFill>
                          <a:latin typeface="+mn-lt"/>
                          <a:ea typeface="Times New Roman"/>
                        </a:rPr>
                        <a:t>HS</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508854">
                <a:tc rowSpan="3">
                  <a:txBody>
                    <a:bodyPr/>
                    <a:lstStyle/>
                    <a:p>
                      <a:pPr algn="ctr" fontAlgn="auto" hangingPunct="1">
                        <a:spcAft>
                          <a:spcPts val="0"/>
                        </a:spcAft>
                      </a:pPr>
                      <a:r>
                        <a:rPr lang="en-GB" sz="1800" b="1" dirty="0">
                          <a:solidFill>
                            <a:srgbClr val="000000"/>
                          </a:solidFill>
                          <a:latin typeface="+mn-lt"/>
                          <a:ea typeface="Times New Roman"/>
                        </a:rPr>
                        <a:t>Buğday</a:t>
                      </a:r>
                      <a:endParaRPr lang="tr-TR" sz="1200" dirty="0">
                        <a:latin typeface="+mn-lt"/>
                        <a:ea typeface="Times New Roman"/>
                      </a:endParaRPr>
                    </a:p>
                  </a:txBody>
                  <a:tcPr marL="64420" marR="6442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0</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1.77±0.05</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11.66±0.16</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1.37±0.01</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2.86±0.18</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508854">
                <a:tc vMerge="1">
                  <a:txBody>
                    <a:bodyPr/>
                    <a:lstStyle/>
                    <a:p>
                      <a:endParaRPr lang="tr-TR"/>
                    </a:p>
                  </a:txBody>
                  <a:tcPr/>
                </a:tc>
                <a:tc>
                  <a:txBody>
                    <a:bodyPr/>
                    <a:lstStyle/>
                    <a:p>
                      <a:pPr algn="ctr" fontAlgn="auto" hangingPunct="1">
                        <a:spcAft>
                          <a:spcPts val="0"/>
                        </a:spcAft>
                      </a:pPr>
                      <a:r>
                        <a:rPr lang="en-GB" sz="1800" dirty="0">
                          <a:solidFill>
                            <a:srgbClr val="000000"/>
                          </a:solidFill>
                          <a:latin typeface="+mn-lt"/>
                          <a:ea typeface="Times New Roman"/>
                        </a:rPr>
                        <a:t>24</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1.82±0.20</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16.10±1.11</a:t>
                      </a:r>
                      <a:r>
                        <a:rPr lang="en-GB" sz="1800" b="1" baseline="30000" dirty="0">
                          <a:solidFill>
                            <a:srgbClr val="FF0000"/>
                          </a:solidFill>
                          <a:latin typeface="+mn-lt"/>
                          <a:ea typeface="Times New Roman"/>
                        </a:rPr>
                        <a:t>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rPr>
                        <a:t>1.57±0.01</a:t>
                      </a:r>
                      <a:r>
                        <a:rPr lang="en-GB" sz="1800" baseline="30000">
                          <a:solidFill>
                            <a:srgbClr val="000000"/>
                          </a:solidFill>
                          <a:latin typeface="+mn-lt"/>
                          <a:ea typeface="Times New Roman"/>
                        </a:rPr>
                        <a:t>b</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1.52±0.67</a:t>
                      </a:r>
                      <a:r>
                        <a:rPr lang="en-GB" sz="1800" b="1" baseline="30000" dirty="0">
                          <a:solidFill>
                            <a:srgbClr val="FF0000"/>
                          </a:solidFill>
                          <a:latin typeface="+mn-lt"/>
                          <a:ea typeface="Times New Roman"/>
                        </a:rPr>
                        <a:t>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508854">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rPr>
                        <a:t>48</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3.43±0.58</a:t>
                      </a:r>
                      <a:r>
                        <a:rPr lang="en-GB" sz="1800" baseline="30000" dirty="0">
                          <a:solidFill>
                            <a:srgbClr val="000000"/>
                          </a:solidFill>
                          <a:latin typeface="+mn-lt"/>
                          <a:ea typeface="Times New Roman"/>
                        </a:rPr>
                        <a:t>b</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11.70±0.31</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1.45±0.01</a:t>
                      </a:r>
                      <a:r>
                        <a:rPr lang="en-GB" sz="1800" baseline="30000" dirty="0">
                          <a:solidFill>
                            <a:srgbClr val="000000"/>
                          </a:solidFill>
                          <a:latin typeface="+mn-lt"/>
                          <a:ea typeface="Times New Roman"/>
                        </a:rPr>
                        <a:t>c</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2.74±0.05</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508854">
                <a:tc rowSpan="3">
                  <a:txBody>
                    <a:bodyPr/>
                    <a:lstStyle/>
                    <a:p>
                      <a:pPr algn="ctr" fontAlgn="auto" hangingPunct="1">
                        <a:spcAft>
                          <a:spcPts val="0"/>
                        </a:spcAft>
                      </a:pPr>
                      <a:r>
                        <a:rPr lang="en-GB" sz="1800" b="1">
                          <a:solidFill>
                            <a:srgbClr val="000000"/>
                          </a:solidFill>
                          <a:latin typeface="+mn-lt"/>
                          <a:ea typeface="Times New Roman"/>
                        </a:rPr>
                        <a:t>Arpa</a:t>
                      </a:r>
                      <a:endParaRPr lang="tr-TR" sz="1200">
                        <a:latin typeface="+mn-lt"/>
                        <a:ea typeface="Times New Roman"/>
                      </a:endParaRPr>
                    </a:p>
                  </a:txBody>
                  <a:tcPr marL="64420" marR="6442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rPr>
                        <a:t>0</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rPr>
                        <a:t>2.49±0.02</a:t>
                      </a:r>
                      <a:r>
                        <a:rPr lang="en-GB" sz="1800" baseline="30000">
                          <a:solidFill>
                            <a:srgbClr val="000000"/>
                          </a:solidFill>
                          <a:latin typeface="+mn-lt"/>
                          <a:ea typeface="Times New Roman"/>
                        </a:rPr>
                        <a:t>a</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10.01±0.06</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1.43±0.01</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6.10±0.05</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508854">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rPr>
                        <a:t>24</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rPr>
                        <a:t>3.78±0.13</a:t>
                      </a:r>
                      <a:r>
                        <a:rPr lang="en-GB" sz="1800" baseline="30000">
                          <a:solidFill>
                            <a:srgbClr val="000000"/>
                          </a:solidFill>
                          <a:latin typeface="+mn-lt"/>
                          <a:ea typeface="Times New Roman"/>
                        </a:rPr>
                        <a:t>b</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12.52±0.05</a:t>
                      </a:r>
                      <a:r>
                        <a:rPr lang="en-GB" sz="1800" b="1" baseline="30000" dirty="0">
                          <a:solidFill>
                            <a:srgbClr val="FF0000"/>
                          </a:solidFill>
                          <a:latin typeface="+mn-lt"/>
                          <a:ea typeface="Times New Roman"/>
                        </a:rPr>
                        <a:t>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1.64±0.01</a:t>
                      </a:r>
                      <a:r>
                        <a:rPr lang="en-GB" sz="1800" baseline="30000" dirty="0">
                          <a:solidFill>
                            <a:srgbClr val="000000"/>
                          </a:solidFill>
                          <a:latin typeface="+mn-lt"/>
                          <a:ea typeface="Times New Roman"/>
                        </a:rPr>
                        <a:t>b</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4.78±0.81</a:t>
                      </a:r>
                      <a:r>
                        <a:rPr lang="en-GB" sz="1800" b="1" baseline="30000" dirty="0">
                          <a:solidFill>
                            <a:srgbClr val="FF0000"/>
                          </a:solidFill>
                          <a:latin typeface="+mn-lt"/>
                          <a:ea typeface="Times New Roman"/>
                        </a:rPr>
                        <a:t>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508854">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rPr>
                        <a:t>48</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3.97±0.23</a:t>
                      </a:r>
                      <a:r>
                        <a:rPr lang="en-GB" sz="1800" baseline="30000" dirty="0">
                          <a:solidFill>
                            <a:srgbClr val="000000"/>
                          </a:solidFill>
                          <a:latin typeface="+mn-lt"/>
                          <a:ea typeface="Times New Roman"/>
                        </a:rPr>
                        <a:t>b</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15.21±0.50</a:t>
                      </a:r>
                      <a:r>
                        <a:rPr lang="en-GB" sz="1800" b="1" baseline="30000" dirty="0">
                          <a:solidFill>
                            <a:srgbClr val="FF0000"/>
                          </a:solidFill>
                          <a:latin typeface="+mn-lt"/>
                          <a:ea typeface="Times New Roman"/>
                        </a:rPr>
                        <a:t>c</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1.61±0.03</a:t>
                      </a:r>
                      <a:r>
                        <a:rPr lang="en-GB" sz="1800" baseline="30000" dirty="0">
                          <a:solidFill>
                            <a:srgbClr val="000000"/>
                          </a:solidFill>
                          <a:latin typeface="+mn-lt"/>
                          <a:ea typeface="Times New Roman"/>
                        </a:rPr>
                        <a:t>b</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4.97±0.15</a:t>
                      </a:r>
                      <a:r>
                        <a:rPr lang="en-GB" sz="1800" b="1" baseline="30000" dirty="0">
                          <a:solidFill>
                            <a:srgbClr val="FF0000"/>
                          </a:solidFill>
                          <a:latin typeface="+mn-lt"/>
                          <a:ea typeface="Times New Roman"/>
                        </a:rPr>
                        <a:t>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508854">
                <a:tc rowSpan="3">
                  <a:txBody>
                    <a:bodyPr/>
                    <a:lstStyle/>
                    <a:p>
                      <a:pPr algn="ctr" fontAlgn="auto" hangingPunct="1">
                        <a:spcAft>
                          <a:spcPts val="0"/>
                        </a:spcAft>
                      </a:pPr>
                      <a:r>
                        <a:rPr lang="en-GB" sz="1800" b="1" dirty="0">
                          <a:solidFill>
                            <a:srgbClr val="000000"/>
                          </a:solidFill>
                          <a:latin typeface="+mn-lt"/>
                          <a:ea typeface="Times New Roman"/>
                        </a:rPr>
                        <a:t>Yulaf</a:t>
                      </a:r>
                      <a:endParaRPr lang="tr-TR" sz="1200" dirty="0">
                        <a:latin typeface="+mn-lt"/>
                        <a:ea typeface="Times New Roman"/>
                      </a:endParaRPr>
                    </a:p>
                  </a:txBody>
                  <a:tcPr marL="64420" marR="6442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rPr>
                        <a:t>0</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rPr>
                        <a:t>4.34±0.03</a:t>
                      </a:r>
                      <a:r>
                        <a:rPr lang="en-GB" sz="1800" baseline="30000">
                          <a:solidFill>
                            <a:srgbClr val="000000"/>
                          </a:solidFill>
                          <a:latin typeface="+mn-lt"/>
                          <a:ea typeface="Times New Roman"/>
                        </a:rPr>
                        <a:t>a</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10.42±0.10</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2.80±0.01</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12.45±0.23</a:t>
                      </a:r>
                      <a:r>
                        <a:rPr lang="en-GB" sz="1800" baseline="30000" dirty="0">
                          <a:solidFill>
                            <a:srgbClr val="000000"/>
                          </a:solidFill>
                          <a:latin typeface="+mn-lt"/>
                          <a:ea typeface="Times New Roman"/>
                        </a:rPr>
                        <a:t>a</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508854">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rPr>
                        <a:t>24</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rPr>
                        <a:t>5.25±0.22</a:t>
                      </a:r>
                      <a:r>
                        <a:rPr lang="en-GB" sz="1800" baseline="30000">
                          <a:solidFill>
                            <a:srgbClr val="000000"/>
                          </a:solidFill>
                          <a:latin typeface="+mn-lt"/>
                          <a:ea typeface="Times New Roman"/>
                        </a:rPr>
                        <a:t>b</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19.78±0.08</a:t>
                      </a:r>
                      <a:r>
                        <a:rPr lang="en-GB" sz="1800" b="1" baseline="30000" dirty="0">
                          <a:solidFill>
                            <a:srgbClr val="FF0000"/>
                          </a:solidFill>
                          <a:latin typeface="+mn-lt"/>
                          <a:ea typeface="Times New Roman"/>
                        </a:rPr>
                        <a:t>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2.95±0.01</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11.80±1.64</a:t>
                      </a:r>
                      <a:r>
                        <a:rPr lang="en-GB" sz="1800" b="1" baseline="30000" dirty="0">
                          <a:solidFill>
                            <a:srgbClr val="FF0000"/>
                          </a:solidFill>
                          <a:latin typeface="+mn-lt"/>
                          <a:ea typeface="Times New Roman"/>
                        </a:rPr>
                        <a:t>ab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508854">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rPr>
                        <a:t>48</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rPr>
                        <a:t>5.45±0.13</a:t>
                      </a:r>
                      <a:r>
                        <a:rPr lang="en-GB" sz="1800" baseline="30000">
                          <a:solidFill>
                            <a:srgbClr val="000000"/>
                          </a:solidFill>
                          <a:latin typeface="+mn-lt"/>
                          <a:ea typeface="Times New Roman"/>
                        </a:rPr>
                        <a:t>b</a:t>
                      </a:r>
                      <a:endParaRPr lang="tr-TR" sz="120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12.85±0.06</a:t>
                      </a:r>
                      <a:r>
                        <a:rPr lang="en-GB" sz="1800" b="1" baseline="30000" dirty="0">
                          <a:solidFill>
                            <a:srgbClr val="FF0000"/>
                          </a:solidFill>
                          <a:latin typeface="+mn-lt"/>
                          <a:ea typeface="Times New Roman"/>
                        </a:rPr>
                        <a:t>c</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2.90±0.01</a:t>
                      </a:r>
                      <a:endParaRPr lang="tr-TR" sz="1200" dirty="0">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9.05±1.85</a:t>
                      </a:r>
                      <a:r>
                        <a:rPr lang="en-GB" sz="1800" b="1" baseline="30000" dirty="0">
                          <a:solidFill>
                            <a:srgbClr val="FF0000"/>
                          </a:solidFill>
                          <a:latin typeface="+mn-lt"/>
                          <a:ea typeface="Times New Roman"/>
                        </a:rPr>
                        <a:t>b</a:t>
                      </a:r>
                      <a:endParaRPr lang="tr-TR" sz="1200" b="1" dirty="0">
                        <a:solidFill>
                          <a:srgbClr val="FF0000"/>
                        </a:solidFill>
                        <a:latin typeface="+mn-lt"/>
                        <a:ea typeface="Times New Roman"/>
                      </a:endParaRPr>
                    </a:p>
                  </a:txBody>
                  <a:tcPr marL="64420" marR="6442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graphicFrame>
        <p:nvGraphicFramePr>
          <p:cNvPr id="6" name="5 Tablo"/>
          <p:cNvGraphicFramePr>
            <a:graphicFrameLocks noGrp="1"/>
          </p:cNvGraphicFramePr>
          <p:nvPr/>
        </p:nvGraphicFramePr>
        <p:xfrm>
          <a:off x="785786" y="1000108"/>
          <a:ext cx="7715303" cy="4616512"/>
        </p:xfrm>
        <a:graphic>
          <a:graphicData uri="http://schemas.openxmlformats.org/drawingml/2006/table">
            <a:tbl>
              <a:tblPr/>
              <a:tblGrid>
                <a:gridCol w="1016113"/>
                <a:gridCol w="1001386"/>
                <a:gridCol w="1163377"/>
                <a:gridCol w="1260568"/>
                <a:gridCol w="1730799"/>
                <a:gridCol w="1543060"/>
              </a:tblGrid>
              <a:tr h="642942">
                <a:tc>
                  <a:txBody>
                    <a:bodyPr/>
                    <a:lstStyle/>
                    <a:p>
                      <a:pPr algn="ctr" fontAlgn="auto" hangingPunct="1">
                        <a:spcAft>
                          <a:spcPts val="0"/>
                        </a:spcAft>
                      </a:pPr>
                      <a:r>
                        <a:rPr lang="en-GB" sz="1800" b="1" dirty="0" err="1">
                          <a:solidFill>
                            <a:srgbClr val="000000"/>
                          </a:solidFill>
                          <a:latin typeface="+mn-lt"/>
                          <a:ea typeface="Times New Roman"/>
                          <a:cs typeface="Times New Roman"/>
                        </a:rPr>
                        <a:t>Yem</a:t>
                      </a:r>
                      <a:endParaRPr lang="tr-TR" sz="1800"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mn-lt"/>
                          <a:ea typeface="Times New Roman"/>
                        </a:rPr>
                        <a:t>Süre (saat)</a:t>
                      </a:r>
                      <a:endParaRPr lang="tr-TR" sz="1200" dirty="0" smtClean="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a:solidFill>
                            <a:srgbClr val="000000"/>
                          </a:solidFill>
                          <a:latin typeface="+mn-lt"/>
                          <a:ea typeface="Times New Roman"/>
                          <a:cs typeface="Times New Roman"/>
                        </a:rPr>
                        <a:t>Tannin, %</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a:solidFill>
                            <a:srgbClr val="000000"/>
                          </a:solidFill>
                          <a:latin typeface="+mn-lt"/>
                          <a:ea typeface="Times New Roman"/>
                          <a:cs typeface="Times New Roman"/>
                        </a:rPr>
                        <a:t>Fitik Asit, %</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dirty="0" err="1">
                          <a:solidFill>
                            <a:srgbClr val="000000"/>
                          </a:solidFill>
                          <a:latin typeface="+mn-lt"/>
                          <a:ea typeface="Times New Roman"/>
                          <a:cs typeface="Times New Roman"/>
                        </a:rPr>
                        <a:t>Toplam</a:t>
                      </a:r>
                      <a:r>
                        <a:rPr lang="en-GB" sz="1800" b="1" dirty="0">
                          <a:solidFill>
                            <a:srgbClr val="000000"/>
                          </a:solidFill>
                          <a:latin typeface="+mn-lt"/>
                          <a:ea typeface="Times New Roman"/>
                          <a:cs typeface="Times New Roman"/>
                        </a:rPr>
                        <a:t> </a:t>
                      </a:r>
                      <a:r>
                        <a:rPr lang="en-GB" sz="1800" b="1" dirty="0" err="1">
                          <a:solidFill>
                            <a:srgbClr val="000000"/>
                          </a:solidFill>
                          <a:latin typeface="+mn-lt"/>
                          <a:ea typeface="Times New Roman"/>
                          <a:cs typeface="Times New Roman"/>
                        </a:rPr>
                        <a:t>fenolik</a:t>
                      </a:r>
                      <a:r>
                        <a:rPr lang="en-GB" sz="1800" b="1" dirty="0">
                          <a:solidFill>
                            <a:srgbClr val="000000"/>
                          </a:solidFill>
                          <a:latin typeface="+mn-lt"/>
                          <a:ea typeface="Times New Roman"/>
                          <a:cs typeface="Times New Roman"/>
                        </a:rPr>
                        <a:t> </a:t>
                      </a:r>
                      <a:r>
                        <a:rPr lang="en-GB" sz="1800" b="1" dirty="0" err="1">
                          <a:solidFill>
                            <a:srgbClr val="000000"/>
                          </a:solidFill>
                          <a:latin typeface="+mn-lt"/>
                          <a:ea typeface="Times New Roman"/>
                          <a:cs typeface="Times New Roman"/>
                        </a:rPr>
                        <a:t>bileşikler</a:t>
                      </a:r>
                      <a:r>
                        <a:rPr lang="en-GB" sz="1800" b="1" dirty="0">
                          <a:solidFill>
                            <a:srgbClr val="000000"/>
                          </a:solidFill>
                          <a:latin typeface="+mn-lt"/>
                          <a:ea typeface="Times New Roman"/>
                          <a:cs typeface="Times New Roman"/>
                        </a:rPr>
                        <a:t>, %</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a:solidFill>
                            <a:srgbClr val="000000"/>
                          </a:solidFill>
                          <a:latin typeface="+mn-lt"/>
                          <a:ea typeface="Times New Roman"/>
                          <a:cs typeface="Times New Roman"/>
                        </a:rPr>
                        <a:t>Toplam flavonoidler, %</a:t>
                      </a:r>
                      <a:endParaRPr lang="tr-TR" sz="180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451542">
                <a:tc rowSpan="3">
                  <a:txBody>
                    <a:bodyPr/>
                    <a:lstStyle/>
                    <a:p>
                      <a:pPr algn="ctr" fontAlgn="auto" hangingPunct="1">
                        <a:spcAft>
                          <a:spcPts val="0"/>
                        </a:spcAft>
                      </a:pPr>
                      <a:r>
                        <a:rPr lang="en-GB" sz="1800" b="1" dirty="0">
                          <a:solidFill>
                            <a:srgbClr val="000000"/>
                          </a:solidFill>
                          <a:latin typeface="+mn-lt"/>
                          <a:ea typeface="Times New Roman"/>
                          <a:cs typeface="Times New Roman"/>
                        </a:rPr>
                        <a:t>Buğday</a:t>
                      </a:r>
                      <a:endParaRPr lang="tr-TR" sz="1800"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0</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cs typeface="Times New Roman"/>
                        </a:rPr>
                        <a:t>1.09±0.13</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1.88±0.08</a:t>
                      </a:r>
                      <a:r>
                        <a:rPr lang="en-GB" sz="1800" baseline="30000">
                          <a:solidFill>
                            <a:srgbClr val="000000"/>
                          </a:solidFill>
                          <a:latin typeface="+mn-lt"/>
                          <a:ea typeface="Times New Roman"/>
                          <a:cs typeface="Times New Roman"/>
                        </a:rPr>
                        <a:t>a</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cs typeface="Times New Roman"/>
                        </a:rPr>
                        <a:t>0.44±0.01</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cs typeface="Times New Roman"/>
                        </a:rPr>
                        <a:t>2.8±0.2</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51542">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24</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cs typeface="Times New Roman"/>
                        </a:rPr>
                        <a:t>3.50±0.94</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cs typeface="Times New Roman"/>
                        </a:rPr>
                        <a:t>1.06±0.06</a:t>
                      </a:r>
                      <a:r>
                        <a:rPr lang="en-GB" sz="1800" baseline="30000">
                          <a:solidFill>
                            <a:srgbClr val="000000"/>
                          </a:solidFill>
                          <a:latin typeface="+mn-lt"/>
                          <a:ea typeface="Times New Roman"/>
                          <a:cs typeface="Times New Roman"/>
                        </a:rPr>
                        <a:t>b</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cs typeface="Times New Roman"/>
                        </a:rPr>
                        <a:t>0.91±0.02</a:t>
                      </a:r>
                      <a:r>
                        <a:rPr lang="en-GB" sz="1800" baseline="30000" dirty="0">
                          <a:solidFill>
                            <a:srgbClr val="000000"/>
                          </a:solidFill>
                          <a:latin typeface="+mn-lt"/>
                          <a:ea typeface="Times New Roman"/>
                          <a:cs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cs typeface="Times New Roman"/>
                        </a:rPr>
                        <a:t>2.4±0.1</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51542">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1.73±0.18</a:t>
                      </a:r>
                      <a:r>
                        <a:rPr lang="en-GB" sz="1800" b="1" baseline="30000" dirty="0">
                          <a:solidFill>
                            <a:srgbClr val="FF0000"/>
                          </a:solidFill>
                          <a:latin typeface="+mn-lt"/>
                          <a:ea typeface="Times New Roman"/>
                          <a:cs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0.62±0.02</a:t>
                      </a:r>
                      <a:r>
                        <a:rPr lang="en-GB" sz="1800" b="1" baseline="30000" dirty="0">
                          <a:solidFill>
                            <a:srgbClr val="FF0000"/>
                          </a:solidFill>
                          <a:latin typeface="+mn-lt"/>
                          <a:ea typeface="Times New Roman"/>
                          <a:cs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1.86±0.01</a:t>
                      </a:r>
                      <a:r>
                        <a:rPr lang="en-GB" sz="1800" b="1" baseline="30000" dirty="0">
                          <a:solidFill>
                            <a:srgbClr val="FF0000"/>
                          </a:solidFill>
                          <a:latin typeface="+mn-lt"/>
                          <a:ea typeface="Times New Roman"/>
                          <a:cs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cs typeface="Times New Roman"/>
                        </a:rPr>
                        <a:t>2.9±0.3</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51542">
                <a:tc rowSpan="3">
                  <a:txBody>
                    <a:bodyPr/>
                    <a:lstStyle/>
                    <a:p>
                      <a:pPr algn="ctr" fontAlgn="auto" hangingPunct="1">
                        <a:spcAft>
                          <a:spcPts val="0"/>
                        </a:spcAft>
                      </a:pPr>
                      <a:r>
                        <a:rPr lang="en-GB" sz="1800" b="1">
                          <a:solidFill>
                            <a:srgbClr val="000000"/>
                          </a:solidFill>
                          <a:latin typeface="+mn-lt"/>
                          <a:ea typeface="Times New Roman"/>
                          <a:cs typeface="Times New Roman"/>
                        </a:rPr>
                        <a:t>Arpa</a:t>
                      </a:r>
                      <a:endParaRPr lang="tr-TR" sz="180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cs typeface="Times New Roman"/>
                        </a:rPr>
                        <a:t>0</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cs typeface="Times New Roman"/>
                        </a:rPr>
                        <a:t>4.80±0.40</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cs typeface="Times New Roman"/>
                        </a:rPr>
                        <a:t>1.96±0.08</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cs typeface="Times New Roman"/>
                        </a:rPr>
                        <a:t>0.96±0.01</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cs typeface="Times New Roman"/>
                        </a:rPr>
                        <a:t>3.1±0.1</a:t>
                      </a:r>
                      <a:r>
                        <a:rPr lang="en-GB" sz="1800" baseline="30000" dirty="0">
                          <a:solidFill>
                            <a:srgbClr val="000000"/>
                          </a:solidFill>
                          <a:latin typeface="+mn-lt"/>
                          <a:ea typeface="Times New Roman"/>
                          <a:cs typeface="Times New Roman"/>
                        </a:rPr>
                        <a:t>a</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51542">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24</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2.60±0.14</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1.13±0.04</a:t>
                      </a:r>
                      <a:r>
                        <a:rPr lang="en-GB" sz="1800" baseline="30000">
                          <a:solidFill>
                            <a:srgbClr val="000000"/>
                          </a:solidFill>
                          <a:latin typeface="+mn-lt"/>
                          <a:ea typeface="Times New Roman"/>
                          <a:cs typeface="Times New Roman"/>
                        </a:rPr>
                        <a:t>b</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cs typeface="Times New Roman"/>
                        </a:rPr>
                        <a:t>1.23±0.03</a:t>
                      </a:r>
                      <a:r>
                        <a:rPr lang="en-GB" sz="1800" baseline="30000" dirty="0">
                          <a:solidFill>
                            <a:srgbClr val="000000"/>
                          </a:solidFill>
                          <a:latin typeface="+mn-lt"/>
                          <a:ea typeface="Times New Roman"/>
                          <a:cs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cs typeface="Times New Roman"/>
                        </a:rPr>
                        <a:t>1.8±0.1</a:t>
                      </a:r>
                      <a:r>
                        <a:rPr lang="en-GB" sz="1800" baseline="30000" dirty="0">
                          <a:solidFill>
                            <a:srgbClr val="000000"/>
                          </a:solidFill>
                          <a:latin typeface="+mn-lt"/>
                          <a:ea typeface="Times New Roman"/>
                          <a:cs typeface="Times New Roman"/>
                        </a:rPr>
                        <a:t>b</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51542">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cs typeface="Times New Roman"/>
                        </a:rPr>
                        <a:t>2.20±0.10</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cs typeface="Times New Roman"/>
                        </a:rPr>
                        <a:t>0.81±0.02</a:t>
                      </a:r>
                      <a:r>
                        <a:rPr lang="en-GB" sz="1800" b="1" baseline="30000" dirty="0">
                          <a:solidFill>
                            <a:srgbClr val="FF0000"/>
                          </a:solidFill>
                          <a:latin typeface="+mn-lt"/>
                          <a:ea typeface="Times New Roman"/>
                          <a:cs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cs typeface="Times New Roman"/>
                        </a:rPr>
                        <a:t>1.60±0.20</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cs typeface="Times New Roman"/>
                        </a:rPr>
                        <a:t>1.6±0.2</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361234">
                <a:tc rowSpan="3">
                  <a:txBody>
                    <a:bodyPr/>
                    <a:lstStyle/>
                    <a:p>
                      <a:pPr algn="ctr" fontAlgn="auto" hangingPunct="1">
                        <a:spcAft>
                          <a:spcPts val="0"/>
                        </a:spcAft>
                      </a:pPr>
                      <a:r>
                        <a:rPr lang="en-GB" sz="1800" b="1" dirty="0">
                          <a:solidFill>
                            <a:srgbClr val="000000"/>
                          </a:solidFill>
                          <a:latin typeface="+mn-lt"/>
                          <a:ea typeface="Times New Roman"/>
                          <a:cs typeface="Times New Roman"/>
                        </a:rPr>
                        <a:t>Yulaf</a:t>
                      </a:r>
                      <a:endParaRPr lang="tr-TR" sz="1800"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0</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0.92±0.02</a:t>
                      </a:r>
                      <a:r>
                        <a:rPr lang="en-GB" sz="1800" baseline="30000">
                          <a:solidFill>
                            <a:srgbClr val="000000"/>
                          </a:solidFill>
                          <a:latin typeface="+mn-lt"/>
                          <a:ea typeface="Times New Roman"/>
                          <a:cs typeface="Times New Roman"/>
                        </a:rPr>
                        <a:t>a</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2.20±0.3</a:t>
                      </a:r>
                      <a:r>
                        <a:rPr lang="en-GB" sz="1800" baseline="30000">
                          <a:solidFill>
                            <a:srgbClr val="000000"/>
                          </a:solidFill>
                          <a:latin typeface="+mn-lt"/>
                          <a:ea typeface="Times New Roman"/>
                          <a:cs typeface="Times New Roman"/>
                        </a:rPr>
                        <a:t>a</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0.76±0.01</a:t>
                      </a:r>
                      <a:r>
                        <a:rPr lang="en-GB" sz="1800" baseline="30000">
                          <a:solidFill>
                            <a:srgbClr val="000000"/>
                          </a:solidFill>
                          <a:latin typeface="+mn-lt"/>
                          <a:ea typeface="Times New Roman"/>
                          <a:cs typeface="Times New Roman"/>
                        </a:rPr>
                        <a:t>a</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2.9±0.4</a:t>
                      </a:r>
                      <a:r>
                        <a:rPr lang="en-GB" sz="1800" baseline="30000">
                          <a:solidFill>
                            <a:srgbClr val="000000"/>
                          </a:solidFill>
                          <a:latin typeface="+mn-lt"/>
                          <a:ea typeface="Times New Roman"/>
                          <a:cs typeface="Times New Roman"/>
                        </a:rPr>
                        <a:t>a</a:t>
                      </a:r>
                      <a:endParaRPr lang="tr-TR" sz="180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51542">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24</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cs typeface="Times New Roman"/>
                        </a:rPr>
                        <a:t>1.46±0.02</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cs typeface="Times New Roman"/>
                        </a:rPr>
                        <a:t>1.19±0.08</a:t>
                      </a:r>
                      <a:r>
                        <a:rPr lang="en-GB" sz="1800" baseline="30000">
                          <a:solidFill>
                            <a:srgbClr val="000000"/>
                          </a:solidFill>
                          <a:latin typeface="+mn-lt"/>
                          <a:ea typeface="Times New Roman"/>
                          <a:cs typeface="Times New Roman"/>
                        </a:rPr>
                        <a:t>b</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cs typeface="Times New Roman"/>
                        </a:rPr>
                        <a:t>1.31±0.03</a:t>
                      </a:r>
                      <a:r>
                        <a:rPr lang="en-GB" sz="1800" baseline="30000" dirty="0">
                          <a:solidFill>
                            <a:srgbClr val="000000"/>
                          </a:solidFill>
                          <a:latin typeface="+mn-lt"/>
                          <a:ea typeface="Times New Roman"/>
                          <a:cs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cs typeface="Times New Roman"/>
                        </a:rPr>
                        <a:t>1.19±0.08</a:t>
                      </a:r>
                      <a:r>
                        <a:rPr lang="en-GB" sz="1800" baseline="30000">
                          <a:solidFill>
                            <a:srgbClr val="000000"/>
                          </a:solidFill>
                          <a:latin typeface="+mn-lt"/>
                          <a:ea typeface="Times New Roman"/>
                          <a:cs typeface="Times New Roman"/>
                        </a:rPr>
                        <a:t>b</a:t>
                      </a:r>
                      <a:endParaRPr lang="tr-TR" sz="180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51542">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1.26±0.15</a:t>
                      </a:r>
                      <a:r>
                        <a:rPr lang="en-GB" sz="1800" b="1" baseline="30000" dirty="0">
                          <a:solidFill>
                            <a:srgbClr val="FF0000"/>
                          </a:solidFill>
                          <a:latin typeface="+mn-lt"/>
                          <a:ea typeface="Times New Roman"/>
                          <a:cs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0.81±0.06</a:t>
                      </a:r>
                      <a:r>
                        <a:rPr lang="en-GB" sz="1800" b="1" baseline="30000" dirty="0">
                          <a:solidFill>
                            <a:srgbClr val="FF0000"/>
                          </a:solidFill>
                          <a:latin typeface="+mn-lt"/>
                          <a:ea typeface="Times New Roman"/>
                          <a:cs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2.73±0.09</a:t>
                      </a:r>
                      <a:r>
                        <a:rPr lang="en-GB" sz="1800" b="1" baseline="30000" dirty="0">
                          <a:solidFill>
                            <a:srgbClr val="FF0000"/>
                          </a:solidFill>
                          <a:latin typeface="+mn-lt"/>
                          <a:ea typeface="Times New Roman"/>
                          <a:cs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cs typeface="Times New Roman"/>
                        </a:rPr>
                        <a:t>0.81±0.06</a:t>
                      </a:r>
                      <a:r>
                        <a:rPr lang="en-GB" sz="1800" b="1" baseline="30000" dirty="0">
                          <a:solidFill>
                            <a:srgbClr val="FF0000"/>
                          </a:solidFill>
                          <a:latin typeface="+mn-lt"/>
                          <a:ea typeface="Times New Roman"/>
                          <a:cs typeface="Times New Roman"/>
                        </a:rPr>
                        <a:t>c</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7" name="6 Metin kutusu"/>
          <p:cNvSpPr txBox="1"/>
          <p:nvPr/>
        </p:nvSpPr>
        <p:spPr>
          <a:xfrm>
            <a:off x="500034" y="285728"/>
            <a:ext cx="8358246" cy="800219"/>
          </a:xfrm>
          <a:prstGeom prst="rect">
            <a:avLst/>
          </a:prstGeom>
          <a:noFill/>
        </p:spPr>
        <p:txBody>
          <a:bodyPr wrap="square" rtlCol="0">
            <a:spAutoFit/>
          </a:bodyPr>
          <a:lstStyle/>
          <a:p>
            <a:pPr algn="ctr"/>
            <a:r>
              <a:rPr lang="tr-TR" sz="2800" b="1" dirty="0" smtClean="0">
                <a:solidFill>
                  <a:srgbClr val="C00000"/>
                </a:solidFill>
              </a:rPr>
              <a:t>SEKONDER BİLEŞİKLERDEKİ DEĞİŞİM</a:t>
            </a:r>
            <a:endParaRPr lang="tr-TR" sz="2400" b="1" dirty="0" smtClean="0">
              <a:solidFill>
                <a:srgbClr val="C00000"/>
              </a:solidFill>
            </a:endParaRP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graphicFrame>
        <p:nvGraphicFramePr>
          <p:cNvPr id="6" name="5 Tablo"/>
          <p:cNvGraphicFramePr>
            <a:graphicFrameLocks noGrp="1"/>
          </p:cNvGraphicFramePr>
          <p:nvPr/>
        </p:nvGraphicFramePr>
        <p:xfrm>
          <a:off x="428596" y="785794"/>
          <a:ext cx="8215372" cy="4888782"/>
        </p:xfrm>
        <a:graphic>
          <a:graphicData uri="http://schemas.openxmlformats.org/drawingml/2006/table">
            <a:tbl>
              <a:tblPr/>
              <a:tblGrid>
                <a:gridCol w="906052"/>
                <a:gridCol w="808460"/>
                <a:gridCol w="1285884"/>
                <a:gridCol w="1071570"/>
                <a:gridCol w="1357322"/>
                <a:gridCol w="1571636"/>
                <a:gridCol w="1214448"/>
              </a:tblGrid>
              <a:tr h="642942">
                <a:tc>
                  <a:txBody>
                    <a:bodyPr/>
                    <a:lstStyle/>
                    <a:p>
                      <a:pPr algn="ctr" fontAlgn="auto" hangingPunct="1">
                        <a:spcAft>
                          <a:spcPts val="0"/>
                        </a:spcAft>
                      </a:pPr>
                      <a:r>
                        <a:rPr lang="en-GB" sz="1800" b="1" dirty="0" err="1">
                          <a:solidFill>
                            <a:srgbClr val="000000"/>
                          </a:solidFill>
                          <a:latin typeface="+mn-lt"/>
                          <a:ea typeface="Times New Roman"/>
                          <a:cs typeface="Times New Roman"/>
                        </a:rPr>
                        <a:t>Yem</a:t>
                      </a:r>
                      <a:endParaRPr lang="tr-TR" sz="1800"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tr-TR" sz="1800" b="1" dirty="0" smtClean="0">
                          <a:solidFill>
                            <a:srgbClr val="000000"/>
                          </a:solidFill>
                          <a:latin typeface="+mn-lt"/>
                          <a:ea typeface="Times New Roman"/>
                        </a:rPr>
                        <a:t>Süre (saat)</a:t>
                      </a:r>
                      <a:endParaRPr lang="tr-TR" sz="12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a:solidFill>
                            <a:srgbClr val="000000"/>
                          </a:solidFill>
                          <a:latin typeface="+mn-lt"/>
                          <a:ea typeface="Times New Roman"/>
                          <a:cs typeface="Times New Roman"/>
                        </a:rPr>
                        <a:t>Alfa-amilaz, IU/g</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dirty="0" err="1">
                          <a:solidFill>
                            <a:srgbClr val="000000"/>
                          </a:solidFill>
                          <a:latin typeface="+mn-lt"/>
                          <a:ea typeface="Times New Roman"/>
                          <a:cs typeface="Times New Roman"/>
                        </a:rPr>
                        <a:t>Selülaz</a:t>
                      </a:r>
                      <a:r>
                        <a:rPr lang="en-GB" sz="1800" b="1" dirty="0">
                          <a:solidFill>
                            <a:srgbClr val="000000"/>
                          </a:solidFill>
                          <a:latin typeface="+mn-lt"/>
                          <a:ea typeface="Times New Roman"/>
                          <a:cs typeface="Times New Roman"/>
                        </a:rPr>
                        <a:t>, IU/g</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dirty="0" err="1">
                          <a:solidFill>
                            <a:srgbClr val="000000"/>
                          </a:solidFill>
                          <a:latin typeface="+mn-lt"/>
                          <a:ea typeface="Times New Roman"/>
                          <a:cs typeface="Times New Roman"/>
                        </a:rPr>
                        <a:t>Ksilanaz</a:t>
                      </a:r>
                      <a:r>
                        <a:rPr lang="en-GB" sz="1800" b="1" dirty="0">
                          <a:solidFill>
                            <a:srgbClr val="000000"/>
                          </a:solidFill>
                          <a:latin typeface="+mn-lt"/>
                          <a:ea typeface="Times New Roman"/>
                          <a:cs typeface="Times New Roman"/>
                        </a:rPr>
                        <a:t>, IU/g</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a:solidFill>
                            <a:srgbClr val="000000"/>
                          </a:solidFill>
                          <a:latin typeface="+mn-lt"/>
                          <a:ea typeface="Times New Roman"/>
                          <a:cs typeface="Times New Roman"/>
                        </a:rPr>
                        <a:t>Beta-glukanaz, IU/g</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a:solidFill>
                            <a:srgbClr val="000000"/>
                          </a:solidFill>
                          <a:latin typeface="+mn-lt"/>
                          <a:ea typeface="Times New Roman"/>
                          <a:cs typeface="Times New Roman"/>
                        </a:rPr>
                        <a:t>Fitaz, IU/g</a:t>
                      </a:r>
                      <a:endParaRPr lang="tr-TR" sz="180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471760">
                <a:tc rowSpan="3">
                  <a:txBody>
                    <a:bodyPr/>
                    <a:lstStyle/>
                    <a:p>
                      <a:pPr algn="ctr" fontAlgn="auto" hangingPunct="1">
                        <a:spcAft>
                          <a:spcPts val="0"/>
                        </a:spcAft>
                      </a:pPr>
                      <a:r>
                        <a:rPr lang="en-GB" sz="1800" b="1" dirty="0">
                          <a:solidFill>
                            <a:srgbClr val="000000"/>
                          </a:solidFill>
                          <a:latin typeface="+mn-lt"/>
                          <a:ea typeface="Times New Roman"/>
                          <a:cs typeface="Times New Roman"/>
                        </a:rPr>
                        <a:t>Buğday</a:t>
                      </a:r>
                      <a:endParaRPr lang="tr-TR" sz="1800"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cs typeface="Times New Roman"/>
                        </a:rPr>
                        <a:t>0</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9.54±0.74</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16.5±1.1</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33.1±1.3</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36.5±1.5</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0.60±0.02</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71760">
                <a:tc vMerge="1">
                  <a:txBody>
                    <a:bodyPr/>
                    <a:lstStyle/>
                    <a:p>
                      <a:endParaRPr lang="tr-TR"/>
                    </a:p>
                  </a:txBody>
                  <a:tcPr/>
                </a:tc>
                <a:tc>
                  <a:txBody>
                    <a:bodyPr/>
                    <a:lstStyle/>
                    <a:p>
                      <a:pPr algn="ctr" fontAlgn="auto" hangingPunct="1">
                        <a:spcAft>
                          <a:spcPts val="0"/>
                        </a:spcAft>
                      </a:pPr>
                      <a:r>
                        <a:rPr lang="en-GB" sz="1800" dirty="0">
                          <a:solidFill>
                            <a:srgbClr val="000000"/>
                          </a:solidFill>
                          <a:latin typeface="+mn-lt"/>
                          <a:ea typeface="Times New Roman"/>
                          <a:cs typeface="Times New Roman"/>
                        </a:rPr>
                        <a:t>24</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11.05±1.1</a:t>
                      </a:r>
                      <a:r>
                        <a:rPr lang="en-GB" sz="1800" baseline="30000" dirty="0">
                          <a:solidFill>
                            <a:srgbClr val="000000"/>
                          </a:solidFill>
                          <a:latin typeface="+mn-lt"/>
                          <a:ea typeface="Times New Roman"/>
                        </a:rPr>
                        <a:t>ab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16.8±1.1</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37.2±1.1</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42.3±2.1</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0.90±0.07</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71760">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12.53±0.90</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26.9±1.4</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40.9±1.5</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42.0±1.4</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1.70±0.11</a:t>
                      </a:r>
                      <a:r>
                        <a:rPr lang="en-GB" sz="1800" b="1" baseline="30000" dirty="0">
                          <a:solidFill>
                            <a:srgbClr val="FF0000"/>
                          </a:solidFill>
                          <a:latin typeface="+mn-lt"/>
                          <a:ea typeface="Times New Roman"/>
                        </a:rPr>
                        <a:t>c</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71760">
                <a:tc rowSpan="3">
                  <a:txBody>
                    <a:bodyPr/>
                    <a:lstStyle/>
                    <a:p>
                      <a:pPr algn="ctr" fontAlgn="auto" hangingPunct="1">
                        <a:spcAft>
                          <a:spcPts val="0"/>
                        </a:spcAft>
                      </a:pPr>
                      <a:r>
                        <a:rPr lang="en-GB" sz="1800" b="1">
                          <a:solidFill>
                            <a:srgbClr val="000000"/>
                          </a:solidFill>
                          <a:latin typeface="+mn-lt"/>
                          <a:ea typeface="Times New Roman"/>
                          <a:cs typeface="Times New Roman"/>
                        </a:rPr>
                        <a:t>Arpa</a:t>
                      </a:r>
                      <a:endParaRPr lang="tr-TR" sz="180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cs typeface="Times New Roman"/>
                        </a:rPr>
                        <a:t>0</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9.43±1.1</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32.5±1.9</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32.3±1.4</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37.1±1.9</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0.6±0.03</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71760">
                <a:tc vMerge="1">
                  <a:txBody>
                    <a:bodyPr/>
                    <a:lstStyle/>
                    <a:p>
                      <a:endParaRPr lang="tr-TR"/>
                    </a:p>
                  </a:txBody>
                  <a:tcPr/>
                </a:tc>
                <a:tc>
                  <a:txBody>
                    <a:bodyPr/>
                    <a:lstStyle/>
                    <a:p>
                      <a:pPr algn="ctr" fontAlgn="auto" hangingPunct="1">
                        <a:spcAft>
                          <a:spcPts val="0"/>
                        </a:spcAft>
                      </a:pPr>
                      <a:r>
                        <a:rPr lang="en-GB" sz="1800" dirty="0">
                          <a:solidFill>
                            <a:srgbClr val="000000"/>
                          </a:solidFill>
                          <a:latin typeface="+mn-lt"/>
                          <a:ea typeface="Times New Roman"/>
                          <a:cs typeface="Times New Roman"/>
                        </a:rPr>
                        <a:t>24</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10.39±0.84</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39.1±1.9</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37.8±1.4</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37.7±1.6</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0.8±0.01</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71760">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10.54±1.2</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25.9±1.1</a:t>
                      </a:r>
                      <a:r>
                        <a:rPr lang="en-GB" sz="1800" baseline="30000" dirty="0">
                          <a:solidFill>
                            <a:srgbClr val="000000"/>
                          </a:solidFill>
                          <a:latin typeface="+mn-lt"/>
                          <a:ea typeface="Times New Roman"/>
                        </a:rPr>
                        <a:t>c</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43.8±1.3</a:t>
                      </a:r>
                      <a:r>
                        <a:rPr lang="en-GB" sz="1800" b="1" baseline="30000" dirty="0">
                          <a:solidFill>
                            <a:srgbClr val="FF0000"/>
                          </a:solidFill>
                          <a:latin typeface="+mn-lt"/>
                          <a:ea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45.4±2.3</a:t>
                      </a:r>
                      <a:r>
                        <a:rPr lang="en-GB" sz="1800" b="1" baseline="30000" dirty="0">
                          <a:solidFill>
                            <a:srgbClr val="FF0000"/>
                          </a:solidFill>
                          <a:latin typeface="+mn-lt"/>
                          <a:ea typeface="Times New Roman"/>
                        </a:rPr>
                        <a:t>c</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1.6±0.05</a:t>
                      </a:r>
                      <a:r>
                        <a:rPr lang="en-GB" sz="1800" b="1" baseline="30000" dirty="0">
                          <a:solidFill>
                            <a:srgbClr val="FF0000"/>
                          </a:solidFill>
                          <a:latin typeface="+mn-lt"/>
                          <a:ea typeface="Times New Roman"/>
                        </a:rPr>
                        <a:t>c</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71760">
                <a:tc rowSpan="3">
                  <a:txBody>
                    <a:bodyPr/>
                    <a:lstStyle/>
                    <a:p>
                      <a:pPr algn="ctr" fontAlgn="auto" hangingPunct="1">
                        <a:spcAft>
                          <a:spcPts val="0"/>
                        </a:spcAft>
                      </a:pPr>
                      <a:r>
                        <a:rPr lang="en-GB" sz="1800" b="1" dirty="0">
                          <a:solidFill>
                            <a:srgbClr val="000000"/>
                          </a:solidFill>
                          <a:latin typeface="+mn-lt"/>
                          <a:ea typeface="Times New Roman"/>
                          <a:cs typeface="Times New Roman"/>
                        </a:rPr>
                        <a:t>Yulaf</a:t>
                      </a:r>
                      <a:endParaRPr lang="tr-TR" sz="1800"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0</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5,71±0,5</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22,8±0,7</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30,9±1,6</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32,4±1,6</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0,8±0,02</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71760">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24</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6,47±0,23</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40,3±1,3</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35,4±1,1</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36,1±1,8</a:t>
                      </a:r>
                      <a:r>
                        <a:rPr lang="en-GB" sz="1800" baseline="30000" dirty="0">
                          <a:solidFill>
                            <a:srgbClr val="000000"/>
                          </a:solidFill>
                          <a:latin typeface="+mn-lt"/>
                          <a:ea typeface="Times New Roman"/>
                        </a:rPr>
                        <a:t>a</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rPr>
                        <a:t>1,1±0,04</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71760">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8,80±0,44</a:t>
                      </a:r>
                      <a:r>
                        <a:rPr lang="en-GB" sz="1800" baseline="30000" dirty="0">
                          <a:solidFill>
                            <a:srgbClr val="000000"/>
                          </a:solidFill>
                          <a:latin typeface="+mn-lt"/>
                          <a:ea typeface="Times New Roman"/>
                        </a:rPr>
                        <a:t>b</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dirty="0">
                          <a:solidFill>
                            <a:srgbClr val="000000"/>
                          </a:solidFill>
                          <a:latin typeface="+mn-lt"/>
                          <a:ea typeface="Times New Roman"/>
                        </a:rPr>
                        <a:t>31,7±0,5</a:t>
                      </a:r>
                      <a:r>
                        <a:rPr lang="en-GB" sz="1800" baseline="30000" dirty="0">
                          <a:solidFill>
                            <a:srgbClr val="000000"/>
                          </a:solidFill>
                          <a:latin typeface="+mn-lt"/>
                          <a:ea typeface="Times New Roman"/>
                        </a:rPr>
                        <a:t>c</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41,3±1,2</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47,4±2,1</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1,5±0,03</a:t>
                      </a:r>
                      <a:r>
                        <a:rPr lang="en-GB" sz="1800" b="1" baseline="30000" dirty="0">
                          <a:solidFill>
                            <a:srgbClr val="FF0000"/>
                          </a:solidFill>
                          <a:latin typeface="+mn-lt"/>
                          <a:ea typeface="Times New Roman"/>
                        </a:rPr>
                        <a:t>c</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7" name="6 Metin kutusu"/>
          <p:cNvSpPr txBox="1"/>
          <p:nvPr/>
        </p:nvSpPr>
        <p:spPr>
          <a:xfrm>
            <a:off x="500034" y="285728"/>
            <a:ext cx="8358246" cy="800219"/>
          </a:xfrm>
          <a:prstGeom prst="rect">
            <a:avLst/>
          </a:prstGeom>
          <a:noFill/>
        </p:spPr>
        <p:txBody>
          <a:bodyPr wrap="square" rtlCol="0">
            <a:spAutoFit/>
          </a:bodyPr>
          <a:lstStyle/>
          <a:p>
            <a:pPr algn="ctr"/>
            <a:r>
              <a:rPr lang="tr-TR" sz="2800" b="1" dirty="0" smtClean="0">
                <a:solidFill>
                  <a:srgbClr val="C00000"/>
                </a:solidFill>
              </a:rPr>
              <a:t>ENZİM AKTİVİTESİNDEKİ DEĞİŞİMİ</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graphicFrame>
        <p:nvGraphicFramePr>
          <p:cNvPr id="6" name="5 Tablo"/>
          <p:cNvGraphicFramePr>
            <a:graphicFrameLocks noGrp="1"/>
          </p:cNvGraphicFramePr>
          <p:nvPr/>
        </p:nvGraphicFramePr>
        <p:xfrm>
          <a:off x="1428728" y="1285858"/>
          <a:ext cx="7000923" cy="4714906"/>
        </p:xfrm>
        <a:graphic>
          <a:graphicData uri="http://schemas.openxmlformats.org/drawingml/2006/table">
            <a:tbl>
              <a:tblPr/>
              <a:tblGrid>
                <a:gridCol w="1772703"/>
                <a:gridCol w="1905748"/>
                <a:gridCol w="3322472"/>
              </a:tblGrid>
              <a:tr h="484711">
                <a:tc>
                  <a:txBody>
                    <a:bodyPr/>
                    <a:lstStyle/>
                    <a:p>
                      <a:pPr algn="ctr" fontAlgn="auto" hangingPunct="1">
                        <a:spcAft>
                          <a:spcPts val="0"/>
                        </a:spcAft>
                      </a:pPr>
                      <a:r>
                        <a:rPr lang="en-GB" sz="1800" b="1" dirty="0" err="1">
                          <a:solidFill>
                            <a:srgbClr val="000000"/>
                          </a:solidFill>
                          <a:latin typeface="+mn-lt"/>
                          <a:ea typeface="Times New Roman"/>
                          <a:cs typeface="Times New Roman"/>
                        </a:rPr>
                        <a:t>Yem</a:t>
                      </a:r>
                      <a:endParaRPr lang="tr-TR" sz="1800" b="1"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mn-lt"/>
                          <a:ea typeface="Times New Roman"/>
                        </a:rPr>
                        <a:t>Süre (saat)</a:t>
                      </a:r>
                      <a:endParaRPr lang="tr-TR" sz="1200" dirty="0" smtClean="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fontAlgn="auto" hangingPunct="1">
                        <a:spcAft>
                          <a:spcPts val="0"/>
                        </a:spcAft>
                      </a:pPr>
                      <a:r>
                        <a:rPr lang="en-GB" sz="1800" b="1" dirty="0">
                          <a:solidFill>
                            <a:srgbClr val="000000"/>
                          </a:solidFill>
                          <a:latin typeface="+mn-lt"/>
                          <a:ea typeface="Times New Roman"/>
                        </a:rPr>
                        <a:t>ABTS µmol TE/g</a:t>
                      </a:r>
                      <a:endParaRPr lang="tr-TR" sz="1800" dirty="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462677">
                <a:tc rowSpan="3">
                  <a:txBody>
                    <a:bodyPr/>
                    <a:lstStyle/>
                    <a:p>
                      <a:pPr algn="ctr" fontAlgn="auto" hangingPunct="1">
                        <a:spcAft>
                          <a:spcPts val="0"/>
                        </a:spcAft>
                      </a:pPr>
                      <a:r>
                        <a:rPr lang="en-GB" sz="1800" b="1" dirty="0">
                          <a:solidFill>
                            <a:srgbClr val="000000"/>
                          </a:solidFill>
                          <a:latin typeface="+mn-lt"/>
                          <a:ea typeface="Times New Roman"/>
                          <a:cs typeface="Times New Roman"/>
                        </a:rPr>
                        <a:t>Buğday</a:t>
                      </a:r>
                      <a:endParaRPr lang="tr-TR" sz="1800" b="1"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0</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rPr>
                        <a:t>4.1±0.1</a:t>
                      </a:r>
                      <a:r>
                        <a:rPr lang="en-GB" sz="1800" baseline="30000">
                          <a:solidFill>
                            <a:srgbClr val="000000"/>
                          </a:solidFill>
                          <a:latin typeface="+mn-lt"/>
                          <a:ea typeface="Times New Roman"/>
                        </a:rPr>
                        <a:t>a</a:t>
                      </a:r>
                      <a:endParaRPr lang="tr-TR" sz="180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62677">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24</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6.5±0.1</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84711">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7.9±0.2</a:t>
                      </a:r>
                      <a:r>
                        <a:rPr lang="en-GB" sz="1800" b="1" baseline="30000" dirty="0">
                          <a:solidFill>
                            <a:srgbClr val="FF0000"/>
                          </a:solidFill>
                          <a:latin typeface="+mn-lt"/>
                          <a:ea typeface="Times New Roman"/>
                        </a:rPr>
                        <a:t>c</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62677">
                <a:tc rowSpan="3">
                  <a:txBody>
                    <a:bodyPr/>
                    <a:lstStyle/>
                    <a:p>
                      <a:pPr algn="ctr" fontAlgn="auto" hangingPunct="1">
                        <a:spcAft>
                          <a:spcPts val="0"/>
                        </a:spcAft>
                      </a:pPr>
                      <a:r>
                        <a:rPr lang="en-GB" sz="1800" b="1" dirty="0" err="1">
                          <a:solidFill>
                            <a:srgbClr val="000000"/>
                          </a:solidFill>
                          <a:latin typeface="+mn-lt"/>
                          <a:ea typeface="Times New Roman"/>
                          <a:cs typeface="Times New Roman"/>
                        </a:rPr>
                        <a:t>Arpa</a:t>
                      </a:r>
                      <a:endParaRPr lang="tr-TR" sz="1800" b="1"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dirty="0">
                          <a:solidFill>
                            <a:srgbClr val="000000"/>
                          </a:solidFill>
                          <a:latin typeface="+mn-lt"/>
                          <a:ea typeface="Times New Roman"/>
                          <a:cs typeface="Times New Roman"/>
                        </a:rPr>
                        <a:t>0</a:t>
                      </a:r>
                      <a:endParaRPr lang="tr-TR" sz="1800" dirty="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a:solidFill>
                            <a:srgbClr val="000000"/>
                          </a:solidFill>
                          <a:latin typeface="+mn-lt"/>
                          <a:ea typeface="Times New Roman"/>
                        </a:rPr>
                        <a:t>5.8±0.2</a:t>
                      </a:r>
                      <a:r>
                        <a:rPr lang="en-GB" sz="1800" baseline="30000">
                          <a:solidFill>
                            <a:srgbClr val="000000"/>
                          </a:solidFill>
                          <a:latin typeface="+mn-lt"/>
                          <a:ea typeface="Times New Roman"/>
                        </a:rPr>
                        <a:t>a</a:t>
                      </a:r>
                      <a:endParaRPr lang="tr-TR" sz="180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62677">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24</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8.4±0.2</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84711">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9.6±0.3</a:t>
                      </a:r>
                      <a:r>
                        <a:rPr lang="en-GB" sz="1800" b="1" baseline="30000" dirty="0">
                          <a:solidFill>
                            <a:srgbClr val="FF0000"/>
                          </a:solidFill>
                          <a:latin typeface="+mn-lt"/>
                          <a:ea typeface="Times New Roman"/>
                        </a:rPr>
                        <a:t>c</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62677">
                <a:tc rowSpan="3">
                  <a:txBody>
                    <a:bodyPr/>
                    <a:lstStyle/>
                    <a:p>
                      <a:pPr algn="ctr" fontAlgn="auto" hangingPunct="1">
                        <a:spcAft>
                          <a:spcPts val="0"/>
                        </a:spcAft>
                      </a:pPr>
                      <a:r>
                        <a:rPr lang="en-GB" sz="1800" b="1" dirty="0">
                          <a:solidFill>
                            <a:srgbClr val="000000"/>
                          </a:solidFill>
                          <a:latin typeface="+mn-lt"/>
                          <a:ea typeface="Times New Roman"/>
                          <a:cs typeface="Times New Roman"/>
                        </a:rPr>
                        <a:t>Yulaf</a:t>
                      </a:r>
                      <a:endParaRPr lang="tr-TR" sz="1800" b="1" dirty="0">
                        <a:latin typeface="+mn-lt"/>
                        <a:ea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cs typeface="Times New Roman"/>
                        </a:rPr>
                        <a:t>0</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a:solidFill>
                            <a:srgbClr val="000000"/>
                          </a:solidFill>
                          <a:latin typeface="+mn-lt"/>
                          <a:ea typeface="Times New Roman"/>
                        </a:rPr>
                        <a:t>6.1±0.3</a:t>
                      </a:r>
                      <a:r>
                        <a:rPr lang="en-GB" sz="1800" baseline="30000">
                          <a:solidFill>
                            <a:srgbClr val="000000"/>
                          </a:solidFill>
                          <a:latin typeface="+mn-lt"/>
                          <a:ea typeface="Times New Roman"/>
                        </a:rPr>
                        <a:t>a</a:t>
                      </a:r>
                      <a:endParaRPr lang="tr-TR" sz="1800">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62677">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24</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fontAlgn="auto" hangingPunct="1">
                        <a:spcAft>
                          <a:spcPts val="0"/>
                        </a:spcAft>
                      </a:pPr>
                      <a:r>
                        <a:rPr lang="en-GB" sz="1800" b="1" dirty="0">
                          <a:solidFill>
                            <a:srgbClr val="FF0000"/>
                          </a:solidFill>
                          <a:latin typeface="+mn-lt"/>
                          <a:ea typeface="Times New Roman"/>
                        </a:rPr>
                        <a:t>9.9±0.6</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84711">
                <a:tc vMerge="1">
                  <a:txBody>
                    <a:bodyPr/>
                    <a:lstStyle/>
                    <a:p>
                      <a:endParaRPr lang="tr-TR"/>
                    </a:p>
                  </a:txBody>
                  <a:tcPr/>
                </a:tc>
                <a:tc>
                  <a:txBody>
                    <a:bodyPr/>
                    <a:lstStyle/>
                    <a:p>
                      <a:pPr algn="ctr" fontAlgn="auto" hangingPunct="1">
                        <a:spcAft>
                          <a:spcPts val="0"/>
                        </a:spcAft>
                      </a:pPr>
                      <a:r>
                        <a:rPr lang="en-GB" sz="1800">
                          <a:solidFill>
                            <a:srgbClr val="000000"/>
                          </a:solidFill>
                          <a:latin typeface="+mn-lt"/>
                          <a:ea typeface="Times New Roman"/>
                          <a:cs typeface="Times New Roman"/>
                        </a:rPr>
                        <a:t>48</a:t>
                      </a:r>
                      <a:endParaRPr lang="tr-TR" sz="1800">
                        <a:latin typeface="+mn-lt"/>
                        <a:ea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fontAlgn="auto" hangingPunct="1">
                        <a:spcAft>
                          <a:spcPts val="0"/>
                        </a:spcAft>
                      </a:pPr>
                      <a:r>
                        <a:rPr lang="en-GB" sz="1800" b="1" dirty="0">
                          <a:solidFill>
                            <a:srgbClr val="FF0000"/>
                          </a:solidFill>
                          <a:latin typeface="+mn-lt"/>
                          <a:ea typeface="Times New Roman"/>
                        </a:rPr>
                        <a:t>11.2±0.9</a:t>
                      </a:r>
                      <a:r>
                        <a:rPr lang="en-GB" sz="1800" b="1" baseline="30000" dirty="0">
                          <a:solidFill>
                            <a:srgbClr val="FF0000"/>
                          </a:solidFill>
                          <a:latin typeface="+mn-lt"/>
                          <a:ea typeface="Times New Roman"/>
                        </a:rPr>
                        <a:t>b</a:t>
                      </a:r>
                      <a:endParaRPr lang="tr-TR" sz="1800" b="1" dirty="0">
                        <a:solidFill>
                          <a:srgbClr val="FF0000"/>
                        </a:solidFill>
                        <a:latin typeface="+mn-lt"/>
                        <a:ea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7" name="6 Dikdörtgen"/>
          <p:cNvSpPr/>
          <p:nvPr/>
        </p:nvSpPr>
        <p:spPr>
          <a:xfrm>
            <a:off x="1643042" y="571480"/>
            <a:ext cx="6366551" cy="523220"/>
          </a:xfrm>
          <a:prstGeom prst="rect">
            <a:avLst/>
          </a:prstGeom>
        </p:spPr>
        <p:txBody>
          <a:bodyPr wrap="none">
            <a:spAutoFit/>
          </a:bodyPr>
          <a:lstStyle/>
          <a:p>
            <a:pPr algn="ctr"/>
            <a:r>
              <a:rPr lang="tr-TR" sz="2800" b="1" dirty="0" smtClean="0">
                <a:solidFill>
                  <a:srgbClr val="C00000"/>
                </a:solidFill>
              </a:rPr>
              <a:t>ANTİOKSİDAN KAPASİTESİNDEKİ DEĞİŞİM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1714488"/>
            <a:ext cx="7358114" cy="3929090"/>
          </a:xfrm>
        </p:spPr>
        <p:txBody>
          <a:bodyPr>
            <a:noAutofit/>
          </a:bodyPr>
          <a:lstStyle/>
          <a:p>
            <a:pPr algn="just">
              <a:lnSpc>
                <a:spcPct val="80000"/>
              </a:lnSpc>
              <a:buBlip>
                <a:blip r:embed="rId2"/>
              </a:buBlip>
            </a:pPr>
            <a:r>
              <a:rPr lang="en-GB" sz="2800" i="1" dirty="0" err="1"/>
              <a:t>Lactobac</a:t>
            </a:r>
            <a:r>
              <a:rPr lang="tr-TR" sz="2800" i="1" dirty="0"/>
              <a:t>i</a:t>
            </a:r>
            <a:r>
              <a:rPr lang="en-GB" sz="2800" i="1" dirty="0" err="1"/>
              <a:t>llus</a:t>
            </a:r>
            <a:r>
              <a:rPr lang="en-GB" sz="2800" i="1" dirty="0"/>
              <a:t> Sal</a:t>
            </a:r>
            <a:r>
              <a:rPr lang="tr-TR" sz="2800" i="1" dirty="0"/>
              <a:t>i</a:t>
            </a:r>
            <a:r>
              <a:rPr lang="en-GB" sz="2800" i="1" dirty="0" err="1"/>
              <a:t>var</a:t>
            </a:r>
            <a:r>
              <a:rPr lang="tr-TR" sz="2800" i="1" dirty="0"/>
              <a:t>i</a:t>
            </a:r>
            <a:r>
              <a:rPr lang="en-GB" sz="2800" i="1" dirty="0"/>
              <a:t>us Subsp. Sal</a:t>
            </a:r>
            <a:r>
              <a:rPr lang="tr-TR" sz="2800" i="1" dirty="0"/>
              <a:t>i</a:t>
            </a:r>
            <a:r>
              <a:rPr lang="en-GB" sz="2800" i="1" dirty="0"/>
              <a:t>c</a:t>
            </a:r>
            <a:r>
              <a:rPr lang="tr-TR" sz="2800" i="1" dirty="0"/>
              <a:t>i</a:t>
            </a:r>
            <a:r>
              <a:rPr lang="en-GB" sz="2800" i="1" dirty="0"/>
              <a:t>n</a:t>
            </a:r>
            <a:r>
              <a:rPr lang="tr-TR" sz="2800" i="1" dirty="0"/>
              <a:t>i</a:t>
            </a:r>
            <a:r>
              <a:rPr lang="en-GB" sz="2800" i="1" dirty="0"/>
              <a:t>us </a:t>
            </a:r>
            <a:r>
              <a:rPr lang="en-GB" sz="2800" i="1" dirty="0" err="1"/>
              <a:t>Rogosa</a:t>
            </a:r>
            <a:r>
              <a:rPr lang="en-GB" sz="2800" i="1" dirty="0"/>
              <a:t> Et Al. (DSM 20555)</a:t>
            </a:r>
            <a:r>
              <a:rPr lang="tr-TR" sz="2800" i="1" dirty="0"/>
              <a:t> </a:t>
            </a:r>
            <a:r>
              <a:rPr lang="tr-TR" sz="2800" dirty="0" err="1"/>
              <a:t>kullanılanarak</a:t>
            </a:r>
            <a:r>
              <a:rPr lang="tr-TR" sz="2800" dirty="0"/>
              <a:t> yürütülen </a:t>
            </a:r>
            <a:r>
              <a:rPr lang="tr-TR" sz="2800" dirty="0" smtClean="0"/>
              <a:t>fermantasyonda </a:t>
            </a:r>
            <a:r>
              <a:rPr lang="tr-TR" sz="2800" dirty="0"/>
              <a:t>arpa, buğday ve yulaf yemlerine biyolojik olarak önemli fonksiyonel özellikler (enzim, </a:t>
            </a:r>
            <a:r>
              <a:rPr lang="tr-TR" sz="2800" dirty="0" smtClean="0"/>
              <a:t>antioksidan, </a:t>
            </a:r>
            <a:r>
              <a:rPr lang="tr-TR" sz="2800" dirty="0" err="1" smtClean="0"/>
              <a:t>probiyotik</a:t>
            </a:r>
            <a:r>
              <a:rPr lang="tr-TR" sz="2800" dirty="0" smtClean="0"/>
              <a:t> vb</a:t>
            </a:r>
            <a:r>
              <a:rPr lang="tr-TR" sz="2800" dirty="0"/>
              <a:t>.) kazandırılmıştır. </a:t>
            </a:r>
            <a:endParaRPr lang="tr-TR" sz="2800" dirty="0" smtClean="0"/>
          </a:p>
          <a:p>
            <a:pPr algn="just">
              <a:lnSpc>
                <a:spcPct val="80000"/>
              </a:lnSpc>
              <a:buBlip>
                <a:blip r:embed="rId2"/>
              </a:buBlip>
            </a:pPr>
            <a:endParaRPr lang="tr-TR" sz="2800" dirty="0"/>
          </a:p>
          <a:p>
            <a:pPr algn="just">
              <a:lnSpc>
                <a:spcPct val="80000"/>
              </a:lnSpc>
              <a:buBlip>
                <a:blip r:embed="rId2"/>
              </a:buBlip>
            </a:pPr>
            <a:r>
              <a:rPr lang="tr-TR" sz="2800" dirty="0"/>
              <a:t>Fonksiyonel yem olarak adlandırılan bu yeni ürünlerin kanatlı hayvan beslemede kullanılma olanakları yüksektir.</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
        <p:nvSpPr>
          <p:cNvPr id="6" name="5 Dikdörtgen"/>
          <p:cNvSpPr/>
          <p:nvPr/>
        </p:nvSpPr>
        <p:spPr>
          <a:xfrm>
            <a:off x="1714480" y="642918"/>
            <a:ext cx="5429288" cy="830997"/>
          </a:xfrm>
          <a:prstGeom prst="rect">
            <a:avLst/>
          </a:prstGeom>
        </p:spPr>
        <p:txBody>
          <a:bodyPr wrap="square">
            <a:spAutoFit/>
          </a:bodyPr>
          <a:lstStyle/>
          <a:p>
            <a:pPr algn="ctr"/>
            <a:r>
              <a:rPr lang="tr-TR" sz="4800" b="1" u="sng" dirty="0" smtClean="0">
                <a:solidFill>
                  <a:srgbClr val="C00000"/>
                </a:solidFill>
              </a:rPr>
              <a:t>SONUÇ</a:t>
            </a:r>
            <a:endParaRPr lang="tr-TR" sz="2800" b="1" u="sng" dirty="0" smtClean="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642942"/>
          </a:xfrm>
        </p:spPr>
        <p:txBody>
          <a:bodyPr>
            <a:normAutofit fontScale="90000"/>
          </a:bodyPr>
          <a:lstStyle/>
          <a:p>
            <a:r>
              <a:rPr lang="tr-TR" b="1" dirty="0" smtClean="0">
                <a:solidFill>
                  <a:srgbClr val="FF0000"/>
                </a:solidFill>
              </a:rPr>
              <a:t>KAYNAKÇA</a:t>
            </a:r>
            <a:endParaRPr lang="tr-TR" b="1" dirty="0">
              <a:solidFill>
                <a:srgbClr val="FF0000"/>
              </a:solidFill>
            </a:endParaRPr>
          </a:p>
        </p:txBody>
      </p:sp>
      <p:sp>
        <p:nvSpPr>
          <p:cNvPr id="3" name="2 İçerik Yer Tutucusu"/>
          <p:cNvSpPr>
            <a:spLocks noGrp="1"/>
          </p:cNvSpPr>
          <p:nvPr>
            <p:ph idx="1"/>
          </p:nvPr>
        </p:nvSpPr>
        <p:spPr>
          <a:xfrm>
            <a:off x="428596" y="1571612"/>
            <a:ext cx="8229600" cy="4525963"/>
          </a:xfrm>
        </p:spPr>
        <p:txBody>
          <a:bodyPr>
            <a:normAutofit/>
          </a:bodyPr>
          <a:lstStyle/>
          <a:p>
            <a:pPr hangingPunct="0"/>
            <a:endParaRPr lang="tr-TR" dirty="0" smtClean="0"/>
          </a:p>
          <a:p>
            <a:pPr hangingPunct="0"/>
            <a:endParaRPr lang="tr-TR" dirty="0" smtClean="0"/>
          </a:p>
          <a:p>
            <a:endParaRPr lang="tr-TR" dirty="0" smtClean="0"/>
          </a:p>
          <a:p>
            <a:endParaRPr lang="tr-TR" dirty="0" smtClean="0"/>
          </a:p>
          <a:p>
            <a:endParaRPr lang="tr-TR" dirty="0" smtClean="0"/>
          </a:p>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
        <p:nvSpPr>
          <p:cNvPr id="8" name="2 İçerik Yer Tutucusu"/>
          <p:cNvSpPr txBox="1">
            <a:spLocks/>
          </p:cNvSpPr>
          <p:nvPr/>
        </p:nvSpPr>
        <p:spPr>
          <a:xfrm>
            <a:off x="357158" y="928670"/>
            <a:ext cx="8358246" cy="5429288"/>
          </a:xfrm>
          <a:prstGeom prst="rect">
            <a:avLst/>
          </a:prstGeom>
        </p:spPr>
        <p:txBody>
          <a:bodyPr vert="horz" lIns="91440" tIns="45720" rIns="91440" bIns="45720" rtlCol="0">
            <a:noAutofit/>
          </a:bodyPr>
          <a:lstStyle/>
          <a:p>
            <a:pPr marL="342900" indent="-342900" algn="just" hangingPunct="0">
              <a:buFont typeface="+mj-lt"/>
              <a:buAutoNum type="arabicPeriod"/>
            </a:pPr>
            <a:r>
              <a:rPr lang="tr-TR" sz="1400" dirty="0" err="1" smtClean="0"/>
              <a:t>Amadou</a:t>
            </a:r>
            <a:r>
              <a:rPr lang="tr-TR" sz="1400" dirty="0" smtClean="0"/>
              <a:t>, I., Kamara M.T., </a:t>
            </a:r>
            <a:r>
              <a:rPr lang="tr-TR" sz="1400" dirty="0" err="1" smtClean="0"/>
              <a:t>Tidjani</a:t>
            </a:r>
            <a:r>
              <a:rPr lang="tr-TR" sz="1400" dirty="0" smtClean="0"/>
              <a:t> A., </a:t>
            </a:r>
            <a:r>
              <a:rPr lang="tr-TR" sz="1400" dirty="0" err="1" smtClean="0"/>
              <a:t>Foh</a:t>
            </a:r>
            <a:r>
              <a:rPr lang="tr-TR" sz="1400" dirty="0" smtClean="0"/>
              <a:t> M.B.K., 2010. “</a:t>
            </a:r>
            <a:r>
              <a:rPr lang="tr-TR" sz="1400" dirty="0" err="1" smtClean="0"/>
              <a:t>Physicochemical</a:t>
            </a:r>
            <a:r>
              <a:rPr lang="tr-TR" sz="1400" dirty="0" smtClean="0"/>
              <a:t> </a:t>
            </a:r>
            <a:r>
              <a:rPr lang="tr-TR" sz="1400" dirty="0" err="1" smtClean="0"/>
              <a:t>and</a:t>
            </a:r>
            <a:r>
              <a:rPr lang="tr-TR" sz="1400" dirty="0" smtClean="0"/>
              <a:t> </a:t>
            </a:r>
            <a:r>
              <a:rPr lang="tr-TR" sz="1400" dirty="0" err="1" smtClean="0"/>
              <a:t>nutritional</a:t>
            </a:r>
            <a:r>
              <a:rPr lang="tr-TR" sz="1400" dirty="0" smtClean="0"/>
              <a:t> </a:t>
            </a:r>
            <a:r>
              <a:rPr lang="tr-TR" sz="1400" dirty="0" err="1" smtClean="0"/>
              <a:t>analysis</a:t>
            </a:r>
            <a:r>
              <a:rPr lang="tr-TR" sz="1400" dirty="0" smtClean="0"/>
              <a:t> of </a:t>
            </a:r>
            <a:r>
              <a:rPr lang="tr-TR" sz="1400" dirty="0" err="1" smtClean="0"/>
              <a:t>fermented</a:t>
            </a:r>
            <a:r>
              <a:rPr lang="tr-TR" sz="1400" dirty="0" smtClean="0"/>
              <a:t> </a:t>
            </a:r>
            <a:r>
              <a:rPr lang="tr-TR" sz="1400" dirty="0" err="1" smtClean="0"/>
              <a:t>soybean</a:t>
            </a:r>
            <a:r>
              <a:rPr lang="tr-TR" sz="1400" dirty="0" smtClean="0"/>
              <a:t> protein meal </a:t>
            </a:r>
            <a:r>
              <a:rPr lang="tr-TR" sz="1400" dirty="0" err="1" smtClean="0"/>
              <a:t>by</a:t>
            </a:r>
            <a:r>
              <a:rPr lang="tr-TR" sz="1400" dirty="0" smtClean="0"/>
              <a:t> </a:t>
            </a:r>
            <a:r>
              <a:rPr lang="tr-TR" sz="1400" i="1" dirty="0" err="1" smtClean="0"/>
              <a:t>Lactobacillus</a:t>
            </a:r>
            <a:r>
              <a:rPr lang="tr-TR" sz="1400" i="1" dirty="0" smtClean="0"/>
              <a:t> </a:t>
            </a:r>
            <a:r>
              <a:rPr lang="tr-TR" sz="1400" i="1" dirty="0" err="1" smtClean="0"/>
              <a:t>plantarum</a:t>
            </a:r>
            <a:r>
              <a:rPr lang="tr-TR" sz="1400" i="1" dirty="0" smtClean="0"/>
              <a:t> Lp6</a:t>
            </a:r>
            <a:r>
              <a:rPr lang="tr-TR" sz="1400" dirty="0" smtClean="0"/>
              <a:t>”, </a:t>
            </a:r>
            <a:r>
              <a:rPr lang="tr-TR" sz="1400" dirty="0" err="1" smtClean="0"/>
              <a:t>World</a:t>
            </a:r>
            <a:r>
              <a:rPr lang="tr-TR" sz="1400" dirty="0" smtClean="0"/>
              <a:t> </a:t>
            </a:r>
            <a:r>
              <a:rPr lang="tr-TR" sz="1400" dirty="0" err="1" smtClean="0"/>
              <a:t>Journal</a:t>
            </a:r>
            <a:r>
              <a:rPr lang="tr-TR" sz="1400" dirty="0" smtClean="0"/>
              <a:t> of </a:t>
            </a:r>
            <a:r>
              <a:rPr lang="tr-TR" sz="1400" dirty="0" err="1" smtClean="0"/>
              <a:t>Dairy</a:t>
            </a:r>
            <a:r>
              <a:rPr lang="tr-TR" sz="1400" dirty="0" smtClean="0"/>
              <a:t> </a:t>
            </a:r>
            <a:r>
              <a:rPr lang="tr-TR" sz="1400" dirty="0" err="1" smtClean="0"/>
              <a:t>and</a:t>
            </a:r>
            <a:r>
              <a:rPr lang="tr-TR" sz="1400" dirty="0" smtClean="0"/>
              <a:t> </a:t>
            </a:r>
            <a:r>
              <a:rPr lang="tr-TR" sz="1400" dirty="0" err="1" smtClean="0"/>
              <a:t>Food</a:t>
            </a:r>
            <a:r>
              <a:rPr lang="tr-TR" sz="1400" dirty="0" smtClean="0"/>
              <a:t> </a:t>
            </a:r>
            <a:r>
              <a:rPr lang="tr-TR" sz="1400" dirty="0" err="1" smtClean="0"/>
              <a:t>Sciences</a:t>
            </a:r>
            <a:r>
              <a:rPr lang="tr-TR" sz="1400" dirty="0" smtClean="0"/>
              <a:t>, 5 (2), 114-118.</a:t>
            </a:r>
          </a:p>
          <a:p>
            <a:pPr marL="342900" indent="-342900" algn="just" hangingPunct="0">
              <a:buFont typeface="+mj-lt"/>
              <a:buAutoNum type="arabicPeriod"/>
            </a:pPr>
            <a:r>
              <a:rPr lang="en-GB" sz="1400" dirty="0" smtClean="0"/>
              <a:t>AOAC (1990). Official Methods of Analysis. 1990. Association of Official Analytical Chemists. 15th Edition. </a:t>
            </a:r>
            <a:endParaRPr lang="tr-TR" sz="1400" dirty="0" smtClean="0"/>
          </a:p>
          <a:p>
            <a:pPr marL="342900" indent="-342900" algn="just" hangingPunct="0">
              <a:buFont typeface="+mj-lt"/>
              <a:buAutoNum type="arabicPeriod"/>
            </a:pPr>
            <a:r>
              <a:rPr lang="tr-TR" sz="1400" dirty="0" smtClean="0"/>
              <a:t> </a:t>
            </a:r>
            <a:r>
              <a:rPr lang="en-GB" sz="1400" dirty="0" err="1" smtClean="0"/>
              <a:t>Chemesova</a:t>
            </a:r>
            <a:r>
              <a:rPr lang="en-GB" sz="1400" dirty="0" smtClean="0"/>
              <a:t>, I.I., </a:t>
            </a:r>
            <a:r>
              <a:rPr lang="en-GB" sz="1400" dirty="0" err="1" smtClean="0"/>
              <a:t>Chizhikov</a:t>
            </a:r>
            <a:r>
              <a:rPr lang="en-GB" sz="1400" dirty="0" smtClean="0"/>
              <a:t> D.V. 2004.”Determination of tannin content in rhizomes of </a:t>
            </a:r>
            <a:r>
              <a:rPr lang="en-GB" sz="1400" i="1" dirty="0" err="1" smtClean="0"/>
              <a:t>Comarum</a:t>
            </a:r>
            <a:r>
              <a:rPr lang="en-GB" sz="1400" i="1" dirty="0" smtClean="0"/>
              <a:t> </a:t>
            </a:r>
            <a:r>
              <a:rPr lang="en-GB" sz="1400" i="1" dirty="0" err="1" smtClean="0"/>
              <a:t>palustre</a:t>
            </a:r>
            <a:r>
              <a:rPr lang="en-GB" sz="1400" i="1" dirty="0" smtClean="0"/>
              <a:t> L. </a:t>
            </a:r>
            <a:r>
              <a:rPr lang="en-GB" sz="1400" dirty="0" smtClean="0"/>
              <a:t>and its tincture by </a:t>
            </a:r>
            <a:r>
              <a:rPr lang="en-GB" sz="1400" dirty="0" err="1" smtClean="0"/>
              <a:t>spectrophotometric</a:t>
            </a:r>
            <a:r>
              <a:rPr lang="en-GB" sz="1400" dirty="0" smtClean="0"/>
              <a:t> method”, </a:t>
            </a:r>
            <a:r>
              <a:rPr lang="en-GB" sz="1400" dirty="0" err="1" smtClean="0"/>
              <a:t>Rastitel'nye</a:t>
            </a:r>
            <a:r>
              <a:rPr lang="en-GB" sz="1400" dirty="0" smtClean="0"/>
              <a:t> </a:t>
            </a:r>
            <a:r>
              <a:rPr lang="en-GB" sz="1400" dirty="0" err="1" smtClean="0"/>
              <a:t>Resursy</a:t>
            </a:r>
            <a:r>
              <a:rPr lang="en-GB" sz="1400" dirty="0" smtClean="0"/>
              <a:t>, 40:3, 122-130. </a:t>
            </a:r>
            <a:endParaRPr lang="tr-TR" sz="1400" dirty="0" smtClean="0"/>
          </a:p>
          <a:p>
            <a:pPr marL="342900" indent="-342900" algn="just" hangingPunct="0">
              <a:buFont typeface="+mj-lt"/>
              <a:buAutoNum type="arabicPeriod"/>
            </a:pPr>
            <a:r>
              <a:rPr lang="tr-TR" sz="1400" dirty="0" smtClean="0"/>
              <a:t> </a:t>
            </a:r>
            <a:r>
              <a:rPr lang="en-GB" sz="1400" dirty="0" smtClean="0"/>
              <a:t>De Boland, A.R., Garner G.B., O Dell B.L. 1975. “Identification and properties of </a:t>
            </a:r>
            <a:r>
              <a:rPr lang="en-GB" sz="1400" dirty="0" err="1" smtClean="0"/>
              <a:t>phytate</a:t>
            </a:r>
            <a:r>
              <a:rPr lang="en-GB" sz="1400" dirty="0" smtClean="0"/>
              <a:t> in cereal grains and oil seed products”, Journal of Agricultural and Food Chemistry, 23, 1186-1189. </a:t>
            </a:r>
            <a:endParaRPr lang="tr-TR" sz="1400" dirty="0" smtClean="0"/>
          </a:p>
          <a:p>
            <a:pPr marL="342900" indent="-342900" algn="just" hangingPunct="0">
              <a:buFont typeface="+mj-lt"/>
              <a:buAutoNum type="arabicPeriod"/>
            </a:pPr>
            <a:r>
              <a:rPr lang="tr-TR" sz="1400" dirty="0" smtClean="0"/>
              <a:t> </a:t>
            </a:r>
            <a:r>
              <a:rPr lang="en-GB" sz="1400" dirty="0" smtClean="0"/>
              <a:t>Duncan, D.B. 1955. Multiple range and multiple F tests. Biometrics, 11:1-42.</a:t>
            </a:r>
            <a:endParaRPr lang="tr-TR" sz="1400" dirty="0" smtClean="0"/>
          </a:p>
          <a:p>
            <a:pPr marL="342900" indent="-342900" algn="just" hangingPunct="0">
              <a:buFont typeface="+mj-lt"/>
              <a:buAutoNum type="arabicPeriod"/>
            </a:pPr>
            <a:r>
              <a:rPr lang="tr-TR" sz="1400" dirty="0" err="1" smtClean="0"/>
              <a:t>Gowthaman</a:t>
            </a:r>
            <a:r>
              <a:rPr lang="tr-TR" sz="1400" dirty="0" smtClean="0"/>
              <a:t>, M.K., </a:t>
            </a:r>
            <a:r>
              <a:rPr lang="tr-TR" sz="1400" dirty="0" err="1" smtClean="0"/>
              <a:t>Krishna</a:t>
            </a:r>
            <a:r>
              <a:rPr lang="tr-TR" sz="1400" dirty="0" smtClean="0"/>
              <a:t>, CH., </a:t>
            </a:r>
            <a:r>
              <a:rPr lang="tr-TR" sz="1400" dirty="0" err="1" smtClean="0"/>
              <a:t>Moo</a:t>
            </a:r>
            <a:r>
              <a:rPr lang="tr-TR" sz="1400" dirty="0" smtClean="0"/>
              <a:t>-</a:t>
            </a:r>
            <a:r>
              <a:rPr lang="tr-TR" sz="1400" dirty="0" err="1" smtClean="0"/>
              <a:t>Young</a:t>
            </a:r>
            <a:r>
              <a:rPr lang="tr-TR" sz="1400" dirty="0" smtClean="0"/>
              <a:t>, M. 2001. “</a:t>
            </a:r>
            <a:r>
              <a:rPr lang="tr-TR" sz="1400" dirty="0" err="1" smtClean="0"/>
              <a:t>Fungal</a:t>
            </a:r>
            <a:r>
              <a:rPr lang="tr-TR" sz="1400" dirty="0" smtClean="0"/>
              <a:t> </a:t>
            </a:r>
            <a:r>
              <a:rPr lang="tr-TR" sz="1400" dirty="0" err="1" smtClean="0"/>
              <a:t>solid</a:t>
            </a:r>
            <a:r>
              <a:rPr lang="tr-TR" sz="1400" dirty="0" smtClean="0"/>
              <a:t> </a:t>
            </a:r>
            <a:r>
              <a:rPr lang="tr-TR" sz="1400" dirty="0" err="1" smtClean="0"/>
              <a:t>state</a:t>
            </a:r>
            <a:r>
              <a:rPr lang="tr-TR" sz="1400" dirty="0" smtClean="0"/>
              <a:t> </a:t>
            </a:r>
            <a:r>
              <a:rPr lang="tr-TR" sz="1400" dirty="0" err="1" smtClean="0"/>
              <a:t>fermentation</a:t>
            </a:r>
            <a:r>
              <a:rPr lang="tr-TR" sz="1400" dirty="0" smtClean="0"/>
              <a:t>- an </a:t>
            </a:r>
            <a:r>
              <a:rPr lang="tr-TR" sz="1400" dirty="0" err="1" smtClean="0"/>
              <a:t>overview</a:t>
            </a:r>
            <a:r>
              <a:rPr lang="tr-TR" sz="1400" dirty="0" smtClean="0"/>
              <a:t>”, </a:t>
            </a:r>
            <a:r>
              <a:rPr lang="tr-TR" sz="1400" dirty="0" err="1" smtClean="0"/>
              <a:t>Applied</a:t>
            </a:r>
            <a:r>
              <a:rPr lang="tr-TR" sz="1400" dirty="0" smtClean="0"/>
              <a:t> </a:t>
            </a:r>
            <a:r>
              <a:rPr lang="tr-TR" sz="1400" dirty="0" err="1" smtClean="0"/>
              <a:t>Mycology</a:t>
            </a:r>
            <a:r>
              <a:rPr lang="tr-TR" sz="1400" dirty="0" smtClean="0"/>
              <a:t> </a:t>
            </a:r>
            <a:r>
              <a:rPr lang="tr-TR" sz="1400" dirty="0" err="1" smtClean="0"/>
              <a:t>and</a:t>
            </a:r>
            <a:r>
              <a:rPr lang="tr-TR" sz="1400" dirty="0" smtClean="0"/>
              <a:t> </a:t>
            </a:r>
            <a:r>
              <a:rPr lang="tr-TR" sz="1400" dirty="0" err="1" smtClean="0"/>
              <a:t>Biotechnology</a:t>
            </a:r>
            <a:r>
              <a:rPr lang="tr-TR" sz="1400" dirty="0" smtClean="0"/>
              <a:t>. 1, 305-352.</a:t>
            </a:r>
          </a:p>
          <a:p>
            <a:pPr marL="342900" indent="-342900" hangingPunct="0">
              <a:buFont typeface="+mj-lt"/>
              <a:buAutoNum type="arabicPeriod"/>
            </a:pPr>
            <a:r>
              <a:rPr lang="en-GB" sz="1400" dirty="0" smtClean="0"/>
              <a:t>ISO (2009). International Organization for Standardization. Animal feeding stuffs. Isolation and enumeration of </a:t>
            </a:r>
            <a:r>
              <a:rPr lang="en-GB" sz="1400" i="1" dirty="0" smtClean="0"/>
              <a:t>Lactobacillus spp.</a:t>
            </a:r>
            <a:r>
              <a:rPr lang="en-GB" sz="1400" dirty="0" smtClean="0"/>
              <a:t> EN ISO 15787:2009. </a:t>
            </a:r>
            <a:endParaRPr lang="tr-TR" sz="1400" dirty="0" smtClean="0"/>
          </a:p>
          <a:p>
            <a:pPr marL="342900" indent="-342900" hangingPunct="0">
              <a:buFont typeface="+mj-lt"/>
              <a:buAutoNum type="arabicPeriod"/>
            </a:pPr>
            <a:r>
              <a:rPr lang="tr-TR" sz="1400" dirty="0" err="1" smtClean="0"/>
              <a:t>Jia</a:t>
            </a:r>
            <a:r>
              <a:rPr lang="tr-TR" sz="1400" dirty="0" smtClean="0"/>
              <a:t>, Z., </a:t>
            </a:r>
            <a:r>
              <a:rPr lang="tr-TR" sz="1400" dirty="0" err="1" smtClean="0"/>
              <a:t>Tang</a:t>
            </a:r>
            <a:r>
              <a:rPr lang="tr-TR" sz="1400" dirty="0" smtClean="0"/>
              <a:t>, M., </a:t>
            </a:r>
            <a:r>
              <a:rPr lang="tr-TR" sz="1400" dirty="0" err="1" smtClean="0"/>
              <a:t>Wu</a:t>
            </a:r>
            <a:r>
              <a:rPr lang="tr-TR" sz="1400" dirty="0" smtClean="0"/>
              <a:t>, J. 1999. </a:t>
            </a:r>
            <a:r>
              <a:rPr lang="tr-TR" sz="1400" dirty="0" err="1" smtClean="0"/>
              <a:t>The</a:t>
            </a:r>
            <a:r>
              <a:rPr lang="tr-TR" sz="1400" dirty="0" smtClean="0"/>
              <a:t> </a:t>
            </a:r>
            <a:r>
              <a:rPr lang="tr-TR" sz="1400" dirty="0" err="1" smtClean="0"/>
              <a:t>determination</a:t>
            </a:r>
            <a:r>
              <a:rPr lang="tr-TR" sz="1400" dirty="0" smtClean="0"/>
              <a:t> of </a:t>
            </a:r>
            <a:r>
              <a:rPr lang="tr-TR" sz="1400" dirty="0" err="1" smtClean="0"/>
              <a:t>flavonoid</a:t>
            </a:r>
            <a:r>
              <a:rPr lang="tr-TR" sz="1400" dirty="0" smtClean="0"/>
              <a:t> </a:t>
            </a:r>
            <a:r>
              <a:rPr lang="tr-TR" sz="1400" dirty="0" err="1" smtClean="0"/>
              <a:t>contents</a:t>
            </a:r>
            <a:r>
              <a:rPr lang="tr-TR" sz="1400" dirty="0" smtClean="0"/>
              <a:t> in </a:t>
            </a:r>
            <a:r>
              <a:rPr lang="tr-TR" sz="1400" dirty="0" err="1" smtClean="0"/>
              <a:t>mulberry</a:t>
            </a:r>
            <a:r>
              <a:rPr lang="tr-TR" sz="1400" dirty="0" smtClean="0"/>
              <a:t> </a:t>
            </a:r>
            <a:r>
              <a:rPr lang="tr-TR" sz="1400" dirty="0" err="1" smtClean="0"/>
              <a:t>and</a:t>
            </a:r>
            <a:r>
              <a:rPr lang="tr-TR" sz="1400" dirty="0" smtClean="0"/>
              <a:t> </a:t>
            </a:r>
            <a:r>
              <a:rPr lang="tr-TR" sz="1400" dirty="0" err="1" smtClean="0"/>
              <a:t>their</a:t>
            </a:r>
            <a:r>
              <a:rPr lang="tr-TR" sz="1400" dirty="0" smtClean="0"/>
              <a:t> </a:t>
            </a:r>
            <a:r>
              <a:rPr lang="tr-TR" sz="1400" dirty="0" err="1" smtClean="0"/>
              <a:t>scavenging</a:t>
            </a:r>
            <a:r>
              <a:rPr lang="tr-TR" sz="1400" dirty="0" smtClean="0"/>
              <a:t> </a:t>
            </a:r>
            <a:r>
              <a:rPr lang="tr-TR" sz="1400" dirty="0" err="1" smtClean="0"/>
              <a:t>effects</a:t>
            </a:r>
            <a:r>
              <a:rPr lang="tr-TR" sz="1400" dirty="0" smtClean="0"/>
              <a:t> on </a:t>
            </a:r>
            <a:r>
              <a:rPr lang="tr-TR" sz="1400" dirty="0" err="1" smtClean="0"/>
              <a:t>superoxide</a:t>
            </a:r>
            <a:r>
              <a:rPr lang="tr-TR" sz="1400" dirty="0" smtClean="0"/>
              <a:t> </a:t>
            </a:r>
            <a:r>
              <a:rPr lang="tr-TR" sz="1400" dirty="0" err="1" smtClean="0"/>
              <a:t>radicals</a:t>
            </a:r>
            <a:r>
              <a:rPr lang="tr-TR" sz="1400" dirty="0" smtClean="0"/>
              <a:t>. </a:t>
            </a:r>
            <a:r>
              <a:rPr lang="tr-TR" sz="1400" dirty="0" err="1" smtClean="0"/>
              <a:t>Food</a:t>
            </a:r>
            <a:r>
              <a:rPr lang="tr-TR" sz="1400" dirty="0" smtClean="0"/>
              <a:t> </a:t>
            </a:r>
            <a:r>
              <a:rPr lang="tr-TR" sz="1400" dirty="0" err="1" smtClean="0"/>
              <a:t>Chemistry</a:t>
            </a:r>
            <a:r>
              <a:rPr lang="tr-TR" sz="1400" dirty="0" smtClean="0"/>
              <a:t>, 64, 555–559.</a:t>
            </a:r>
          </a:p>
          <a:p>
            <a:pPr marL="342900" indent="-342900" hangingPunct="0">
              <a:buFont typeface="+mj-lt"/>
              <a:buAutoNum type="arabicPeriod"/>
            </a:pPr>
            <a:r>
              <a:rPr lang="en-GB" sz="1400" dirty="0" err="1" smtClean="0"/>
              <a:t>Karabulut</a:t>
            </a:r>
            <a:r>
              <a:rPr lang="en-GB" sz="1400" dirty="0" smtClean="0"/>
              <a:t> A., </a:t>
            </a:r>
            <a:r>
              <a:rPr lang="en-GB" sz="1400" dirty="0" err="1" smtClean="0"/>
              <a:t>Canbolat</a:t>
            </a:r>
            <a:r>
              <a:rPr lang="en-GB" sz="1400" dirty="0" smtClean="0"/>
              <a:t> O. (2005). </a:t>
            </a:r>
            <a:r>
              <a:rPr lang="en-GB" sz="1400" dirty="0" err="1" smtClean="0"/>
              <a:t>Yem</a:t>
            </a:r>
            <a:r>
              <a:rPr lang="en-GB" sz="1400" dirty="0" smtClean="0"/>
              <a:t> </a:t>
            </a:r>
            <a:r>
              <a:rPr lang="en-GB" sz="1400" dirty="0" err="1" smtClean="0"/>
              <a:t>Değerlendirme</a:t>
            </a:r>
            <a:r>
              <a:rPr lang="en-GB" sz="1400" dirty="0" smtClean="0"/>
              <a:t> </a:t>
            </a:r>
            <a:r>
              <a:rPr lang="en-GB" sz="1400" dirty="0" err="1" smtClean="0"/>
              <a:t>ve</a:t>
            </a:r>
            <a:r>
              <a:rPr lang="en-GB" sz="1400" dirty="0" smtClean="0"/>
              <a:t> </a:t>
            </a:r>
            <a:r>
              <a:rPr lang="en-GB" sz="1400" dirty="0" err="1" smtClean="0"/>
              <a:t>Analiz</a:t>
            </a:r>
            <a:r>
              <a:rPr lang="en-GB" sz="1400" dirty="0" smtClean="0"/>
              <a:t> </a:t>
            </a:r>
            <a:r>
              <a:rPr lang="en-GB" sz="1400" dirty="0" err="1" smtClean="0"/>
              <a:t>Yöntemleri</a:t>
            </a:r>
            <a:r>
              <a:rPr lang="en-GB" sz="1400" dirty="0" smtClean="0"/>
              <a:t> (Feed Evaluations and Analytical Methods). </a:t>
            </a:r>
            <a:r>
              <a:rPr lang="en-GB" sz="1400" dirty="0" err="1" smtClean="0"/>
              <a:t>Uludağ</a:t>
            </a:r>
            <a:r>
              <a:rPr lang="en-GB" sz="1400" dirty="0" smtClean="0"/>
              <a:t> University, Agricultural Faculty Publication Office, Bursa, Turkey, ISBN 975-6149-07-08. </a:t>
            </a:r>
            <a:endParaRPr lang="tr-TR" sz="1400" dirty="0" smtClean="0"/>
          </a:p>
          <a:p>
            <a:pPr marL="342900" indent="-342900" algn="just" hangingPunct="0">
              <a:buFont typeface="+mj-lt"/>
              <a:buAutoNum type="arabicPeriod"/>
            </a:pPr>
            <a:r>
              <a:rPr lang="en-GB" sz="1400" dirty="0" err="1" smtClean="0"/>
              <a:t>König</a:t>
            </a:r>
            <a:r>
              <a:rPr lang="en-GB" sz="1400" dirty="0" smtClean="0"/>
              <a:t> J, Grasser R, </a:t>
            </a:r>
            <a:r>
              <a:rPr lang="en-GB" sz="1400" dirty="0" err="1" smtClean="0"/>
              <a:t>Pikor</a:t>
            </a:r>
            <a:r>
              <a:rPr lang="en-GB" sz="1400" dirty="0" smtClean="0"/>
              <a:t> H, Vogel K. 2002. “Determination of </a:t>
            </a:r>
            <a:r>
              <a:rPr lang="en-GB" sz="1400" dirty="0" err="1" smtClean="0"/>
              <a:t>xylanase</a:t>
            </a:r>
            <a:r>
              <a:rPr lang="en-GB" sz="1400" dirty="0" smtClean="0"/>
              <a:t>, beta-</a:t>
            </a:r>
            <a:r>
              <a:rPr lang="en-GB" sz="1400" dirty="0" err="1" smtClean="0"/>
              <a:t>glucanase</a:t>
            </a:r>
            <a:r>
              <a:rPr lang="en-GB" sz="1400" dirty="0" smtClean="0"/>
              <a:t>, and </a:t>
            </a:r>
            <a:r>
              <a:rPr lang="en-GB" sz="1400" dirty="0" err="1" smtClean="0"/>
              <a:t>cellulase</a:t>
            </a:r>
            <a:r>
              <a:rPr lang="en-GB" sz="1400" dirty="0" smtClean="0"/>
              <a:t> activity”, Anal </a:t>
            </a:r>
            <a:r>
              <a:rPr lang="en-GB" sz="1400" dirty="0" err="1" smtClean="0"/>
              <a:t>Bioanal</a:t>
            </a:r>
            <a:r>
              <a:rPr lang="en-GB" sz="1400" dirty="0" smtClean="0"/>
              <a:t> Chem., 374(1), 80-87 </a:t>
            </a:r>
            <a:endParaRPr lang="tr-TR" sz="1400" dirty="0" smtClean="0"/>
          </a:p>
          <a:p>
            <a:pPr marL="342900" indent="-342900" algn="just" hangingPunct="0">
              <a:buFont typeface="+mj-lt"/>
              <a:buAutoNum type="arabicPeriod"/>
            </a:pPr>
            <a:r>
              <a:rPr lang="tr-TR" sz="1400" dirty="0" smtClean="0"/>
              <a:t> Kumar, A., </a:t>
            </a:r>
            <a:r>
              <a:rPr lang="tr-TR" sz="1400" dirty="0" err="1" smtClean="0"/>
              <a:t>Duhan, S.J. 2011. Production and characterization of amylase enzyme isolated from Aspergillus niger MTCC-104 employing solid state fermentation. International</a:t>
            </a:r>
            <a:r>
              <a:rPr lang="tr-TR" sz="1400" dirty="0" smtClean="0"/>
              <a:t> </a:t>
            </a:r>
            <a:r>
              <a:rPr lang="tr-TR" sz="1400" dirty="0" err="1" smtClean="0"/>
              <a:t>Journal</a:t>
            </a:r>
            <a:r>
              <a:rPr lang="tr-TR" sz="1400" dirty="0" smtClean="0"/>
              <a:t> of </a:t>
            </a:r>
            <a:r>
              <a:rPr lang="tr-TR" sz="1400" dirty="0" err="1" smtClean="0"/>
              <a:t>Pharma</a:t>
            </a:r>
            <a:r>
              <a:rPr lang="tr-TR" sz="1400" dirty="0" smtClean="0"/>
              <a:t> </a:t>
            </a:r>
            <a:r>
              <a:rPr lang="tr-TR" sz="1400" dirty="0" err="1" smtClean="0"/>
              <a:t>and</a:t>
            </a:r>
            <a:r>
              <a:rPr lang="tr-TR" sz="1400" dirty="0" smtClean="0"/>
              <a:t> </a:t>
            </a:r>
            <a:r>
              <a:rPr lang="tr-TR" sz="1400" dirty="0" err="1" smtClean="0"/>
              <a:t>Bio</a:t>
            </a:r>
            <a:r>
              <a:rPr lang="tr-TR" sz="1400" dirty="0" smtClean="0"/>
              <a:t> </a:t>
            </a:r>
            <a:r>
              <a:rPr lang="tr-TR" sz="1400" dirty="0" err="1" smtClean="0"/>
              <a:t>Sciences</a:t>
            </a:r>
            <a:r>
              <a:rPr lang="tr-TR" sz="1400" dirty="0" smtClean="0"/>
              <a:t>, 2(3), 250-258. </a:t>
            </a:r>
          </a:p>
          <a:p>
            <a:pPr marL="342900" indent="-342900" algn="just" hangingPunct="0">
              <a:buFont typeface="+mj-lt"/>
              <a:buAutoNum type="arabicPeriod"/>
            </a:pPr>
            <a:r>
              <a:rPr lang="en-GB" sz="1400" dirty="0" smtClean="0"/>
              <a:t>Miller N.J., Rice-Evans C.A., Davies M.J., </a:t>
            </a:r>
            <a:r>
              <a:rPr lang="en-GB" sz="1400" dirty="0" err="1" smtClean="0"/>
              <a:t>Gopinathan</a:t>
            </a:r>
            <a:r>
              <a:rPr lang="en-GB" sz="1400" dirty="0" smtClean="0"/>
              <a:t> V., Milner A. 1993. A novel method for measuring antioxidant capacity and its application to monitoring the antioxidant status in premature neonates. </a:t>
            </a:r>
            <a:r>
              <a:rPr lang="en-GB" sz="1400" dirty="0" err="1" smtClean="0"/>
              <a:t>Clin</a:t>
            </a:r>
            <a:r>
              <a:rPr lang="en-GB" sz="1400" dirty="0" smtClean="0"/>
              <a:t>. Sci. 84:407-412. </a:t>
            </a:r>
            <a:endParaRPr lang="tr-TR"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14612" y="928670"/>
            <a:ext cx="4500594" cy="4857784"/>
          </a:xfrm>
        </p:spPr>
        <p:txBody>
          <a:bodyPr>
            <a:noAutofit/>
          </a:bodyPr>
          <a:lstStyle/>
          <a:p>
            <a:pPr marL="514350" indent="-514350" algn="just">
              <a:buFont typeface="+mj-lt"/>
              <a:buAutoNum type="arabicPeriod"/>
            </a:pPr>
            <a:r>
              <a:rPr lang="tr-TR" sz="2800" b="1" dirty="0" smtClean="0">
                <a:solidFill>
                  <a:srgbClr val="C00000"/>
                </a:solidFill>
              </a:rPr>
              <a:t>GİRİŞ</a:t>
            </a:r>
          </a:p>
          <a:p>
            <a:pPr marL="514350" indent="-514350" algn="just">
              <a:buFont typeface="+mj-lt"/>
              <a:buAutoNum type="arabicPeriod"/>
            </a:pPr>
            <a:endParaRPr lang="tr-TR" sz="2800" b="1" dirty="0" smtClean="0">
              <a:solidFill>
                <a:srgbClr val="C00000"/>
              </a:solidFill>
            </a:endParaRPr>
          </a:p>
          <a:p>
            <a:pPr marL="514350" indent="-514350" algn="just">
              <a:buFont typeface="+mj-lt"/>
              <a:buAutoNum type="arabicPeriod"/>
            </a:pPr>
            <a:r>
              <a:rPr lang="tr-TR" sz="2800" b="1" dirty="0" smtClean="0">
                <a:solidFill>
                  <a:srgbClr val="C00000"/>
                </a:solidFill>
              </a:rPr>
              <a:t>AMAÇ</a:t>
            </a:r>
          </a:p>
          <a:p>
            <a:pPr marL="514350" indent="-514350" algn="just">
              <a:buFont typeface="+mj-lt"/>
              <a:buAutoNum type="arabicPeriod"/>
            </a:pPr>
            <a:endParaRPr lang="tr-TR" sz="2800" b="1" dirty="0" smtClean="0">
              <a:solidFill>
                <a:srgbClr val="C00000"/>
              </a:solidFill>
            </a:endParaRPr>
          </a:p>
          <a:p>
            <a:pPr marL="514350" indent="-514350" algn="just">
              <a:buFont typeface="+mj-lt"/>
              <a:buAutoNum type="arabicPeriod"/>
            </a:pPr>
            <a:r>
              <a:rPr lang="tr-TR" sz="2800" b="1" dirty="0" smtClean="0">
                <a:solidFill>
                  <a:srgbClr val="C00000"/>
                </a:solidFill>
              </a:rPr>
              <a:t>MATERYAL VE METOT</a:t>
            </a:r>
          </a:p>
          <a:p>
            <a:pPr marL="514350" indent="-514350" algn="just">
              <a:buFont typeface="+mj-lt"/>
              <a:buAutoNum type="arabicPeriod"/>
            </a:pPr>
            <a:endParaRPr lang="tr-TR" sz="2800" b="1" dirty="0">
              <a:solidFill>
                <a:srgbClr val="C00000"/>
              </a:solidFill>
            </a:endParaRPr>
          </a:p>
          <a:p>
            <a:pPr marL="514350" indent="-514350" algn="just">
              <a:buFont typeface="+mj-lt"/>
              <a:buAutoNum type="arabicPeriod"/>
            </a:pPr>
            <a:r>
              <a:rPr lang="tr-TR" sz="2800" b="1" dirty="0" smtClean="0">
                <a:solidFill>
                  <a:srgbClr val="C00000"/>
                </a:solidFill>
              </a:rPr>
              <a:t>BULGULAR</a:t>
            </a:r>
          </a:p>
          <a:p>
            <a:pPr marL="514350" indent="-514350" algn="just">
              <a:buFont typeface="+mj-lt"/>
              <a:buAutoNum type="arabicPeriod"/>
            </a:pPr>
            <a:endParaRPr lang="tr-TR" sz="2800" b="1" dirty="0" smtClean="0">
              <a:solidFill>
                <a:srgbClr val="C00000"/>
              </a:solidFill>
            </a:endParaRPr>
          </a:p>
          <a:p>
            <a:pPr marL="514350" indent="-514350" algn="just">
              <a:buFont typeface="+mj-lt"/>
              <a:buAutoNum type="arabicPeriod"/>
            </a:pPr>
            <a:r>
              <a:rPr lang="tr-TR" sz="2800" b="1" dirty="0" smtClean="0">
                <a:solidFill>
                  <a:srgbClr val="C00000"/>
                </a:solidFill>
              </a:rPr>
              <a:t>SONUÇ</a:t>
            </a:r>
            <a:endParaRPr lang="tr-TR" sz="2800" b="1" dirty="0">
              <a:solidFill>
                <a:srgbClr val="C00000"/>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500042"/>
            <a:ext cx="8229600" cy="5626122"/>
          </a:xfrm>
        </p:spPr>
        <p:txBody>
          <a:bodyPr>
            <a:normAutofit/>
          </a:bodyPr>
          <a:lstStyle/>
          <a:p>
            <a:pPr algn="just" hangingPunct="0">
              <a:buFont typeface="+mj-lt"/>
              <a:buAutoNum type="arabicPeriod" startAt="13"/>
            </a:pPr>
            <a:r>
              <a:rPr lang="en-GB" sz="1500" dirty="0" err="1" smtClean="0"/>
              <a:t>Mugula</a:t>
            </a:r>
            <a:r>
              <a:rPr lang="en-GB" sz="1500" dirty="0" smtClean="0"/>
              <a:t>, J., </a:t>
            </a:r>
            <a:r>
              <a:rPr lang="en-GB" sz="1500" dirty="0" err="1" smtClean="0"/>
              <a:t>Nnko</a:t>
            </a:r>
            <a:r>
              <a:rPr lang="en-GB" sz="1500" dirty="0" smtClean="0"/>
              <a:t>, S., </a:t>
            </a:r>
            <a:r>
              <a:rPr lang="en-GB" sz="1500" dirty="0" err="1" smtClean="0"/>
              <a:t>Narvhus</a:t>
            </a:r>
            <a:r>
              <a:rPr lang="en-GB" sz="1500" dirty="0" smtClean="0"/>
              <a:t>, J., </a:t>
            </a:r>
            <a:r>
              <a:rPr lang="en-GB" sz="1500" dirty="0" err="1" smtClean="0"/>
              <a:t>Sørhaug</a:t>
            </a:r>
            <a:r>
              <a:rPr lang="en-GB" sz="1500" dirty="0" smtClean="0"/>
              <a:t>, T., 2003. Microbiological and fermentation characteristics of </a:t>
            </a:r>
            <a:r>
              <a:rPr lang="en-GB" sz="1500" dirty="0" err="1" smtClean="0"/>
              <a:t>togwa</a:t>
            </a:r>
            <a:r>
              <a:rPr lang="en-GB" sz="1500" dirty="0" smtClean="0"/>
              <a:t>, a Tanzanian fermented food. Int. J. Food </a:t>
            </a:r>
            <a:r>
              <a:rPr lang="en-GB" sz="1500" dirty="0" err="1" smtClean="0"/>
              <a:t>Microbiol</a:t>
            </a:r>
            <a:r>
              <a:rPr lang="en-GB" sz="1500" dirty="0" smtClean="0"/>
              <a:t>. 80:187- 199</a:t>
            </a:r>
            <a:r>
              <a:rPr lang="tr-TR" sz="1500" dirty="0" smtClean="0"/>
              <a:t>. </a:t>
            </a:r>
          </a:p>
          <a:p>
            <a:pPr algn="just" hangingPunct="0">
              <a:buFont typeface="+mj-lt"/>
              <a:buAutoNum type="arabicPeriod" startAt="13"/>
            </a:pPr>
            <a:r>
              <a:rPr lang="en-GB" sz="1500" dirty="0" smtClean="0"/>
              <a:t>Singleton, V.L., Rossi, J.R. 1965. </a:t>
            </a:r>
            <a:r>
              <a:rPr lang="en-GB" sz="1500" dirty="0" err="1" smtClean="0"/>
              <a:t>Colorimetry</a:t>
            </a:r>
            <a:r>
              <a:rPr lang="en-GB" sz="1500" dirty="0" smtClean="0"/>
              <a:t> of total </a:t>
            </a:r>
            <a:r>
              <a:rPr lang="en-GB" sz="1500" dirty="0" err="1" smtClean="0"/>
              <a:t>phenolics</a:t>
            </a:r>
            <a:r>
              <a:rPr lang="en-GB" sz="1500" dirty="0" smtClean="0"/>
              <a:t> with </a:t>
            </a:r>
            <a:r>
              <a:rPr lang="en-GB" sz="1500" dirty="0" err="1" smtClean="0"/>
              <a:t>phosphomolybdic-phosphotungstic</a:t>
            </a:r>
            <a:r>
              <a:rPr lang="en-GB" sz="1500" dirty="0" smtClean="0"/>
              <a:t> acid. American Journal of </a:t>
            </a:r>
            <a:r>
              <a:rPr lang="en-GB" sz="1500" dirty="0" err="1" smtClean="0"/>
              <a:t>Enology</a:t>
            </a:r>
            <a:r>
              <a:rPr lang="en-GB" sz="1500" dirty="0" smtClean="0"/>
              <a:t> and Viticulture 16,144-158. </a:t>
            </a:r>
            <a:endParaRPr lang="tr-TR" sz="1500" dirty="0" smtClean="0"/>
          </a:p>
          <a:p>
            <a:pPr algn="just" hangingPunct="0">
              <a:buFont typeface="+mj-lt"/>
              <a:buAutoNum type="arabicPeriod" startAt="13"/>
            </a:pPr>
            <a:r>
              <a:rPr lang="en-GB" sz="1500" dirty="0" err="1" smtClean="0"/>
              <a:t>Skrede</a:t>
            </a:r>
            <a:r>
              <a:rPr lang="en-GB" sz="1500" dirty="0" smtClean="0"/>
              <a:t>, G., </a:t>
            </a:r>
            <a:r>
              <a:rPr lang="en-GB" sz="1500" dirty="0" err="1" smtClean="0"/>
              <a:t>Herstad</a:t>
            </a:r>
            <a:r>
              <a:rPr lang="en-GB" sz="1500" dirty="0" smtClean="0"/>
              <a:t>, O., </a:t>
            </a:r>
            <a:r>
              <a:rPr lang="en-GB" sz="1500" dirty="0" err="1" smtClean="0"/>
              <a:t>Sahlstrøm</a:t>
            </a:r>
            <a:r>
              <a:rPr lang="en-GB" sz="1500" dirty="0" smtClean="0"/>
              <a:t>, S., </a:t>
            </a:r>
            <a:r>
              <a:rPr lang="en-GB" sz="1500" dirty="0" err="1" smtClean="0"/>
              <a:t>Holck</a:t>
            </a:r>
            <a:r>
              <a:rPr lang="en-GB" sz="1500" dirty="0" smtClean="0"/>
              <a:t>, A., </a:t>
            </a:r>
            <a:r>
              <a:rPr lang="en-GB" sz="1500" dirty="0" err="1" smtClean="0"/>
              <a:t>Slinde</a:t>
            </a:r>
            <a:r>
              <a:rPr lang="en-GB" sz="1500" dirty="0" smtClean="0"/>
              <a:t>, E., </a:t>
            </a:r>
            <a:r>
              <a:rPr lang="en-GB" sz="1500" dirty="0" err="1" smtClean="0"/>
              <a:t>Skrede</a:t>
            </a:r>
            <a:r>
              <a:rPr lang="en-GB" sz="1500" dirty="0" smtClean="0"/>
              <a:t>, A. 2003. Effects of lactic acid fermentation on wheat and barley carbohydrate composition and production performance in the chicken. Anim. Feed Sci. Tech. 105:135-148.  </a:t>
            </a:r>
            <a:endParaRPr lang="tr-TR" sz="1500" dirty="0" smtClean="0"/>
          </a:p>
          <a:p>
            <a:pPr algn="just" hangingPunct="0">
              <a:buFont typeface="+mj-lt"/>
              <a:buAutoNum type="arabicPeriod" startAt="13"/>
            </a:pPr>
            <a:r>
              <a:rPr lang="en-GB" sz="1500" dirty="0" err="1" smtClean="0"/>
              <a:t>Skrede</a:t>
            </a:r>
            <a:r>
              <a:rPr lang="en-GB" sz="1500" dirty="0" smtClean="0"/>
              <a:t>, G., </a:t>
            </a:r>
            <a:r>
              <a:rPr lang="en-GB" sz="1500" dirty="0" err="1" smtClean="0"/>
              <a:t>Sahlstrøm</a:t>
            </a:r>
            <a:r>
              <a:rPr lang="en-GB" sz="1500" dirty="0" smtClean="0"/>
              <a:t>, S., </a:t>
            </a:r>
            <a:r>
              <a:rPr lang="en-GB" sz="1500" dirty="0" err="1" smtClean="0"/>
              <a:t>Skrede</a:t>
            </a:r>
            <a:r>
              <a:rPr lang="en-GB" sz="1500" dirty="0" smtClean="0"/>
              <a:t>, A., </a:t>
            </a:r>
            <a:r>
              <a:rPr lang="en-GB" sz="1500" dirty="0" err="1" smtClean="0"/>
              <a:t>Holck</a:t>
            </a:r>
            <a:r>
              <a:rPr lang="en-GB" sz="1500" dirty="0" smtClean="0"/>
              <a:t>, A., </a:t>
            </a:r>
            <a:r>
              <a:rPr lang="en-GB" sz="1500" dirty="0" err="1" smtClean="0"/>
              <a:t>Slinde</a:t>
            </a:r>
            <a:r>
              <a:rPr lang="en-GB" sz="1500" dirty="0" smtClean="0"/>
              <a:t>, E. 2001. Effect of lactic acid fermentation of wheat and barley whole meal flour on carbohydrate composition and digestibility in mink (</a:t>
            </a:r>
            <a:r>
              <a:rPr lang="en-GB" sz="1500" dirty="0" err="1" smtClean="0"/>
              <a:t>Mustela</a:t>
            </a:r>
            <a:r>
              <a:rPr lang="en-GB" sz="1500" dirty="0" smtClean="0"/>
              <a:t> </a:t>
            </a:r>
            <a:r>
              <a:rPr lang="en-GB" sz="1500" dirty="0" err="1" smtClean="0"/>
              <a:t>vison</a:t>
            </a:r>
            <a:r>
              <a:rPr lang="en-GB" sz="1500" dirty="0" smtClean="0"/>
              <a:t>). Anim. Feed Sci. Tech 90:199-212. </a:t>
            </a:r>
            <a:endParaRPr lang="tr-TR" sz="1500" dirty="0" smtClean="0"/>
          </a:p>
          <a:p>
            <a:pPr algn="just" hangingPunct="0">
              <a:buFont typeface="+mj-lt"/>
              <a:buAutoNum type="arabicPeriod" startAt="13"/>
            </a:pPr>
            <a:r>
              <a:rPr lang="tr-TR" sz="1500" dirty="0" smtClean="0"/>
              <a:t>Yasar, S., Forbes, J.M. 1999. </a:t>
            </a:r>
            <a:r>
              <a:rPr lang="tr-TR" sz="1500" dirty="0" err="1" smtClean="0"/>
              <a:t>Performance</a:t>
            </a:r>
            <a:r>
              <a:rPr lang="tr-TR" sz="1500" dirty="0" smtClean="0"/>
              <a:t> </a:t>
            </a:r>
            <a:r>
              <a:rPr lang="tr-TR" sz="1500" dirty="0" err="1" smtClean="0"/>
              <a:t>and</a:t>
            </a:r>
            <a:r>
              <a:rPr lang="tr-TR" sz="1500" dirty="0" smtClean="0"/>
              <a:t> </a:t>
            </a:r>
            <a:r>
              <a:rPr lang="tr-TR" sz="1500" dirty="0" err="1" smtClean="0"/>
              <a:t>gastro</a:t>
            </a:r>
            <a:r>
              <a:rPr lang="tr-TR" sz="1500" dirty="0" smtClean="0"/>
              <a:t>-</a:t>
            </a:r>
            <a:r>
              <a:rPr lang="tr-TR" sz="1500" dirty="0" err="1" smtClean="0"/>
              <a:t>intestinal</a:t>
            </a:r>
            <a:r>
              <a:rPr lang="tr-TR" sz="1500" dirty="0" smtClean="0"/>
              <a:t> </a:t>
            </a:r>
            <a:r>
              <a:rPr lang="tr-TR" sz="1500" dirty="0" err="1" smtClean="0"/>
              <a:t>respanse</a:t>
            </a:r>
            <a:r>
              <a:rPr lang="tr-TR" sz="1500" dirty="0" smtClean="0"/>
              <a:t> of </a:t>
            </a:r>
            <a:r>
              <a:rPr lang="tr-TR" sz="1500" dirty="0" err="1" smtClean="0"/>
              <a:t>broiler</a:t>
            </a:r>
            <a:r>
              <a:rPr lang="tr-TR" sz="1500" dirty="0" smtClean="0"/>
              <a:t> </a:t>
            </a:r>
            <a:r>
              <a:rPr lang="tr-TR" sz="1500" dirty="0" err="1" smtClean="0"/>
              <a:t>chickens</a:t>
            </a:r>
            <a:r>
              <a:rPr lang="tr-TR" sz="1500" dirty="0" smtClean="0"/>
              <a:t> fed on </a:t>
            </a:r>
            <a:r>
              <a:rPr lang="tr-TR" sz="1500" dirty="0" err="1" smtClean="0"/>
              <a:t>cereal</a:t>
            </a:r>
            <a:r>
              <a:rPr lang="tr-TR" sz="1500" dirty="0" smtClean="0"/>
              <a:t> </a:t>
            </a:r>
            <a:r>
              <a:rPr lang="tr-TR" sz="1500" dirty="0" err="1" smtClean="0"/>
              <a:t>grain</a:t>
            </a:r>
            <a:r>
              <a:rPr lang="tr-TR" sz="1500" dirty="0" smtClean="0"/>
              <a:t>-</a:t>
            </a:r>
            <a:r>
              <a:rPr lang="tr-TR" sz="1500" dirty="0" err="1" smtClean="0"/>
              <a:t>based</a:t>
            </a:r>
            <a:r>
              <a:rPr lang="tr-TR" sz="1500" dirty="0" smtClean="0"/>
              <a:t> </a:t>
            </a:r>
            <a:r>
              <a:rPr lang="tr-TR" sz="1500" dirty="0" err="1" smtClean="0"/>
              <a:t>feeds</a:t>
            </a:r>
            <a:r>
              <a:rPr lang="tr-TR" sz="1500" dirty="0" smtClean="0"/>
              <a:t> </a:t>
            </a:r>
            <a:r>
              <a:rPr lang="tr-TR" sz="1500" dirty="0" err="1" smtClean="0"/>
              <a:t>soaked</a:t>
            </a:r>
            <a:r>
              <a:rPr lang="tr-TR" sz="1500" dirty="0" smtClean="0"/>
              <a:t> in </a:t>
            </a:r>
            <a:r>
              <a:rPr lang="tr-TR" sz="1500" dirty="0" err="1" smtClean="0"/>
              <a:t>water</a:t>
            </a:r>
            <a:r>
              <a:rPr lang="tr-TR" sz="1500" dirty="0" smtClean="0"/>
              <a:t>. </a:t>
            </a:r>
            <a:r>
              <a:rPr lang="tr-TR" sz="1500" dirty="0" err="1" smtClean="0"/>
              <a:t>Br</a:t>
            </a:r>
            <a:r>
              <a:rPr lang="tr-TR" sz="1500" dirty="0" smtClean="0"/>
              <a:t>. </a:t>
            </a:r>
            <a:r>
              <a:rPr lang="tr-TR" sz="1500" dirty="0" err="1" smtClean="0"/>
              <a:t>Poult</a:t>
            </a:r>
            <a:r>
              <a:rPr lang="tr-TR" sz="1500" dirty="0" smtClean="0"/>
              <a:t>. </a:t>
            </a:r>
            <a:r>
              <a:rPr lang="tr-TR" sz="1500" dirty="0" err="1" smtClean="0"/>
              <a:t>Sci</a:t>
            </a:r>
            <a:r>
              <a:rPr lang="tr-TR" sz="1500" dirty="0" smtClean="0"/>
              <a:t>., 40:65-76.</a:t>
            </a:r>
          </a:p>
          <a:p>
            <a:pPr algn="just" hangingPunct="0">
              <a:buFont typeface="+mj-lt"/>
              <a:buAutoNum type="arabicPeriod" startAt="13"/>
            </a:pPr>
            <a:r>
              <a:rPr lang="tr-TR" sz="1500" dirty="0" smtClean="0"/>
              <a:t>Yasar, S., Forbes, J.M. 2000. </a:t>
            </a:r>
            <a:r>
              <a:rPr lang="tr-TR" sz="1500" dirty="0" err="1" smtClean="0"/>
              <a:t>Enzyme</a:t>
            </a:r>
            <a:r>
              <a:rPr lang="tr-TR" sz="1500" dirty="0" smtClean="0"/>
              <a:t> </a:t>
            </a:r>
            <a:r>
              <a:rPr lang="tr-TR" sz="1500" dirty="0" err="1" smtClean="0"/>
              <a:t>supplementation</a:t>
            </a:r>
            <a:r>
              <a:rPr lang="tr-TR" sz="1500" dirty="0" smtClean="0"/>
              <a:t> of </a:t>
            </a:r>
            <a:r>
              <a:rPr lang="tr-TR" sz="1500" dirty="0" err="1" smtClean="0"/>
              <a:t>dry</a:t>
            </a:r>
            <a:r>
              <a:rPr lang="tr-TR" sz="1500" dirty="0" smtClean="0"/>
              <a:t> </a:t>
            </a:r>
            <a:r>
              <a:rPr lang="tr-TR" sz="1500" dirty="0" err="1" smtClean="0"/>
              <a:t>or</a:t>
            </a:r>
            <a:r>
              <a:rPr lang="tr-TR" sz="1500" dirty="0" smtClean="0"/>
              <a:t> </a:t>
            </a:r>
            <a:r>
              <a:rPr lang="tr-TR" sz="1500" dirty="0" err="1" smtClean="0"/>
              <a:t>wet</a:t>
            </a:r>
            <a:r>
              <a:rPr lang="tr-TR" sz="1500" dirty="0" smtClean="0"/>
              <a:t> </a:t>
            </a:r>
            <a:r>
              <a:rPr lang="tr-TR" sz="1500" dirty="0" err="1" smtClean="0"/>
              <a:t>wheat</a:t>
            </a:r>
            <a:r>
              <a:rPr lang="tr-TR" sz="1500" dirty="0" smtClean="0"/>
              <a:t>-</a:t>
            </a:r>
            <a:r>
              <a:rPr lang="tr-TR" sz="1500" dirty="0" err="1" smtClean="0"/>
              <a:t>based</a:t>
            </a:r>
            <a:r>
              <a:rPr lang="tr-TR" sz="1500" dirty="0" smtClean="0"/>
              <a:t> </a:t>
            </a:r>
            <a:r>
              <a:rPr lang="tr-TR" sz="1500" dirty="0" err="1" smtClean="0"/>
              <a:t>feeds</a:t>
            </a:r>
            <a:r>
              <a:rPr lang="tr-TR" sz="1500" dirty="0" smtClean="0"/>
              <a:t> </a:t>
            </a:r>
            <a:r>
              <a:rPr lang="tr-TR" sz="1500" dirty="0" err="1" smtClean="0"/>
              <a:t>for</a:t>
            </a:r>
            <a:r>
              <a:rPr lang="tr-TR" sz="1500" dirty="0" smtClean="0"/>
              <a:t> </a:t>
            </a:r>
            <a:r>
              <a:rPr lang="tr-TR" sz="1500" dirty="0" err="1" smtClean="0"/>
              <a:t>broiler</a:t>
            </a:r>
            <a:r>
              <a:rPr lang="tr-TR" sz="1500" dirty="0" smtClean="0"/>
              <a:t> </a:t>
            </a:r>
            <a:r>
              <a:rPr lang="tr-TR" sz="1500" dirty="0" err="1" smtClean="0"/>
              <a:t>chickens</a:t>
            </a:r>
            <a:r>
              <a:rPr lang="tr-TR" sz="1500" dirty="0" smtClean="0"/>
              <a:t>: </a:t>
            </a:r>
            <a:r>
              <a:rPr lang="tr-TR" sz="1500" dirty="0" err="1" smtClean="0"/>
              <a:t>performance</a:t>
            </a:r>
            <a:r>
              <a:rPr lang="tr-TR" sz="1500" dirty="0" smtClean="0"/>
              <a:t> </a:t>
            </a:r>
            <a:r>
              <a:rPr lang="tr-TR" sz="1500" dirty="0" err="1" smtClean="0"/>
              <a:t>and</a:t>
            </a:r>
            <a:r>
              <a:rPr lang="tr-TR" sz="1500" dirty="0" smtClean="0"/>
              <a:t> gut </a:t>
            </a:r>
            <a:r>
              <a:rPr lang="tr-TR" sz="1500" dirty="0" err="1" smtClean="0"/>
              <a:t>responses</a:t>
            </a:r>
            <a:r>
              <a:rPr lang="tr-TR" sz="1500" dirty="0" smtClean="0"/>
              <a:t>. </a:t>
            </a:r>
            <a:r>
              <a:rPr lang="tr-TR" sz="1500" dirty="0" err="1" smtClean="0"/>
              <a:t>Br</a:t>
            </a:r>
            <a:r>
              <a:rPr lang="tr-TR" sz="1500" dirty="0" smtClean="0"/>
              <a:t>. J. </a:t>
            </a:r>
            <a:r>
              <a:rPr lang="tr-TR" sz="1500" dirty="0" err="1" smtClean="0"/>
              <a:t>Nutr</a:t>
            </a:r>
            <a:r>
              <a:rPr lang="tr-TR" sz="1500" dirty="0" smtClean="0"/>
              <a:t>., 84:297-307. </a:t>
            </a:r>
          </a:p>
          <a:p>
            <a:pPr algn="just" hangingPunct="0">
              <a:buFont typeface="+mj-lt"/>
              <a:buAutoNum type="arabicPeriod" startAt="13"/>
            </a:pPr>
            <a:r>
              <a:rPr lang="tr-TR" sz="1500" dirty="0" smtClean="0"/>
              <a:t>Yasar, S., Gök, M.S. 2014. </a:t>
            </a:r>
            <a:r>
              <a:rPr lang="tr-TR" sz="1500" dirty="0" err="1" smtClean="0"/>
              <a:t>Fattening</a:t>
            </a:r>
            <a:r>
              <a:rPr lang="tr-TR" sz="1500" dirty="0" smtClean="0"/>
              <a:t> </a:t>
            </a:r>
            <a:r>
              <a:rPr lang="tr-TR" sz="1500" dirty="0" err="1" smtClean="0"/>
              <a:t>Performance</a:t>
            </a:r>
            <a:r>
              <a:rPr lang="tr-TR" sz="1500" dirty="0" smtClean="0"/>
              <a:t> of </a:t>
            </a:r>
            <a:r>
              <a:rPr lang="tr-TR" sz="1500" dirty="0" err="1" smtClean="0"/>
              <a:t>Japanase</a:t>
            </a:r>
            <a:r>
              <a:rPr lang="tr-TR" sz="1500" dirty="0" smtClean="0"/>
              <a:t> </a:t>
            </a:r>
            <a:r>
              <a:rPr lang="tr-TR" sz="1500" dirty="0" err="1" smtClean="0"/>
              <a:t>Quails</a:t>
            </a:r>
            <a:r>
              <a:rPr lang="tr-TR" sz="1500" dirty="0" smtClean="0"/>
              <a:t> (</a:t>
            </a:r>
            <a:r>
              <a:rPr lang="tr-TR" sz="1500" dirty="0" err="1" smtClean="0"/>
              <a:t>coturnix</a:t>
            </a:r>
            <a:r>
              <a:rPr lang="tr-TR" sz="1500" dirty="0" smtClean="0"/>
              <a:t> </a:t>
            </a:r>
            <a:r>
              <a:rPr lang="tr-TR" sz="1500" dirty="0" err="1" smtClean="0"/>
              <a:t>coturnix</a:t>
            </a:r>
            <a:r>
              <a:rPr lang="tr-TR" sz="1500" dirty="0" smtClean="0"/>
              <a:t> </a:t>
            </a:r>
            <a:r>
              <a:rPr lang="tr-TR" sz="1500" dirty="0" err="1" smtClean="0"/>
              <a:t>japanica</a:t>
            </a:r>
            <a:r>
              <a:rPr lang="tr-TR" sz="1500" dirty="0" smtClean="0"/>
              <a:t>) Fed on </a:t>
            </a:r>
            <a:r>
              <a:rPr lang="tr-TR" sz="1500" dirty="0" err="1" smtClean="0"/>
              <a:t>Diets</a:t>
            </a:r>
            <a:r>
              <a:rPr lang="tr-TR" sz="1500" dirty="0" smtClean="0"/>
              <a:t> </a:t>
            </a:r>
            <a:r>
              <a:rPr lang="tr-TR" sz="1500" dirty="0" err="1" smtClean="0"/>
              <a:t>with</a:t>
            </a:r>
            <a:r>
              <a:rPr lang="tr-TR" sz="1500" dirty="0" smtClean="0"/>
              <a:t> </a:t>
            </a:r>
            <a:r>
              <a:rPr lang="tr-TR" sz="1500" dirty="0" err="1" smtClean="0"/>
              <a:t>High</a:t>
            </a:r>
            <a:r>
              <a:rPr lang="tr-TR" sz="1500" dirty="0" smtClean="0"/>
              <a:t> </a:t>
            </a:r>
            <a:r>
              <a:rPr lang="tr-TR" sz="1500" dirty="0" err="1" smtClean="0"/>
              <a:t>Levels</a:t>
            </a:r>
            <a:r>
              <a:rPr lang="tr-TR" sz="1500" dirty="0" smtClean="0"/>
              <a:t> of </a:t>
            </a:r>
            <a:r>
              <a:rPr lang="tr-TR" sz="1500" dirty="0" err="1" smtClean="0"/>
              <a:t>Dry</a:t>
            </a:r>
            <a:r>
              <a:rPr lang="tr-TR" sz="1500" dirty="0" smtClean="0"/>
              <a:t> </a:t>
            </a:r>
            <a:r>
              <a:rPr lang="tr-TR" sz="1500" dirty="0" err="1" smtClean="0"/>
              <a:t>Fermented</a:t>
            </a:r>
            <a:r>
              <a:rPr lang="tr-TR" sz="1500" dirty="0" smtClean="0"/>
              <a:t> </a:t>
            </a:r>
            <a:r>
              <a:rPr lang="tr-TR" sz="1500" dirty="0" err="1" smtClean="0"/>
              <a:t>Wheat</a:t>
            </a:r>
            <a:r>
              <a:rPr lang="tr-TR" sz="1500" dirty="0" smtClean="0"/>
              <a:t>, </a:t>
            </a:r>
            <a:r>
              <a:rPr lang="tr-TR" sz="1500" dirty="0" err="1" smtClean="0"/>
              <a:t>Barley</a:t>
            </a:r>
            <a:r>
              <a:rPr lang="tr-TR" sz="1500" dirty="0" smtClean="0"/>
              <a:t> </a:t>
            </a:r>
            <a:r>
              <a:rPr lang="tr-TR" sz="1500" dirty="0" err="1" smtClean="0"/>
              <a:t>and</a:t>
            </a:r>
            <a:r>
              <a:rPr lang="tr-TR" sz="1500" dirty="0" smtClean="0"/>
              <a:t> </a:t>
            </a:r>
            <a:r>
              <a:rPr lang="tr-TR" sz="1500" dirty="0" err="1" smtClean="0"/>
              <a:t>Oats</a:t>
            </a:r>
            <a:r>
              <a:rPr lang="tr-TR" sz="1500" dirty="0" smtClean="0"/>
              <a:t> </a:t>
            </a:r>
            <a:r>
              <a:rPr lang="tr-TR" sz="1500" dirty="0" err="1" smtClean="0"/>
              <a:t>Grains</a:t>
            </a:r>
            <a:r>
              <a:rPr lang="tr-TR" sz="1500" dirty="0" smtClean="0"/>
              <a:t> in </a:t>
            </a:r>
            <a:r>
              <a:rPr lang="tr-TR" sz="1500" dirty="0" err="1" smtClean="0"/>
              <a:t>Whey</a:t>
            </a:r>
            <a:r>
              <a:rPr lang="tr-TR" sz="1500" dirty="0" smtClean="0"/>
              <a:t> </a:t>
            </a:r>
            <a:r>
              <a:rPr lang="tr-TR" sz="1500" dirty="0" err="1" smtClean="0"/>
              <a:t>with</a:t>
            </a:r>
            <a:r>
              <a:rPr lang="tr-TR" sz="1500" dirty="0" smtClean="0"/>
              <a:t> </a:t>
            </a:r>
            <a:r>
              <a:rPr lang="tr-TR" sz="1500" dirty="0" err="1" smtClean="0"/>
              <a:t>Citrus</a:t>
            </a:r>
            <a:r>
              <a:rPr lang="tr-TR" sz="1500" dirty="0" smtClean="0"/>
              <a:t> </a:t>
            </a:r>
            <a:r>
              <a:rPr lang="tr-TR" sz="1500" dirty="0" err="1" smtClean="0"/>
              <a:t>Pomace</a:t>
            </a:r>
            <a:r>
              <a:rPr lang="tr-TR" sz="1500" dirty="0" smtClean="0"/>
              <a:t>, </a:t>
            </a:r>
            <a:r>
              <a:rPr lang="tr-TR" sz="1500" dirty="0" err="1" smtClean="0"/>
              <a:t>Bulletin</a:t>
            </a:r>
            <a:r>
              <a:rPr lang="tr-TR" sz="1500" dirty="0" smtClean="0"/>
              <a:t> of </a:t>
            </a:r>
            <a:r>
              <a:rPr lang="tr-TR" sz="1500" dirty="0" err="1" smtClean="0"/>
              <a:t>University</a:t>
            </a:r>
            <a:r>
              <a:rPr lang="tr-TR" sz="1500" dirty="0" smtClean="0"/>
              <a:t> of </a:t>
            </a:r>
            <a:r>
              <a:rPr lang="tr-TR" sz="1500" dirty="0" err="1" smtClean="0"/>
              <a:t>Agricultural</a:t>
            </a:r>
            <a:r>
              <a:rPr lang="tr-TR" sz="1500" dirty="0" smtClean="0"/>
              <a:t> </a:t>
            </a:r>
            <a:r>
              <a:rPr lang="tr-TR" sz="1500" dirty="0" err="1" smtClean="0"/>
              <a:t>Sciences</a:t>
            </a:r>
            <a:r>
              <a:rPr lang="tr-TR" sz="1500" dirty="0" smtClean="0"/>
              <a:t> </a:t>
            </a:r>
            <a:r>
              <a:rPr lang="tr-TR" sz="1500" dirty="0" err="1" smtClean="0"/>
              <a:t>and</a:t>
            </a:r>
            <a:r>
              <a:rPr lang="tr-TR" sz="1500" dirty="0" smtClean="0"/>
              <a:t> </a:t>
            </a:r>
            <a:r>
              <a:rPr lang="tr-TR" sz="1500" dirty="0" err="1" smtClean="0"/>
              <a:t>Veterinary</a:t>
            </a:r>
            <a:r>
              <a:rPr lang="tr-TR" sz="1500" dirty="0" smtClean="0"/>
              <a:t> </a:t>
            </a:r>
            <a:r>
              <a:rPr lang="tr-TR" sz="1500" dirty="0" err="1" smtClean="0"/>
              <a:t>Medicine</a:t>
            </a:r>
            <a:r>
              <a:rPr lang="tr-TR" sz="1500" dirty="0" smtClean="0"/>
              <a:t> </a:t>
            </a:r>
            <a:r>
              <a:rPr lang="tr-TR" sz="1500" dirty="0" err="1" smtClean="0"/>
              <a:t>Cluj</a:t>
            </a:r>
            <a:r>
              <a:rPr lang="tr-TR" sz="1500" dirty="0" smtClean="0"/>
              <a:t>-</a:t>
            </a:r>
            <a:r>
              <a:rPr lang="tr-TR" sz="1500" dirty="0" err="1" smtClean="0"/>
              <a:t>Napoca</a:t>
            </a:r>
            <a:r>
              <a:rPr lang="tr-TR" sz="1500" dirty="0" smtClean="0"/>
              <a:t>. </a:t>
            </a:r>
            <a:r>
              <a:rPr lang="tr-TR" sz="1500" dirty="0" err="1" smtClean="0"/>
              <a:t>Animal</a:t>
            </a:r>
            <a:r>
              <a:rPr lang="tr-TR" sz="1500" dirty="0" smtClean="0"/>
              <a:t> </a:t>
            </a:r>
            <a:r>
              <a:rPr lang="tr-TR" sz="1500" dirty="0" err="1" smtClean="0"/>
              <a:t>Science</a:t>
            </a:r>
            <a:r>
              <a:rPr lang="tr-TR" sz="1500" dirty="0" smtClean="0"/>
              <a:t> </a:t>
            </a:r>
            <a:r>
              <a:rPr lang="tr-TR" sz="1500" dirty="0" err="1" smtClean="0"/>
              <a:t>and</a:t>
            </a:r>
            <a:r>
              <a:rPr lang="tr-TR" sz="1500" dirty="0" smtClean="0"/>
              <a:t> </a:t>
            </a:r>
            <a:r>
              <a:rPr lang="tr-TR" sz="1500" dirty="0" err="1" smtClean="0"/>
              <a:t>Biotechnologies</a:t>
            </a:r>
            <a:r>
              <a:rPr lang="tr-TR" sz="1500" dirty="0" smtClean="0"/>
              <a:t>, 71(1), 51-62.</a:t>
            </a:r>
          </a:p>
          <a:p>
            <a:endParaRPr lang="tr-TR" sz="1400" dirty="0" smtClean="0"/>
          </a:p>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
        <p:nvSpPr>
          <p:cNvPr id="6" name="2 İçerik Yer Tutucusu"/>
          <p:cNvSpPr txBox="1">
            <a:spLocks/>
          </p:cNvSpPr>
          <p:nvPr/>
        </p:nvSpPr>
        <p:spPr>
          <a:xfrm>
            <a:off x="642910" y="1000108"/>
            <a:ext cx="7358114" cy="4786346"/>
          </a:xfrm>
          <a:prstGeom prst="rect">
            <a:avLst/>
          </a:prstGeom>
        </p:spPr>
        <p:txBody>
          <a:bodyPr vert="horz" lIns="91440" tIns="45720" rIns="91440" bIns="45720" rtlCol="0">
            <a:noAutofit/>
          </a:bodyPr>
          <a:lstStyle/>
          <a:p>
            <a:pPr hangingPunct="0"/>
            <a:r>
              <a:rPr lang="en-GB" sz="1100" dirty="0" smtClean="0"/>
              <a:t>  </a:t>
            </a:r>
            <a:endParaRPr lang="tr-TR"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
        <p:nvSpPr>
          <p:cNvPr id="6" name="1 Başlık"/>
          <p:cNvSpPr>
            <a:spLocks noGrp="1"/>
          </p:cNvSpPr>
          <p:nvPr>
            <p:ph type="title"/>
          </p:nvPr>
        </p:nvSpPr>
        <p:spPr>
          <a:xfrm>
            <a:off x="447707" y="2857496"/>
            <a:ext cx="8229600" cy="1143000"/>
          </a:xfrm>
        </p:spPr>
        <p:txBody>
          <a:bodyPr>
            <a:normAutofit/>
          </a:bodyPr>
          <a:lstStyle/>
          <a:p>
            <a:r>
              <a:rPr lang="tr-TR" sz="5400" dirty="0" smtClean="0">
                <a:solidFill>
                  <a:srgbClr val="C00000"/>
                </a:solidFill>
              </a:rPr>
              <a:t>TEŞEKKÜRLER</a:t>
            </a:r>
            <a:endParaRPr lang="tr-TR" sz="5400"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00108"/>
            <a:ext cx="8229600" cy="5554683"/>
          </a:xfrm>
        </p:spPr>
        <p:txBody>
          <a:bodyPr>
            <a:normAutofit fontScale="25000" lnSpcReduction="20000"/>
          </a:bodyPr>
          <a:lstStyle/>
          <a:p>
            <a:pPr lvl="1" algn="ctr">
              <a:buNone/>
            </a:pPr>
            <a:endParaRPr lang="tr-TR" sz="3500" b="1" u="sng" dirty="0" smtClean="0">
              <a:solidFill>
                <a:srgbClr val="C00000"/>
              </a:solidFill>
            </a:endParaRPr>
          </a:p>
          <a:p>
            <a:pPr algn="just">
              <a:buBlip>
                <a:blip r:embed="rId2"/>
              </a:buBlip>
            </a:pPr>
            <a:endParaRPr lang="tr-TR" sz="7200" dirty="0" smtClean="0"/>
          </a:p>
          <a:p>
            <a:pPr algn="just">
              <a:buBlip>
                <a:blip r:embed="rId2"/>
              </a:buBlip>
            </a:pPr>
            <a:r>
              <a:rPr lang="tr-TR" sz="7200" dirty="0" smtClean="0"/>
              <a:t>Arpa, buğday ve yulaf gibi tahıl dane yemlerinin tek mideli olan kanatlı hayvanlarda (etlik, yumurtacı tavuk) besleme değerini düşüren ve bundan dolayı rasyonlarda kullanımını sınırlayan faktörler vardır. </a:t>
            </a:r>
          </a:p>
          <a:p>
            <a:pPr lvl="1" algn="just">
              <a:buNone/>
            </a:pPr>
            <a:endParaRPr lang="tr-TR" sz="7200" dirty="0" smtClean="0"/>
          </a:p>
          <a:p>
            <a:pPr lvl="1" algn="just">
              <a:buBlip>
                <a:blip r:embed="rId2"/>
              </a:buBlip>
            </a:pPr>
            <a:r>
              <a:rPr lang="tr-TR" sz="7200" dirty="0"/>
              <a:t>Mısıra göre protein içerikleri yüksek olmasına rağmen ham </a:t>
            </a:r>
            <a:r>
              <a:rPr lang="tr-TR" sz="7200" dirty="0" smtClean="0"/>
              <a:t>selüloz (HS) </a:t>
            </a:r>
            <a:r>
              <a:rPr lang="tr-TR" sz="7200" dirty="0"/>
              <a:t>içerikleri </a:t>
            </a:r>
            <a:r>
              <a:rPr lang="tr-TR" sz="7200" dirty="0" smtClean="0"/>
              <a:t>yüksektir</a:t>
            </a:r>
            <a:r>
              <a:rPr lang="tr-TR" sz="7200" dirty="0"/>
              <a:t>. Buna bağlı </a:t>
            </a:r>
            <a:r>
              <a:rPr lang="tr-TR" sz="7200" dirty="0" smtClean="0"/>
              <a:t>metabolik enerji (ME) </a:t>
            </a:r>
            <a:r>
              <a:rPr lang="tr-TR" sz="7200" dirty="0"/>
              <a:t>değerleri de düşüktür</a:t>
            </a:r>
            <a:r>
              <a:rPr lang="tr-TR" sz="7200" dirty="0" smtClean="0"/>
              <a:t>.</a:t>
            </a:r>
          </a:p>
          <a:p>
            <a:pPr lvl="1" algn="just">
              <a:buBlip>
                <a:blip r:embed="rId2"/>
              </a:buBlip>
            </a:pPr>
            <a:endParaRPr lang="tr-TR" sz="7200" dirty="0"/>
          </a:p>
          <a:p>
            <a:pPr lvl="1" algn="just">
              <a:buBlip>
                <a:blip r:embed="rId2"/>
              </a:buBlip>
            </a:pPr>
            <a:r>
              <a:rPr lang="tr-TR" sz="7200" dirty="0"/>
              <a:t> Mısır danesi ile karşılaştırıldığında </a:t>
            </a:r>
            <a:r>
              <a:rPr lang="tr-TR" sz="7200" dirty="0" smtClean="0"/>
              <a:t>(3350 </a:t>
            </a:r>
            <a:r>
              <a:rPr lang="tr-TR" sz="7200" dirty="0" err="1" smtClean="0"/>
              <a:t>kcal</a:t>
            </a:r>
            <a:r>
              <a:rPr lang="tr-TR" sz="7200" dirty="0" smtClean="0"/>
              <a:t>/kg), Buğday, Arpa ve Yulafın sırasıyla ME </a:t>
            </a:r>
            <a:r>
              <a:rPr lang="tr-TR" sz="7200" dirty="0"/>
              <a:t>değerleri </a:t>
            </a:r>
            <a:r>
              <a:rPr lang="tr-TR" sz="7200" dirty="0" smtClean="0"/>
              <a:t>3150, 2800 ve 2750 </a:t>
            </a:r>
            <a:r>
              <a:rPr lang="tr-TR" sz="7200" dirty="0" err="1" smtClean="0"/>
              <a:t>kcal</a:t>
            </a:r>
            <a:r>
              <a:rPr lang="tr-TR" sz="7200" dirty="0" smtClean="0"/>
              <a:t>/</a:t>
            </a:r>
            <a:r>
              <a:rPr lang="tr-TR" sz="7200" dirty="0" err="1" smtClean="0"/>
              <a:t>kg’dir</a:t>
            </a:r>
            <a:r>
              <a:rPr lang="tr-TR" sz="7200" dirty="0" smtClean="0"/>
              <a:t>.</a:t>
            </a:r>
          </a:p>
          <a:p>
            <a:pPr lvl="1" algn="just">
              <a:buBlip>
                <a:blip r:embed="rId2"/>
              </a:buBlip>
            </a:pPr>
            <a:endParaRPr lang="tr-TR" sz="7200" dirty="0"/>
          </a:p>
          <a:p>
            <a:pPr lvl="1" algn="just">
              <a:buBlip>
                <a:blip r:embed="rId2"/>
              </a:buBlip>
            </a:pPr>
            <a:r>
              <a:rPr lang="tr-TR" sz="7200" dirty="0" smtClean="0"/>
              <a:t>Arpa, Buğday ve Yulaf daneleri nişasta </a:t>
            </a:r>
            <a:r>
              <a:rPr lang="tr-TR" sz="7200" dirty="0"/>
              <a:t>tabiatında olmayan </a:t>
            </a:r>
            <a:r>
              <a:rPr lang="tr-TR" sz="7200" dirty="0" err="1"/>
              <a:t>polisakkaritler</a:t>
            </a:r>
            <a:r>
              <a:rPr lang="tr-TR" sz="7200" dirty="0"/>
              <a:t> (NTOP) içermektedir. Beta-</a:t>
            </a:r>
            <a:r>
              <a:rPr lang="tr-TR" sz="7200" dirty="0" err="1"/>
              <a:t>glukan</a:t>
            </a:r>
            <a:r>
              <a:rPr lang="tr-TR" sz="7200" dirty="0"/>
              <a:t>, </a:t>
            </a:r>
            <a:r>
              <a:rPr lang="tr-TR" sz="7200" dirty="0" err="1"/>
              <a:t>ksilan</a:t>
            </a:r>
            <a:r>
              <a:rPr lang="tr-TR" sz="7200" dirty="0"/>
              <a:t> ve </a:t>
            </a:r>
            <a:r>
              <a:rPr lang="tr-TR" sz="7200" dirty="0" err="1"/>
              <a:t>pentozan</a:t>
            </a:r>
            <a:r>
              <a:rPr lang="tr-TR" sz="7200" dirty="0"/>
              <a:t> gibi  </a:t>
            </a:r>
            <a:r>
              <a:rPr lang="tr-TR" sz="7200" dirty="0" err="1"/>
              <a:t>NTOP’ları</a:t>
            </a:r>
            <a:r>
              <a:rPr lang="tr-TR" sz="7200" dirty="0"/>
              <a:t> parçalayan enzimler kanatlıların sindirim sisteminde ya az ya da hiç salgılanmadığından </a:t>
            </a:r>
            <a:r>
              <a:rPr lang="tr-TR" sz="7200" dirty="0" smtClean="0"/>
              <a:t>besin madde kayıpları ortaya çıkar.</a:t>
            </a:r>
          </a:p>
          <a:p>
            <a:pPr lvl="1" algn="just">
              <a:buBlip>
                <a:blip r:embed="rId2"/>
              </a:buBlip>
            </a:pPr>
            <a:endParaRPr lang="tr-TR" sz="7200" dirty="0"/>
          </a:p>
          <a:p>
            <a:pPr lvl="1" algn="just">
              <a:buBlip>
                <a:blip r:embed="rId2"/>
              </a:buBlip>
            </a:pPr>
            <a:r>
              <a:rPr lang="tr-TR" sz="7200" dirty="0"/>
              <a:t>Diğer taraftan </a:t>
            </a:r>
            <a:r>
              <a:rPr lang="tr-TR" sz="7200" dirty="0" smtClean="0"/>
              <a:t>tahıllarda fosforun </a:t>
            </a:r>
            <a:r>
              <a:rPr lang="tr-TR" sz="7200" dirty="0"/>
              <a:t>2/3 kadarı </a:t>
            </a:r>
            <a:r>
              <a:rPr lang="tr-TR" sz="7200" dirty="0" err="1"/>
              <a:t>fitat</a:t>
            </a:r>
            <a:r>
              <a:rPr lang="tr-TR" sz="7200" dirty="0"/>
              <a:t> şeklinde bağlı olduğundan </a:t>
            </a:r>
            <a:r>
              <a:rPr lang="tr-TR" sz="7200" dirty="0" err="1"/>
              <a:t>fitaz</a:t>
            </a:r>
            <a:r>
              <a:rPr lang="tr-TR" sz="7200" dirty="0"/>
              <a:t> enzimi salgılamayan kanatlılarda fosforun yararlanabilirliği düşer</a:t>
            </a:r>
            <a:r>
              <a:rPr lang="tr-TR" sz="7200" dirty="0" smtClean="0"/>
              <a:t>.</a:t>
            </a:r>
          </a:p>
          <a:p>
            <a:pPr lvl="1" algn="just">
              <a:buBlip>
                <a:blip r:embed="rId2"/>
              </a:buBlip>
            </a:pPr>
            <a:endParaRPr lang="tr-TR" sz="7200" dirty="0"/>
          </a:p>
          <a:p>
            <a:pPr lvl="2">
              <a:buBlip>
                <a:blip r:embed="rId2"/>
              </a:buBlip>
            </a:pPr>
            <a:endParaRPr lang="tr-TR" sz="1400" dirty="0"/>
          </a:p>
        </p:txBody>
      </p:sp>
      <p:sp>
        <p:nvSpPr>
          <p:cNvPr id="4" name="3 Dikdörtgen"/>
          <p:cNvSpPr/>
          <p:nvPr/>
        </p:nvSpPr>
        <p:spPr>
          <a:xfrm>
            <a:off x="1214414" y="357167"/>
            <a:ext cx="6740550" cy="830997"/>
          </a:xfrm>
          <a:prstGeom prst="rect">
            <a:avLst/>
          </a:prstGeom>
        </p:spPr>
        <p:txBody>
          <a:bodyPr wrap="square">
            <a:spAutoFit/>
          </a:bodyPr>
          <a:lstStyle/>
          <a:p>
            <a:pPr algn="ctr"/>
            <a:r>
              <a:rPr lang="tr-TR" sz="4800" b="1" u="sng" dirty="0" smtClean="0">
                <a:solidFill>
                  <a:srgbClr val="C00000"/>
                </a:solidFill>
              </a:rPr>
              <a:t>GİRİŞ</a:t>
            </a:r>
            <a:endParaRPr lang="tr-TR" sz="500"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14333"/>
            <a:ext cx="8229600" cy="6143667"/>
          </a:xfrm>
        </p:spPr>
        <p:txBody>
          <a:bodyPr>
            <a:normAutofit/>
          </a:bodyPr>
          <a:lstStyle/>
          <a:p>
            <a:pPr lvl="1" algn="just">
              <a:lnSpc>
                <a:spcPct val="80000"/>
              </a:lnSpc>
              <a:buBlip>
                <a:blip r:embed="rId2"/>
              </a:buBlip>
            </a:pPr>
            <a:r>
              <a:rPr lang="tr-TR" sz="1800" dirty="0" smtClean="0"/>
              <a:t>Tahıl-dane yemlerinin beslenme değerini artırmak için bir takım uygulamalar yapılmaktadır. Yemlere enzim katılması, yemlerin ıslatılması ve fermantasyonu gibi işlemler sonucu tahılların ve tahıl rasyonlarının tamamen veya kısmen besleme değerleri artırılabilir (Yaşar ve Forbes, 1999 ve 2000). </a:t>
            </a:r>
          </a:p>
          <a:p>
            <a:pPr lvl="1" algn="just">
              <a:lnSpc>
                <a:spcPct val="80000"/>
              </a:lnSpc>
              <a:buBlip>
                <a:blip r:embed="rId2"/>
              </a:buBlip>
            </a:pPr>
            <a:endParaRPr lang="tr-TR" sz="1800" dirty="0" smtClean="0"/>
          </a:p>
          <a:p>
            <a:pPr lvl="1" algn="just">
              <a:lnSpc>
                <a:spcPct val="80000"/>
              </a:lnSpc>
              <a:buBlip>
                <a:blip r:embed="rId2"/>
              </a:buBlip>
            </a:pPr>
            <a:r>
              <a:rPr lang="tr-TR" sz="1800" dirty="0" smtClean="0"/>
              <a:t>Ancak</a:t>
            </a:r>
            <a:r>
              <a:rPr lang="tr-TR" sz="1800" dirty="0"/>
              <a:t>, ıslak yemlemede ticari tavuk üretiminde patojen küf, bakteri ve maya </a:t>
            </a:r>
            <a:r>
              <a:rPr lang="tr-TR" sz="1800" dirty="0" smtClean="0"/>
              <a:t>üretiminin olasılığı yüksek olmasından dolayı </a:t>
            </a:r>
            <a:r>
              <a:rPr lang="tr-TR" sz="1800" dirty="0"/>
              <a:t>tercih edilmemektedir.  Bu yüzden, yemlerin uygun bir metot ile </a:t>
            </a:r>
            <a:r>
              <a:rPr lang="tr-TR" sz="1800" dirty="0" smtClean="0"/>
              <a:t>mikroorganizma kullanarak veya </a:t>
            </a:r>
            <a:r>
              <a:rPr lang="tr-TR" sz="1800" dirty="0"/>
              <a:t>doğal yollar ile fermente edilip düşük sıcaklıkta kurutularak </a:t>
            </a:r>
            <a:r>
              <a:rPr lang="tr-TR" sz="1800" dirty="0" smtClean="0"/>
              <a:t>rasyona katılması önerilmiştir (Yaşar ve Gök, 2014). </a:t>
            </a:r>
          </a:p>
          <a:p>
            <a:pPr lvl="1" algn="just">
              <a:lnSpc>
                <a:spcPct val="80000"/>
              </a:lnSpc>
              <a:buBlip>
                <a:blip r:embed="rId2"/>
              </a:buBlip>
            </a:pPr>
            <a:endParaRPr lang="tr-TR" sz="1800" dirty="0" smtClean="0"/>
          </a:p>
          <a:p>
            <a:pPr lvl="1" algn="just">
              <a:lnSpc>
                <a:spcPct val="80000"/>
              </a:lnSpc>
              <a:buBlip>
                <a:blip r:embed="rId2"/>
              </a:buBlip>
            </a:pPr>
            <a:r>
              <a:rPr lang="tr-TR" sz="1800" dirty="0" smtClean="0"/>
              <a:t>Katı-faz fermantasyon (KFF) tekniği ile yemlerin anti besinsel faktör içeriklerinin azaltılmasına yönelik önceki çalışmalarda özellikle </a:t>
            </a:r>
            <a:r>
              <a:rPr lang="tr-TR" sz="1800" b="1" i="1" dirty="0" err="1" smtClean="0">
                <a:solidFill>
                  <a:srgbClr val="FF0000"/>
                </a:solidFill>
              </a:rPr>
              <a:t>Rhizopus</a:t>
            </a:r>
            <a:r>
              <a:rPr lang="tr-TR" sz="1800" b="1" i="1" dirty="0" smtClean="0">
                <a:solidFill>
                  <a:srgbClr val="FF0000"/>
                </a:solidFill>
              </a:rPr>
              <a:t> </a:t>
            </a:r>
            <a:r>
              <a:rPr lang="tr-TR" sz="1800" b="1" i="1" dirty="0" err="1" smtClean="0">
                <a:solidFill>
                  <a:srgbClr val="FF0000"/>
                </a:solidFill>
              </a:rPr>
              <a:t>oligosporus</a:t>
            </a:r>
            <a:r>
              <a:rPr lang="tr-TR" sz="1800" b="1" i="1" dirty="0" smtClean="0">
                <a:solidFill>
                  <a:srgbClr val="FF0000"/>
                </a:solidFill>
              </a:rPr>
              <a:t>, </a:t>
            </a:r>
            <a:r>
              <a:rPr lang="tr-TR" sz="1800" b="1" i="1" dirty="0" err="1" smtClean="0">
                <a:solidFill>
                  <a:srgbClr val="FF0000"/>
                </a:solidFill>
              </a:rPr>
              <a:t>Aspergillus</a:t>
            </a:r>
            <a:r>
              <a:rPr lang="tr-TR" sz="1800" b="1" i="1" dirty="0" smtClean="0">
                <a:solidFill>
                  <a:srgbClr val="FF0000"/>
                </a:solidFill>
              </a:rPr>
              <a:t> </a:t>
            </a:r>
            <a:r>
              <a:rPr lang="tr-TR" sz="1800" b="1" i="1" dirty="0" err="1" smtClean="0">
                <a:solidFill>
                  <a:srgbClr val="FF0000"/>
                </a:solidFill>
              </a:rPr>
              <a:t>oryzae</a:t>
            </a:r>
            <a:r>
              <a:rPr lang="tr-TR" sz="1800" b="1" i="1" dirty="0" smtClean="0">
                <a:solidFill>
                  <a:srgbClr val="FF0000"/>
                </a:solidFill>
              </a:rPr>
              <a:t>, </a:t>
            </a:r>
            <a:r>
              <a:rPr lang="tr-TR" sz="1800" b="1" i="1" dirty="0" err="1" smtClean="0">
                <a:solidFill>
                  <a:srgbClr val="FF0000"/>
                </a:solidFill>
              </a:rPr>
              <a:t>Neurospora</a:t>
            </a:r>
            <a:r>
              <a:rPr lang="tr-TR" sz="1800" b="1" i="1" dirty="0" smtClean="0">
                <a:solidFill>
                  <a:srgbClr val="FF0000"/>
                </a:solidFill>
              </a:rPr>
              <a:t> </a:t>
            </a:r>
            <a:r>
              <a:rPr lang="tr-TR" sz="1800" b="1" i="1" dirty="0" err="1" smtClean="0">
                <a:solidFill>
                  <a:srgbClr val="FF0000"/>
                </a:solidFill>
              </a:rPr>
              <a:t>sitophile</a:t>
            </a:r>
            <a:r>
              <a:rPr lang="tr-TR" sz="1800" b="1" i="1" dirty="0" smtClean="0">
                <a:solidFill>
                  <a:srgbClr val="FF0000"/>
                </a:solidFill>
              </a:rPr>
              <a:t> </a:t>
            </a:r>
            <a:r>
              <a:rPr lang="tr-TR" sz="1800" b="1" dirty="0" smtClean="0">
                <a:solidFill>
                  <a:srgbClr val="FF0000"/>
                </a:solidFill>
              </a:rPr>
              <a:t>ve</a:t>
            </a:r>
            <a:r>
              <a:rPr lang="tr-TR" sz="1800" b="1" i="1" dirty="0" smtClean="0">
                <a:solidFill>
                  <a:srgbClr val="FF0000"/>
                </a:solidFill>
              </a:rPr>
              <a:t> </a:t>
            </a:r>
            <a:r>
              <a:rPr lang="tr-TR" sz="1800" b="1" i="1" dirty="0" err="1" smtClean="0">
                <a:solidFill>
                  <a:srgbClr val="FF0000"/>
                </a:solidFill>
              </a:rPr>
              <a:t>Lactobacillus</a:t>
            </a:r>
            <a:r>
              <a:rPr lang="tr-TR" sz="1800" b="1" i="1" dirty="0" smtClean="0">
                <a:solidFill>
                  <a:srgbClr val="FF0000"/>
                </a:solidFill>
              </a:rPr>
              <a:t> </a:t>
            </a:r>
            <a:r>
              <a:rPr lang="tr-TR" sz="1800" b="1" i="1" dirty="0" err="1" smtClean="0">
                <a:solidFill>
                  <a:srgbClr val="FF0000"/>
                </a:solidFill>
              </a:rPr>
              <a:t>plantarum</a:t>
            </a:r>
            <a:r>
              <a:rPr lang="tr-TR" sz="1800" b="1" dirty="0" smtClean="0">
                <a:solidFill>
                  <a:srgbClr val="FF0000"/>
                </a:solidFill>
              </a:rPr>
              <a:t> </a:t>
            </a:r>
            <a:r>
              <a:rPr lang="tr-TR" sz="1800" dirty="0" err="1" smtClean="0"/>
              <a:t>mikroorrganizmlardan</a:t>
            </a:r>
            <a:r>
              <a:rPr lang="tr-TR" sz="1800" dirty="0" smtClean="0"/>
              <a:t> başarılı sonuçlar alındığı belirtilmiştir (</a:t>
            </a:r>
            <a:r>
              <a:rPr lang="tr-TR" sz="1800" dirty="0" err="1" smtClean="0"/>
              <a:t>Gowthaman</a:t>
            </a:r>
            <a:r>
              <a:rPr lang="tr-TR" sz="1800" dirty="0" smtClean="0"/>
              <a:t> </a:t>
            </a:r>
            <a:r>
              <a:rPr lang="tr-TR" sz="1800" dirty="0" err="1" smtClean="0"/>
              <a:t>vd</a:t>
            </a:r>
            <a:r>
              <a:rPr lang="tr-TR" sz="1800" dirty="0" smtClean="0"/>
              <a:t>., 2001; </a:t>
            </a:r>
            <a:r>
              <a:rPr lang="tr-TR" sz="1800" dirty="0" err="1" smtClean="0"/>
              <a:t>Amadou</a:t>
            </a:r>
            <a:r>
              <a:rPr lang="tr-TR" sz="1800" dirty="0" smtClean="0"/>
              <a:t> </a:t>
            </a:r>
            <a:r>
              <a:rPr lang="tr-TR" sz="1800" dirty="0" err="1" smtClean="0"/>
              <a:t>vd</a:t>
            </a:r>
            <a:r>
              <a:rPr lang="tr-TR" sz="1800" dirty="0" smtClean="0"/>
              <a:t>., 2010).</a:t>
            </a:r>
          </a:p>
          <a:p>
            <a:pPr lvl="1" algn="just">
              <a:lnSpc>
                <a:spcPct val="80000"/>
              </a:lnSpc>
              <a:buBlip>
                <a:blip r:embed="rId2"/>
              </a:buBlip>
            </a:pPr>
            <a:endParaRPr lang="tr-TR" sz="1800" dirty="0" smtClean="0"/>
          </a:p>
          <a:p>
            <a:pPr lvl="1" algn="just">
              <a:lnSpc>
                <a:spcPct val="80000"/>
              </a:lnSpc>
              <a:buBlip>
                <a:blip r:embed="rId2"/>
              </a:buBlip>
            </a:pPr>
            <a:r>
              <a:rPr lang="tr-TR" sz="1800" dirty="0" smtClean="0"/>
              <a:t>Uygun koşullar altında laktik asit bakteri </a:t>
            </a:r>
            <a:r>
              <a:rPr lang="tr-TR" sz="1800" dirty="0" err="1" smtClean="0"/>
              <a:t>suşları</a:t>
            </a:r>
            <a:r>
              <a:rPr lang="tr-TR" sz="1800" dirty="0" smtClean="0"/>
              <a:t> ile yapılan </a:t>
            </a:r>
            <a:r>
              <a:rPr lang="tr-TR" sz="1800" dirty="0" err="1" smtClean="0"/>
              <a:t>fermentasyonlarda</a:t>
            </a:r>
            <a:r>
              <a:rPr lang="tr-TR" sz="1800" dirty="0" smtClean="0"/>
              <a:t> laktik asit bakterilerinin </a:t>
            </a:r>
            <a:r>
              <a:rPr lang="tr-TR" sz="1800" b="1" dirty="0" err="1" smtClean="0">
                <a:solidFill>
                  <a:srgbClr val="FF0000"/>
                </a:solidFill>
              </a:rPr>
              <a:t>proteinaz</a:t>
            </a:r>
            <a:r>
              <a:rPr lang="tr-TR" sz="1800" b="1" dirty="0" smtClean="0">
                <a:solidFill>
                  <a:srgbClr val="FF0000"/>
                </a:solidFill>
              </a:rPr>
              <a:t> ve </a:t>
            </a:r>
            <a:r>
              <a:rPr lang="tr-TR" sz="1800" b="1" dirty="0" err="1" smtClean="0">
                <a:solidFill>
                  <a:srgbClr val="FF0000"/>
                </a:solidFill>
              </a:rPr>
              <a:t>aminopeptidaz</a:t>
            </a:r>
            <a:r>
              <a:rPr lang="tr-TR" sz="1800" b="1" dirty="0" smtClean="0">
                <a:solidFill>
                  <a:srgbClr val="FF0000"/>
                </a:solidFill>
              </a:rPr>
              <a:t> </a:t>
            </a:r>
            <a:r>
              <a:rPr lang="tr-TR" sz="1800" dirty="0" smtClean="0"/>
              <a:t>aktivitelerine sahip olduğu (</a:t>
            </a:r>
            <a:r>
              <a:rPr lang="tr-TR" sz="1800" dirty="0" err="1" smtClean="0"/>
              <a:t>Mugula</a:t>
            </a:r>
            <a:r>
              <a:rPr lang="tr-TR" sz="1800" dirty="0" smtClean="0"/>
              <a:t> </a:t>
            </a:r>
            <a:r>
              <a:rPr lang="tr-TR" sz="1800" dirty="0" err="1" smtClean="0"/>
              <a:t>vd</a:t>
            </a:r>
            <a:r>
              <a:rPr lang="tr-TR" sz="1800" dirty="0" smtClean="0"/>
              <a:t>, 2003) ve </a:t>
            </a:r>
            <a:r>
              <a:rPr lang="tr-TR" sz="1800" dirty="0" err="1" smtClean="0"/>
              <a:t>NTOP’u</a:t>
            </a:r>
            <a:r>
              <a:rPr lang="tr-TR" sz="1800" dirty="0" smtClean="0"/>
              <a:t> parçalayan enzim salgıladıkları saptanmışlardır (</a:t>
            </a:r>
            <a:r>
              <a:rPr lang="tr-TR" sz="1800" dirty="0" err="1" smtClean="0"/>
              <a:t>Skrede</a:t>
            </a:r>
            <a:r>
              <a:rPr lang="tr-TR" sz="1800" dirty="0" smtClean="0"/>
              <a:t> </a:t>
            </a:r>
            <a:r>
              <a:rPr lang="tr-TR" sz="1800" dirty="0" err="1" smtClean="0"/>
              <a:t>vd</a:t>
            </a:r>
            <a:r>
              <a:rPr lang="tr-TR" sz="1800" dirty="0" smtClean="0"/>
              <a:t>., 2001 ve 2003).</a:t>
            </a:r>
          </a:p>
          <a:p>
            <a:pPr lvl="1" algn="just">
              <a:lnSpc>
                <a:spcPct val="80000"/>
              </a:lnSpc>
              <a:buBlip>
                <a:blip r:embed="rId2"/>
              </a:buBlip>
            </a:pPr>
            <a:endParaRPr lang="tr-TR" sz="1800" dirty="0" smtClean="0"/>
          </a:p>
          <a:p>
            <a:pPr lvl="1" algn="just">
              <a:lnSpc>
                <a:spcPct val="80000"/>
              </a:lnSpc>
              <a:buBlip>
                <a:blip r:embed="rId2"/>
              </a:buBlip>
            </a:pPr>
            <a:endParaRPr lang="tr-TR" sz="1800" dirty="0" smtClean="0"/>
          </a:p>
        </p:txBody>
      </p:sp>
      <p:sp>
        <p:nvSpPr>
          <p:cNvPr id="5" name="4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000108"/>
            <a:ext cx="8229600" cy="642942"/>
          </a:xfrm>
        </p:spPr>
        <p:txBody>
          <a:bodyPr>
            <a:normAutofit lnSpcReduction="10000"/>
          </a:bodyPr>
          <a:lstStyle/>
          <a:p>
            <a:pPr lvl="1" algn="ctr">
              <a:lnSpc>
                <a:spcPct val="80000"/>
              </a:lnSpc>
              <a:buNone/>
            </a:pPr>
            <a:r>
              <a:rPr lang="tr-TR" sz="4800" b="1" u="sng" dirty="0" smtClean="0">
                <a:solidFill>
                  <a:srgbClr val="C00000"/>
                </a:solidFill>
              </a:rPr>
              <a:t>AMAÇ</a:t>
            </a:r>
            <a:endParaRPr lang="tr-TR" sz="4400" b="1" u="sng" dirty="0">
              <a:solidFill>
                <a:srgbClr val="C00000"/>
              </a:solidFill>
            </a:endParaRPr>
          </a:p>
        </p:txBody>
      </p:sp>
      <p:sp>
        <p:nvSpPr>
          <p:cNvPr id="4" name="2 İçerik Yer Tutucusu"/>
          <p:cNvSpPr txBox="1">
            <a:spLocks/>
          </p:cNvSpPr>
          <p:nvPr/>
        </p:nvSpPr>
        <p:spPr>
          <a:xfrm>
            <a:off x="642910" y="1857364"/>
            <a:ext cx="7715304" cy="3786214"/>
          </a:xfrm>
          <a:prstGeom prst="rect">
            <a:avLst/>
          </a:prstGeom>
        </p:spPr>
        <p:txBody>
          <a:bodyPr vert="horz" lIns="91440" tIns="45720" rIns="91440" bIns="45720" rtlCol="0">
            <a:normAutofit/>
          </a:bodyPr>
          <a:lstStyle/>
          <a:p>
            <a:pPr marL="742950" marR="0" lvl="1" indent="-285750" algn="just" defTabSz="914400" rtl="0" eaLnBrk="1" fontAlgn="auto" latinLnBrk="0" hangingPunct="1">
              <a:lnSpc>
                <a:spcPct val="80000"/>
              </a:lnSpc>
              <a:spcBef>
                <a:spcPct val="20000"/>
              </a:spcBef>
              <a:spcAft>
                <a:spcPts val="0"/>
              </a:spcAft>
              <a:buClrTx/>
              <a:buSzTx/>
              <a:buFont typeface="Arial" pitchFamily="34" charset="0"/>
              <a:buBlip>
                <a:blip r:embed="rId2"/>
              </a:buBlip>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80000"/>
              </a:lnSpc>
              <a:spcBef>
                <a:spcPct val="20000"/>
              </a:spcBef>
              <a:spcAft>
                <a:spcPts val="0"/>
              </a:spcAft>
              <a:buClrTx/>
              <a:buSzTx/>
              <a:buFont typeface="Arial" pitchFamily="34" charset="0"/>
              <a:buBlip>
                <a:blip r:embed="rId2"/>
              </a:buBlip>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Bu çalışmada arpa, buğday ve yulaf</a:t>
            </a:r>
            <a:r>
              <a:rPr kumimoji="0" lang="tr-TR" sz="2800" b="0" i="0" u="none" strike="noStrike" kern="1200" cap="none" spc="0" normalizeH="0" noProof="0" dirty="0" smtClean="0">
                <a:ln>
                  <a:noFill/>
                </a:ln>
                <a:solidFill>
                  <a:schemeClr val="tx1"/>
                </a:solidFill>
                <a:effectLst/>
                <a:uLnTx/>
                <a:uFillTx/>
                <a:latin typeface="+mn-lt"/>
                <a:ea typeface="+mn-ea"/>
                <a:cs typeface="+mn-cs"/>
              </a:rPr>
              <a:t> yemleri</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optimize edilmiş KFF koşullarında </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L. </a:t>
            </a:r>
            <a:r>
              <a:rPr kumimoji="0" lang="tr-TR" sz="2800" b="1" i="1" u="none" strike="noStrike" kern="1200" cap="none" spc="0" normalizeH="0" baseline="0" noProof="0" dirty="0" err="1" smtClean="0">
                <a:ln>
                  <a:noFill/>
                </a:ln>
                <a:solidFill>
                  <a:srgbClr val="FF0000"/>
                </a:solidFill>
                <a:effectLst/>
                <a:uLnTx/>
                <a:uFillTx/>
                <a:latin typeface="+mn-lt"/>
                <a:ea typeface="+mn-ea"/>
                <a:cs typeface="+mn-cs"/>
              </a:rPr>
              <a:t>salivarius</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ile fermente edilmiştir. </a:t>
            </a:r>
          </a:p>
          <a:p>
            <a:pPr marL="742950" marR="0" lvl="1" indent="-285750" algn="just" defTabSz="914400" rtl="0" eaLnBrk="1" fontAlgn="auto" latinLnBrk="0" hangingPunct="1">
              <a:lnSpc>
                <a:spcPct val="80000"/>
              </a:lnSpc>
              <a:spcBef>
                <a:spcPct val="20000"/>
              </a:spcBef>
              <a:spcAft>
                <a:spcPts val="0"/>
              </a:spcAft>
              <a:buClrTx/>
              <a:buSzTx/>
              <a:buFont typeface="Arial" pitchFamily="34" charset="0"/>
              <a:buBlip>
                <a:blip r:embed="rId2"/>
              </a:buBlip>
              <a:tabLst/>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80000"/>
              </a:lnSpc>
              <a:spcBef>
                <a:spcPct val="20000"/>
              </a:spcBef>
              <a:spcAft>
                <a:spcPts val="0"/>
              </a:spcAft>
              <a:buClrTx/>
              <a:buSzTx/>
              <a:buFont typeface="Arial" pitchFamily="34" charset="0"/>
              <a:buBlip>
                <a:blip r:embed="rId2"/>
              </a:buBlip>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Fermantasyon sonucu elde edilen yeni ürünlerde besin madde içerikleri, </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enzim aktiviteleri ile </a:t>
            </a:r>
            <a:r>
              <a:rPr kumimoji="0" lang="tr-TR" sz="2800" b="1" i="0" u="none" strike="noStrike" kern="1200" cap="none" spc="0" normalizeH="0" baseline="0" noProof="0" dirty="0" err="1" smtClean="0">
                <a:ln>
                  <a:noFill/>
                </a:ln>
                <a:solidFill>
                  <a:srgbClr val="FF0000"/>
                </a:solidFill>
                <a:effectLst/>
                <a:uLnTx/>
                <a:uFillTx/>
                <a:latin typeface="+mn-lt"/>
                <a:ea typeface="+mn-ea"/>
                <a:cs typeface="+mn-cs"/>
              </a:rPr>
              <a:t>probiyotik</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 ve antioksidan kapasitelerindeki</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değişimler tespit edilmiştir.</a:t>
            </a:r>
            <a:endParaRPr kumimoji="0" lang="tr-TR" sz="4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1142984"/>
            <a:ext cx="7000924" cy="5000660"/>
          </a:xfrm>
        </p:spPr>
        <p:txBody>
          <a:bodyPr>
            <a:normAutofit/>
          </a:bodyPr>
          <a:lstStyle/>
          <a:p>
            <a:pPr algn="just"/>
            <a:r>
              <a:rPr lang="tr-TR" sz="2000" b="1" u="sng" dirty="0" smtClean="0"/>
              <a:t>Yem</a:t>
            </a:r>
            <a:r>
              <a:rPr lang="tr-TR" sz="1900" b="1" dirty="0" smtClean="0"/>
              <a:t>,</a:t>
            </a:r>
          </a:p>
          <a:p>
            <a:pPr lvl="1" algn="just"/>
            <a:r>
              <a:rPr lang="tr-TR" sz="1800" dirty="0"/>
              <a:t>Arpa, buğday ve yulaf havada kuru formda (% 90 KM) </a:t>
            </a:r>
            <a:r>
              <a:rPr lang="tr-TR" sz="1800" b="1" dirty="0">
                <a:solidFill>
                  <a:srgbClr val="FF0000"/>
                </a:solidFill>
              </a:rPr>
              <a:t>3 </a:t>
            </a:r>
            <a:r>
              <a:rPr lang="tr-TR" sz="1800" b="1" dirty="0" err="1">
                <a:solidFill>
                  <a:srgbClr val="FF0000"/>
                </a:solidFill>
              </a:rPr>
              <a:t>mm'</a:t>
            </a:r>
            <a:r>
              <a:rPr lang="tr-TR" sz="1800" dirty="0" err="1"/>
              <a:t>lik</a:t>
            </a:r>
            <a:r>
              <a:rPr lang="tr-TR" sz="1800" dirty="0"/>
              <a:t> bir elekten geçirilerek öğütülmüştür.</a:t>
            </a:r>
          </a:p>
          <a:p>
            <a:pPr lvl="1" algn="just"/>
            <a:endParaRPr lang="tr-TR" sz="1900" b="1" dirty="0" smtClean="0"/>
          </a:p>
          <a:p>
            <a:pPr algn="just"/>
            <a:r>
              <a:rPr lang="tr-TR" sz="2000" b="1" u="sng" dirty="0" smtClean="0"/>
              <a:t>Mikroorganizma</a:t>
            </a:r>
            <a:r>
              <a:rPr lang="tr-TR" sz="1900" dirty="0" smtClean="0"/>
              <a:t>,</a:t>
            </a:r>
          </a:p>
          <a:p>
            <a:pPr lvl="1" algn="just"/>
            <a:r>
              <a:rPr lang="tr-TR" sz="1800" dirty="0" err="1" smtClean="0"/>
              <a:t>DSMZ'den</a:t>
            </a:r>
            <a:r>
              <a:rPr lang="tr-TR" sz="1800" dirty="0" smtClean="0"/>
              <a:t> temin edilen aktif </a:t>
            </a:r>
            <a:r>
              <a:rPr lang="tr-TR" sz="1800" b="1" i="1" dirty="0" smtClean="0">
                <a:solidFill>
                  <a:srgbClr val="FF0000"/>
                </a:solidFill>
              </a:rPr>
              <a:t>L. </a:t>
            </a:r>
            <a:r>
              <a:rPr lang="tr-TR" sz="1800" b="1" i="1" dirty="0" err="1" smtClean="0">
                <a:solidFill>
                  <a:srgbClr val="FF0000"/>
                </a:solidFill>
              </a:rPr>
              <a:t>salivarius</a:t>
            </a:r>
            <a:r>
              <a:rPr lang="tr-TR" sz="1800" b="1" dirty="0" smtClean="0">
                <a:solidFill>
                  <a:srgbClr val="FF0000"/>
                </a:solidFill>
              </a:rPr>
              <a:t> </a:t>
            </a:r>
            <a:r>
              <a:rPr lang="tr-TR" sz="1800" dirty="0" smtClean="0"/>
              <a:t>kültürleri, 37 °C'de </a:t>
            </a:r>
            <a:r>
              <a:rPr lang="tr-TR" sz="1800" dirty="0" err="1" smtClean="0"/>
              <a:t>pH</a:t>
            </a:r>
            <a:r>
              <a:rPr lang="tr-TR" sz="1800" dirty="0" smtClean="0"/>
              <a:t>: 6.3'de 24 saat boyunca MRS (de </a:t>
            </a:r>
            <a:r>
              <a:rPr lang="tr-TR" sz="1800" dirty="0" err="1" smtClean="0"/>
              <a:t>Man</a:t>
            </a:r>
            <a:r>
              <a:rPr lang="tr-TR" sz="1800" dirty="0" smtClean="0"/>
              <a:t>, </a:t>
            </a:r>
            <a:r>
              <a:rPr lang="tr-TR" sz="1800" dirty="0" err="1" smtClean="0"/>
              <a:t>Rogosa</a:t>
            </a:r>
            <a:r>
              <a:rPr lang="tr-TR" sz="1800" dirty="0" smtClean="0"/>
              <a:t>, </a:t>
            </a:r>
            <a:r>
              <a:rPr lang="tr-TR" sz="1800" dirty="0" err="1" smtClean="0"/>
              <a:t>Sharp</a:t>
            </a:r>
            <a:r>
              <a:rPr lang="tr-TR" sz="1800" dirty="0" smtClean="0"/>
              <a:t>) sıvı besi yerinde kültüre alınarak çoğaltılmıştır.  Her g katı madde için </a:t>
            </a:r>
            <a:r>
              <a:rPr lang="en-GB" sz="2000" b="1" dirty="0" smtClean="0">
                <a:solidFill>
                  <a:srgbClr val="FF0000"/>
                </a:solidFill>
              </a:rPr>
              <a:t>5x10</a:t>
            </a:r>
            <a:r>
              <a:rPr lang="en-GB" sz="2000" b="1" baseline="30000" dirty="0" smtClean="0">
                <a:solidFill>
                  <a:srgbClr val="FF0000"/>
                </a:solidFill>
              </a:rPr>
              <a:t>8</a:t>
            </a:r>
            <a:r>
              <a:rPr lang="tr-TR" sz="2000" b="1" baseline="30000" dirty="0" smtClean="0">
                <a:solidFill>
                  <a:srgbClr val="FF0000"/>
                </a:solidFill>
              </a:rPr>
              <a:t> </a:t>
            </a:r>
            <a:r>
              <a:rPr lang="tr-TR" sz="1800" b="1" dirty="0" err="1" smtClean="0">
                <a:solidFill>
                  <a:srgbClr val="FF0000"/>
                </a:solidFill>
              </a:rPr>
              <a:t>kob</a:t>
            </a:r>
            <a:r>
              <a:rPr lang="tr-TR" sz="1800" b="1" dirty="0" smtClean="0">
                <a:solidFill>
                  <a:srgbClr val="FF0000"/>
                </a:solidFill>
              </a:rPr>
              <a:t> </a:t>
            </a:r>
            <a:r>
              <a:rPr lang="tr-TR" sz="1800" dirty="0" smtClean="0"/>
              <a:t>(koloni oluşturma birimi) olarak katılmıştır. </a:t>
            </a:r>
          </a:p>
          <a:p>
            <a:pPr algn="just"/>
            <a:r>
              <a:rPr lang="tr-TR" sz="2000" b="1" u="sng" dirty="0" smtClean="0"/>
              <a:t>Sterilizasyon</a:t>
            </a:r>
            <a:endParaRPr lang="tr-TR" sz="1900" b="1" u="sng" dirty="0" smtClean="0"/>
          </a:p>
          <a:p>
            <a:pPr lvl="1" algn="just"/>
            <a:r>
              <a:rPr lang="tr-TR" sz="1800" dirty="0"/>
              <a:t>Öğütülmüş arpa ve buğdaydan 700 g, yulaftan ise 500 g, </a:t>
            </a:r>
            <a:r>
              <a:rPr lang="tr-TR" sz="1800" dirty="0" err="1" smtClean="0"/>
              <a:t>KFF’de</a:t>
            </a:r>
            <a:r>
              <a:rPr lang="tr-TR" sz="1800" dirty="0" smtClean="0"/>
              <a:t> kullanılmak </a:t>
            </a:r>
            <a:r>
              <a:rPr lang="tr-TR" sz="1800" dirty="0"/>
              <a:t>üzere 120 °C'de 60 dakika otoklavda tutulmuştur.</a:t>
            </a:r>
          </a:p>
          <a:p>
            <a:pPr lvl="1" algn="just"/>
            <a:r>
              <a:rPr lang="tr-TR" sz="1800" dirty="0" smtClean="0"/>
              <a:t>Fermantasyonda </a:t>
            </a:r>
            <a:r>
              <a:rPr lang="tr-TR" sz="1800" dirty="0"/>
              <a:t>kullanılacak tüm cam eşyalar, 175°C'de 2 saat boyunca sterilize edilmiş, katı ve sıvı sarf malzemeler ise 120°C'de 15 dakika otoklav edilmiştir. </a:t>
            </a:r>
          </a:p>
          <a:p>
            <a:pPr lvl="1"/>
            <a:endParaRPr lang="tr-TR" dirty="0" smtClean="0"/>
          </a:p>
          <a:p>
            <a:pPr lvl="1"/>
            <a:endParaRPr lang="tr-TR" dirty="0"/>
          </a:p>
        </p:txBody>
      </p:sp>
      <p:sp>
        <p:nvSpPr>
          <p:cNvPr id="4" name="3 Dikdörtgen"/>
          <p:cNvSpPr/>
          <p:nvPr/>
        </p:nvSpPr>
        <p:spPr>
          <a:xfrm>
            <a:off x="428596" y="214290"/>
            <a:ext cx="8429684" cy="830997"/>
          </a:xfrm>
          <a:prstGeom prst="rect">
            <a:avLst/>
          </a:prstGeom>
        </p:spPr>
        <p:txBody>
          <a:bodyPr wrap="square">
            <a:spAutoFit/>
          </a:bodyPr>
          <a:lstStyle/>
          <a:p>
            <a:pPr marL="342900" lvl="0" indent="-342900" algn="ctr">
              <a:spcBef>
                <a:spcPct val="20000"/>
              </a:spcBef>
            </a:pPr>
            <a:r>
              <a:rPr lang="tr-TR" sz="4800" b="1" u="sng" dirty="0" smtClean="0">
                <a:solidFill>
                  <a:srgbClr val="C00000"/>
                </a:solidFill>
              </a:rPr>
              <a:t>MATERYAL ve METOT</a:t>
            </a:r>
            <a:endParaRPr lang="tr-TR" sz="3200" b="1" u="sng" dirty="0" smtClean="0">
              <a:solidFill>
                <a:srgbClr val="C00000"/>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pPr/>
              <a:t>6</a:t>
            </a:fld>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pic>
        <p:nvPicPr>
          <p:cNvPr id="7" name="6 Resim"/>
          <p:cNvPicPr/>
          <p:nvPr/>
        </p:nvPicPr>
        <p:blipFill rotWithShape="1">
          <a:blip r:embed="rId2" cstate="print"/>
          <a:srcRect l="31243" t="18640" r="17561" b="36569"/>
          <a:stretch/>
        </p:blipFill>
        <p:spPr bwMode="auto">
          <a:xfrm>
            <a:off x="4500562" y="571480"/>
            <a:ext cx="3429024" cy="271464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9" name="8 Resim"/>
          <p:cNvPicPr/>
          <p:nvPr/>
        </p:nvPicPr>
        <p:blipFill rotWithShape="1">
          <a:blip r:embed="rId3" cstate="print"/>
          <a:srcRect l="34705" t="23709" r="23313" b="21645"/>
          <a:stretch/>
        </p:blipFill>
        <p:spPr bwMode="auto">
          <a:xfrm>
            <a:off x="1071538" y="571480"/>
            <a:ext cx="3429024" cy="271464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0" name="9 Resim"/>
          <p:cNvPicPr/>
          <p:nvPr/>
        </p:nvPicPr>
        <p:blipFill rotWithShape="1">
          <a:blip r:embed="rId4" cstate="print"/>
          <a:srcRect l="24144" t="25028" r="26753" b="47875"/>
          <a:stretch/>
        </p:blipFill>
        <p:spPr bwMode="auto">
          <a:xfrm>
            <a:off x="3857620" y="3286124"/>
            <a:ext cx="4071966" cy="2571768"/>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2" name="11 Resim"/>
          <p:cNvPicPr/>
          <p:nvPr/>
        </p:nvPicPr>
        <p:blipFill rotWithShape="1">
          <a:blip r:embed="rId5" cstate="print"/>
          <a:srcRect l="41013" t="19755" r="33757" b="12660"/>
          <a:stretch/>
        </p:blipFill>
        <p:spPr bwMode="auto">
          <a:xfrm>
            <a:off x="1071538" y="3286124"/>
            <a:ext cx="2786082" cy="2571768"/>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500034" y="428604"/>
            <a:ext cx="2786083" cy="1754326"/>
          </a:xfrm>
          <a:prstGeom prst="rect">
            <a:avLst/>
          </a:prstGeom>
        </p:spPr>
        <p:txBody>
          <a:bodyPr wrap="square">
            <a:spAutoFit/>
          </a:bodyPr>
          <a:lstStyle/>
          <a:p>
            <a:r>
              <a:rPr lang="tr-TR" b="1" u="sng" dirty="0" err="1" smtClean="0"/>
              <a:t>Biyoreaktöre</a:t>
            </a:r>
            <a:r>
              <a:rPr lang="tr-TR" b="1" u="sng" dirty="0" smtClean="0"/>
              <a:t> yüklenen materyaller,</a:t>
            </a:r>
          </a:p>
          <a:p>
            <a:pPr algn="ctr"/>
            <a:r>
              <a:rPr lang="tr-TR" b="1" dirty="0" smtClean="0">
                <a:solidFill>
                  <a:srgbClr val="FF0000"/>
                </a:solidFill>
              </a:rPr>
              <a:t>Arpa, buğday veya yulaf</a:t>
            </a:r>
          </a:p>
          <a:p>
            <a:pPr algn="ctr"/>
            <a:r>
              <a:rPr lang="tr-TR" b="1" i="1" dirty="0" smtClean="0">
                <a:solidFill>
                  <a:srgbClr val="FF0000"/>
                </a:solidFill>
              </a:rPr>
              <a:t>L. </a:t>
            </a:r>
            <a:r>
              <a:rPr lang="tr-TR" b="1" i="1" dirty="0" err="1" smtClean="0">
                <a:solidFill>
                  <a:srgbClr val="FF0000"/>
                </a:solidFill>
              </a:rPr>
              <a:t>Salivarius</a:t>
            </a:r>
            <a:endParaRPr lang="tr-TR" b="1" i="1" dirty="0" smtClean="0">
              <a:solidFill>
                <a:srgbClr val="FF0000"/>
              </a:solidFill>
            </a:endParaRPr>
          </a:p>
          <a:p>
            <a:pPr algn="ctr"/>
            <a:r>
              <a:rPr lang="tr-TR" b="1" dirty="0" smtClean="0">
                <a:solidFill>
                  <a:srgbClr val="FF0000"/>
                </a:solidFill>
              </a:rPr>
              <a:t>Su</a:t>
            </a:r>
          </a:p>
          <a:p>
            <a:pPr algn="ctr"/>
            <a:r>
              <a:rPr lang="tr-TR" b="1" dirty="0" smtClean="0">
                <a:solidFill>
                  <a:srgbClr val="FF0000"/>
                </a:solidFill>
              </a:rPr>
              <a:t>Asit veya baz</a:t>
            </a:r>
          </a:p>
        </p:txBody>
      </p:sp>
      <p:sp>
        <p:nvSpPr>
          <p:cNvPr id="9" name="8 U Dönüş Oku"/>
          <p:cNvSpPr/>
          <p:nvPr/>
        </p:nvSpPr>
        <p:spPr>
          <a:xfrm>
            <a:off x="3428992" y="214290"/>
            <a:ext cx="714380" cy="428628"/>
          </a:xfrm>
          <a:prstGeom prst="uturnArrow">
            <a:avLst>
              <a:gd name="adj1" fmla="val 25000"/>
              <a:gd name="adj2" fmla="val 25000"/>
              <a:gd name="adj3" fmla="val 25000"/>
              <a:gd name="adj4" fmla="val 43750"/>
              <a:gd name="adj5" fmla="val 75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Dikdörtgen"/>
          <p:cNvSpPr/>
          <p:nvPr/>
        </p:nvSpPr>
        <p:spPr>
          <a:xfrm>
            <a:off x="357158" y="2500306"/>
            <a:ext cx="3000396" cy="1477328"/>
          </a:xfrm>
          <a:prstGeom prst="rect">
            <a:avLst/>
          </a:prstGeom>
        </p:spPr>
        <p:txBody>
          <a:bodyPr wrap="square">
            <a:spAutoFit/>
          </a:bodyPr>
          <a:lstStyle/>
          <a:p>
            <a:r>
              <a:rPr lang="tr-TR" b="1" u="sng" dirty="0" err="1" smtClean="0"/>
              <a:t>Fermentasyon</a:t>
            </a:r>
            <a:r>
              <a:rPr lang="tr-TR" b="1" u="sng" dirty="0" smtClean="0"/>
              <a:t> koşulları,</a:t>
            </a:r>
          </a:p>
          <a:p>
            <a:pPr algn="ctr"/>
            <a:r>
              <a:rPr lang="tr-TR" b="1" dirty="0" err="1" smtClean="0">
                <a:solidFill>
                  <a:srgbClr val="FF0000"/>
                </a:solidFill>
              </a:rPr>
              <a:t>pH</a:t>
            </a:r>
            <a:r>
              <a:rPr lang="tr-TR" b="1" dirty="0" smtClean="0">
                <a:solidFill>
                  <a:srgbClr val="FF0000"/>
                </a:solidFill>
              </a:rPr>
              <a:t> :5,65	</a:t>
            </a:r>
          </a:p>
          <a:p>
            <a:pPr algn="ctr"/>
            <a:r>
              <a:rPr lang="tr-TR" b="1" dirty="0" smtClean="0">
                <a:solidFill>
                  <a:srgbClr val="FF0000"/>
                </a:solidFill>
              </a:rPr>
              <a:t>Sıcaklık, </a:t>
            </a:r>
            <a:r>
              <a:rPr lang="en-GB" b="1" baseline="30000" dirty="0" smtClean="0">
                <a:solidFill>
                  <a:srgbClr val="FF0000"/>
                </a:solidFill>
              </a:rPr>
              <a:t>0</a:t>
            </a:r>
            <a:r>
              <a:rPr lang="en-GB" b="1" dirty="0" smtClean="0">
                <a:solidFill>
                  <a:srgbClr val="FF0000"/>
                </a:solidFill>
              </a:rPr>
              <a:t>C</a:t>
            </a:r>
            <a:r>
              <a:rPr lang="tr-TR" b="1" dirty="0" smtClean="0">
                <a:solidFill>
                  <a:srgbClr val="FF0000"/>
                </a:solidFill>
              </a:rPr>
              <a:t> :37</a:t>
            </a:r>
          </a:p>
          <a:p>
            <a:pPr algn="ctr"/>
            <a:r>
              <a:rPr lang="tr-TR" b="1" dirty="0" smtClean="0">
                <a:solidFill>
                  <a:srgbClr val="FF0000"/>
                </a:solidFill>
              </a:rPr>
              <a:t>Karıştırma hızı, </a:t>
            </a:r>
            <a:r>
              <a:rPr lang="tr-TR" b="1" dirty="0" err="1" smtClean="0">
                <a:solidFill>
                  <a:srgbClr val="FF0000"/>
                </a:solidFill>
              </a:rPr>
              <a:t>rpm</a:t>
            </a:r>
            <a:r>
              <a:rPr lang="tr-TR" b="1" dirty="0" smtClean="0">
                <a:solidFill>
                  <a:srgbClr val="FF0000"/>
                </a:solidFill>
              </a:rPr>
              <a:t> :90</a:t>
            </a:r>
          </a:p>
          <a:p>
            <a:pPr algn="ctr"/>
            <a:r>
              <a:rPr lang="tr-TR" b="1" dirty="0" smtClean="0">
                <a:solidFill>
                  <a:srgbClr val="FF0000"/>
                </a:solidFill>
              </a:rPr>
              <a:t>Hava girişi, L/</a:t>
            </a:r>
            <a:r>
              <a:rPr lang="tr-TR" b="1" dirty="0" err="1" smtClean="0">
                <a:solidFill>
                  <a:srgbClr val="FF0000"/>
                </a:solidFill>
              </a:rPr>
              <a:t>dk</a:t>
            </a:r>
            <a:r>
              <a:rPr lang="tr-TR" b="1" dirty="0" smtClean="0">
                <a:solidFill>
                  <a:srgbClr val="FF0000"/>
                </a:solidFill>
              </a:rPr>
              <a:t> :0,5</a:t>
            </a:r>
          </a:p>
        </p:txBody>
      </p:sp>
      <p:sp>
        <p:nvSpPr>
          <p:cNvPr id="13" name="12 Dikdörtgen"/>
          <p:cNvSpPr/>
          <p:nvPr/>
        </p:nvSpPr>
        <p:spPr>
          <a:xfrm>
            <a:off x="428596" y="4286256"/>
            <a:ext cx="3214711" cy="2031325"/>
          </a:xfrm>
          <a:prstGeom prst="rect">
            <a:avLst/>
          </a:prstGeom>
        </p:spPr>
        <p:txBody>
          <a:bodyPr wrap="square">
            <a:spAutoFit/>
          </a:bodyPr>
          <a:lstStyle/>
          <a:p>
            <a:r>
              <a:rPr lang="tr-TR" b="1" u="sng" dirty="0" err="1" smtClean="0"/>
              <a:t>Fermentasyonun</a:t>
            </a:r>
            <a:r>
              <a:rPr lang="tr-TR" b="1" u="sng" dirty="0" smtClean="0"/>
              <a:t> 0, 24 ve 48 saatlerinde ölçülen parametreler,</a:t>
            </a:r>
          </a:p>
          <a:p>
            <a:pPr algn="ctr"/>
            <a:r>
              <a:rPr lang="en-GB" b="1" dirty="0" smtClean="0">
                <a:solidFill>
                  <a:srgbClr val="FF0000"/>
                </a:solidFill>
              </a:rPr>
              <a:t>CO</a:t>
            </a:r>
            <a:r>
              <a:rPr lang="en-GB" b="1" baseline="-25000" dirty="0" smtClean="0">
                <a:solidFill>
                  <a:srgbClr val="FF0000"/>
                </a:solidFill>
              </a:rPr>
              <a:t>2</a:t>
            </a:r>
            <a:r>
              <a:rPr lang="en-GB" b="1" dirty="0" smtClean="0">
                <a:solidFill>
                  <a:srgbClr val="FF0000"/>
                </a:solidFill>
              </a:rPr>
              <a:t>, %</a:t>
            </a:r>
            <a:endParaRPr lang="tr-TR" b="1" dirty="0" smtClean="0">
              <a:solidFill>
                <a:srgbClr val="FF0000"/>
              </a:solidFill>
            </a:endParaRPr>
          </a:p>
          <a:p>
            <a:pPr algn="ctr"/>
            <a:r>
              <a:rPr lang="en-GB" b="1" dirty="0" smtClean="0">
                <a:solidFill>
                  <a:srgbClr val="FF0000"/>
                </a:solidFill>
              </a:rPr>
              <a:t>H</a:t>
            </a:r>
            <a:r>
              <a:rPr lang="en-GB" b="1" baseline="-25000" dirty="0" smtClean="0">
                <a:solidFill>
                  <a:srgbClr val="FF0000"/>
                </a:solidFill>
              </a:rPr>
              <a:t>2</a:t>
            </a:r>
            <a:r>
              <a:rPr lang="en-GB" b="1" dirty="0" smtClean="0">
                <a:solidFill>
                  <a:srgbClr val="FF0000"/>
                </a:solidFill>
              </a:rPr>
              <a:t>S </a:t>
            </a:r>
            <a:r>
              <a:rPr lang="en-GB" b="1" dirty="0" err="1" smtClean="0">
                <a:solidFill>
                  <a:srgbClr val="FF0000"/>
                </a:solidFill>
              </a:rPr>
              <a:t>ppm</a:t>
            </a:r>
            <a:endParaRPr lang="tr-TR" b="1" dirty="0" smtClean="0">
              <a:solidFill>
                <a:srgbClr val="FF0000"/>
              </a:solidFill>
            </a:endParaRPr>
          </a:p>
          <a:p>
            <a:pPr algn="ctr"/>
            <a:r>
              <a:rPr lang="en-GB" b="1" dirty="0" smtClean="0">
                <a:solidFill>
                  <a:srgbClr val="FF0000"/>
                </a:solidFill>
              </a:rPr>
              <a:t>N, </a:t>
            </a:r>
            <a:r>
              <a:rPr lang="en-GB" b="1" dirty="0" err="1" smtClean="0">
                <a:solidFill>
                  <a:srgbClr val="FF0000"/>
                </a:solidFill>
              </a:rPr>
              <a:t>ppm</a:t>
            </a:r>
            <a:endParaRPr lang="tr-TR" b="1" dirty="0" smtClean="0">
              <a:solidFill>
                <a:srgbClr val="FF0000"/>
              </a:solidFill>
            </a:endParaRPr>
          </a:p>
          <a:p>
            <a:pPr algn="ctr"/>
            <a:r>
              <a:rPr lang="tr-TR" b="1" dirty="0" smtClean="0">
                <a:solidFill>
                  <a:srgbClr val="FF0000"/>
                </a:solidFill>
              </a:rPr>
              <a:t>CH</a:t>
            </a:r>
            <a:r>
              <a:rPr lang="tr-TR" b="1" baseline="-25000" dirty="0" smtClean="0">
                <a:solidFill>
                  <a:srgbClr val="FF0000"/>
                </a:solidFill>
              </a:rPr>
              <a:t>4</a:t>
            </a:r>
            <a:r>
              <a:rPr lang="en-GB" b="1" dirty="0" smtClean="0">
                <a:solidFill>
                  <a:srgbClr val="FF0000"/>
                </a:solidFill>
              </a:rPr>
              <a:t>, </a:t>
            </a:r>
            <a:r>
              <a:rPr lang="en-GB" b="1" dirty="0" err="1" smtClean="0">
                <a:solidFill>
                  <a:srgbClr val="FF0000"/>
                </a:solidFill>
              </a:rPr>
              <a:t>ppm</a:t>
            </a:r>
            <a:endParaRPr lang="tr-TR" b="1" dirty="0" smtClean="0">
              <a:solidFill>
                <a:srgbClr val="FF0000"/>
              </a:solidFill>
            </a:endParaRPr>
          </a:p>
        </p:txBody>
      </p:sp>
      <p:cxnSp>
        <p:nvCxnSpPr>
          <p:cNvPr id="17" name="16 Düz Ok Bağlayıcısı"/>
          <p:cNvCxnSpPr/>
          <p:nvPr/>
        </p:nvCxnSpPr>
        <p:spPr>
          <a:xfrm>
            <a:off x="3143240" y="3143248"/>
            <a:ext cx="642942" cy="1588"/>
          </a:xfrm>
          <a:prstGeom prst="straightConnector1">
            <a:avLst/>
          </a:prstGeom>
          <a:ln w="666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24 U Dönüş Oku"/>
          <p:cNvSpPr/>
          <p:nvPr/>
        </p:nvSpPr>
        <p:spPr>
          <a:xfrm rot="10800000">
            <a:off x="3357554" y="5857892"/>
            <a:ext cx="714380" cy="428628"/>
          </a:xfrm>
          <a:prstGeom prst="uturnArrow">
            <a:avLst>
              <a:gd name="adj1" fmla="val 25000"/>
              <a:gd name="adj2" fmla="val 25000"/>
              <a:gd name="adj3" fmla="val 25000"/>
              <a:gd name="adj4" fmla="val 43750"/>
              <a:gd name="adj5" fmla="val 75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27 Dikdörtgen"/>
          <p:cNvSpPr/>
          <p:nvPr/>
        </p:nvSpPr>
        <p:spPr>
          <a:xfrm>
            <a:off x="4286248" y="0"/>
            <a:ext cx="2678426" cy="523220"/>
          </a:xfrm>
          <a:prstGeom prst="rect">
            <a:avLst/>
          </a:prstGeom>
        </p:spPr>
        <p:txBody>
          <a:bodyPr wrap="none">
            <a:spAutoFit/>
          </a:bodyPr>
          <a:lstStyle/>
          <a:p>
            <a:pPr algn="just"/>
            <a:r>
              <a:rPr lang="tr-TR" sz="2800" b="1" u="sng" dirty="0" smtClean="0">
                <a:solidFill>
                  <a:srgbClr val="C00000"/>
                </a:solidFill>
              </a:rPr>
              <a:t>FERMANTASYON</a:t>
            </a:r>
            <a:endParaRPr lang="tr-TR" b="1" u="sng" dirty="0" smtClean="0">
              <a:solidFill>
                <a:srgbClr val="C00000"/>
              </a:solidFill>
            </a:endParaRPr>
          </a:p>
        </p:txBody>
      </p:sp>
      <p:sp>
        <p:nvSpPr>
          <p:cNvPr id="30" name="29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pic>
        <p:nvPicPr>
          <p:cNvPr id="1026" name="Picture 2" descr="C:\Users\pc\Desktop\20151226_175021.jpg"/>
          <p:cNvPicPr>
            <a:picLocks noChangeAspect="1" noChangeArrowheads="1"/>
          </p:cNvPicPr>
          <p:nvPr/>
        </p:nvPicPr>
        <p:blipFill>
          <a:blip r:embed="rId3" cstate="print"/>
          <a:srcRect t="1389" r="17187"/>
          <a:stretch>
            <a:fillRect/>
          </a:stretch>
        </p:blipFill>
        <p:spPr bwMode="auto">
          <a:xfrm rot="5400000">
            <a:off x="3163802" y="1408174"/>
            <a:ext cx="5500694" cy="36844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5"/>
            <a:ext cx="3471858" cy="6072206"/>
          </a:xfrm>
        </p:spPr>
        <p:txBody>
          <a:bodyPr numCol="1">
            <a:normAutofit/>
          </a:bodyPr>
          <a:lstStyle/>
          <a:p>
            <a:pPr marL="742950" lvl="2" indent="-342900">
              <a:buClr>
                <a:schemeClr val="tx2"/>
              </a:buClr>
              <a:buFont typeface="Wingdings" pitchFamily="2" charset="2"/>
              <a:buChar char="Ø"/>
            </a:pPr>
            <a:r>
              <a:rPr lang="tr-TR" sz="1800" b="1" dirty="0" smtClean="0">
                <a:solidFill>
                  <a:srgbClr val="FF0000"/>
                </a:solidFill>
              </a:rPr>
              <a:t>Hava girişi ve çıkışı 0.25 µm gözenek boyutlu sterilize filtreler ile dışarıyla bağlanmıştır.</a:t>
            </a:r>
          </a:p>
          <a:p>
            <a:pPr marL="742950" lvl="2" indent="-342900">
              <a:buNone/>
            </a:pPr>
            <a:endParaRPr lang="tr-TR" sz="1800" b="1" dirty="0" smtClean="0">
              <a:solidFill>
                <a:srgbClr val="FF0000"/>
              </a:solidFill>
            </a:endParaRPr>
          </a:p>
          <a:p>
            <a:pPr marL="742950" lvl="2" indent="-342900">
              <a:buClr>
                <a:schemeClr val="tx2"/>
              </a:buClr>
              <a:buFont typeface="Wingdings" pitchFamily="2" charset="2"/>
              <a:buChar char="Ø"/>
            </a:pPr>
            <a:r>
              <a:rPr lang="tr-TR" sz="1800" b="1" dirty="0" smtClean="0">
                <a:solidFill>
                  <a:srgbClr val="FF0000"/>
                </a:solidFill>
              </a:rPr>
              <a:t>Hava </a:t>
            </a:r>
            <a:r>
              <a:rPr lang="tr-TR" sz="1800" b="1" dirty="0">
                <a:solidFill>
                  <a:srgbClr val="FF0000"/>
                </a:solidFill>
              </a:rPr>
              <a:t>çıkışına </a:t>
            </a:r>
            <a:r>
              <a:rPr lang="tr-TR" sz="1800" b="1" dirty="0" smtClean="0">
                <a:solidFill>
                  <a:srgbClr val="FF0000"/>
                </a:solidFill>
              </a:rPr>
              <a:t>H</a:t>
            </a:r>
            <a:r>
              <a:rPr lang="en-GB" sz="1800" b="1" baseline="-25000" dirty="0" smtClean="0">
                <a:solidFill>
                  <a:srgbClr val="FF0000"/>
                </a:solidFill>
              </a:rPr>
              <a:t>2</a:t>
            </a:r>
            <a:r>
              <a:rPr lang="tr-TR" sz="1800" b="1" dirty="0" smtClean="0">
                <a:solidFill>
                  <a:srgbClr val="FF0000"/>
                </a:solidFill>
              </a:rPr>
              <a:t>S</a:t>
            </a:r>
            <a:r>
              <a:rPr lang="tr-TR" sz="1800" b="1" dirty="0">
                <a:solidFill>
                  <a:srgbClr val="FF0000"/>
                </a:solidFill>
              </a:rPr>
              <a:t>, CH</a:t>
            </a:r>
            <a:r>
              <a:rPr lang="tr-TR" sz="1800" b="1" baseline="-25000" dirty="0">
                <a:solidFill>
                  <a:srgbClr val="FF0000"/>
                </a:solidFill>
              </a:rPr>
              <a:t>4</a:t>
            </a:r>
            <a:r>
              <a:rPr lang="tr-TR" sz="1800" b="1" dirty="0">
                <a:solidFill>
                  <a:srgbClr val="FF0000"/>
                </a:solidFill>
              </a:rPr>
              <a:t>ve serbest </a:t>
            </a:r>
            <a:r>
              <a:rPr lang="tr-TR" sz="1800" b="1" dirty="0" smtClean="0">
                <a:solidFill>
                  <a:srgbClr val="FF0000"/>
                </a:solidFill>
              </a:rPr>
              <a:t>CO</a:t>
            </a:r>
            <a:r>
              <a:rPr lang="en-GB" sz="1800" b="1" baseline="-25000" dirty="0" smtClean="0">
                <a:solidFill>
                  <a:srgbClr val="FF0000"/>
                </a:solidFill>
              </a:rPr>
              <a:t>2</a:t>
            </a:r>
            <a:r>
              <a:rPr lang="tr-TR" sz="1800" b="1" dirty="0" smtClean="0">
                <a:solidFill>
                  <a:srgbClr val="FF0000"/>
                </a:solidFill>
              </a:rPr>
              <a:t> </a:t>
            </a:r>
            <a:r>
              <a:rPr lang="tr-TR" sz="1800" b="1" dirty="0">
                <a:solidFill>
                  <a:srgbClr val="FF0000"/>
                </a:solidFill>
              </a:rPr>
              <a:t>miktarını belirlemek için </a:t>
            </a:r>
            <a:r>
              <a:rPr lang="tr-TR" sz="1800" b="1" dirty="0" err="1">
                <a:solidFill>
                  <a:srgbClr val="FF0000"/>
                </a:solidFill>
              </a:rPr>
              <a:t>biyo</a:t>
            </a:r>
            <a:r>
              <a:rPr lang="tr-TR" sz="1800" b="1" dirty="0">
                <a:solidFill>
                  <a:srgbClr val="FF0000"/>
                </a:solidFill>
              </a:rPr>
              <a:t>-gaz </a:t>
            </a:r>
            <a:r>
              <a:rPr lang="tr-TR" sz="1800" b="1" dirty="0" err="1">
                <a:solidFill>
                  <a:srgbClr val="FF0000"/>
                </a:solidFill>
              </a:rPr>
              <a:t>dedektörü</a:t>
            </a:r>
            <a:r>
              <a:rPr lang="tr-TR" sz="1800" b="1" dirty="0">
                <a:solidFill>
                  <a:srgbClr val="FF0000"/>
                </a:solidFill>
              </a:rPr>
              <a:t> bağlanmıştır.</a:t>
            </a:r>
          </a:p>
          <a:p>
            <a:pPr marL="742950" lvl="2" indent="-342900">
              <a:buNone/>
            </a:pPr>
            <a:endParaRPr lang="tr-TR" sz="1800" b="1" dirty="0" smtClean="0">
              <a:solidFill>
                <a:srgbClr val="FF0000"/>
              </a:solidFill>
            </a:endParaRPr>
          </a:p>
          <a:p>
            <a:pPr marL="742950" lvl="2" indent="-342900">
              <a:buClr>
                <a:schemeClr val="tx2"/>
              </a:buClr>
              <a:buFont typeface="Wingdings" pitchFamily="2" charset="2"/>
              <a:buChar char="Ø"/>
            </a:pPr>
            <a:r>
              <a:rPr lang="tr-TR" sz="1800" b="1" dirty="0" smtClean="0">
                <a:solidFill>
                  <a:srgbClr val="FF0000"/>
                </a:solidFill>
              </a:rPr>
              <a:t> Buna ek olarak, </a:t>
            </a:r>
            <a:r>
              <a:rPr lang="tr-TR" sz="1800" b="1" dirty="0" err="1" smtClean="0">
                <a:solidFill>
                  <a:srgbClr val="FF0000"/>
                </a:solidFill>
              </a:rPr>
              <a:t>biyoreaktörden</a:t>
            </a:r>
            <a:r>
              <a:rPr lang="tr-TR" sz="1800" b="1" dirty="0" smtClean="0">
                <a:solidFill>
                  <a:srgbClr val="FF0000"/>
                </a:solidFill>
              </a:rPr>
              <a:t> çıkan hava, her 24 saatte serbest nitrojen tayini için 10 ml %2 borik asit içeren bir şişeden geçirilerek dışarıya salınmıştır.</a:t>
            </a:r>
            <a:endParaRPr lang="tr-TR" sz="1800" b="1" u="sng" dirty="0" smtClean="0">
              <a:solidFill>
                <a:srgbClr val="FF0000"/>
              </a:solidFill>
            </a:endParaRPr>
          </a:p>
          <a:p>
            <a:endParaRPr lang="tr-TR" sz="2800" b="1" dirty="0"/>
          </a:p>
        </p:txBody>
      </p:sp>
      <p:pic>
        <p:nvPicPr>
          <p:cNvPr id="4" name="3 Resim"/>
          <p:cNvPicPr/>
          <p:nvPr/>
        </p:nvPicPr>
        <p:blipFill rotWithShape="1">
          <a:blip r:embed="rId2" cstate="print"/>
          <a:srcRect l="41019" t="47298" r="34580" b="18644"/>
          <a:stretch/>
        </p:blipFill>
        <p:spPr bwMode="auto">
          <a:xfrm>
            <a:off x="4214810" y="785794"/>
            <a:ext cx="4572032" cy="5572164"/>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6" name="5 Slayt Numarası Yer Tutucusu"/>
          <p:cNvSpPr>
            <a:spLocks noGrp="1"/>
          </p:cNvSpPr>
          <p:nvPr>
            <p:ph type="sldNum" sz="quarter" idx="12"/>
          </p:nvPr>
        </p:nvSpPr>
        <p:spPr/>
        <p:txBody>
          <a:bodyPr/>
          <a:lstStyle/>
          <a:p>
            <a:fld id="{B1DEFA8C-F947-479F-BE07-76B6B3F80BF1}" type="slidenum">
              <a:rPr lang="tr-TR" smtClean="0"/>
              <a:pPr/>
              <a:t>9</a:t>
            </a:fld>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12242</TotalTime>
  <Words>1530</Words>
  <PresentationFormat>Ekran Gösterisi (4:3)</PresentationFormat>
  <Paragraphs>357</Paragraphs>
  <Slides>21</Slides>
  <Notes>3</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Sulhatin YAŞAR, Ramazan TOSUN ve Burak BARAN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KAYNAKÇA</vt:lpstr>
      <vt:lpstr>Slayt 20</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363</cp:revision>
  <dcterms:created xsi:type="dcterms:W3CDTF">2018-08-31T06:24:04Z</dcterms:created>
  <dcterms:modified xsi:type="dcterms:W3CDTF">2019-05-09T06:56:55Z</dcterms:modified>
</cp:coreProperties>
</file>