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0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F39D116-CDDC-4BF6-8A3A-4C704012FB2D}" type="datetimeFigureOut">
              <a:rPr lang="tr-TR" smtClean="0">
                <a:solidFill>
                  <a:prstClr val="black">
                    <a:tint val="75000"/>
                  </a:prstClr>
                </a:solidFill>
              </a:rPr>
              <a:pPr/>
              <a:t>20.06.2017</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8C5CCE7B-AE3C-49EB-9E4B-8E48806836A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67525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F39D116-CDDC-4BF6-8A3A-4C704012FB2D}" type="datetimeFigureOut">
              <a:rPr lang="tr-TR" smtClean="0">
                <a:solidFill>
                  <a:prstClr val="black">
                    <a:tint val="75000"/>
                  </a:prstClr>
                </a:solidFill>
              </a:rPr>
              <a:pPr/>
              <a:t>20.06.2017</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8C5CCE7B-AE3C-49EB-9E4B-8E48806836A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4674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F39D116-CDDC-4BF6-8A3A-4C704012FB2D}" type="datetimeFigureOut">
              <a:rPr lang="tr-TR" smtClean="0">
                <a:solidFill>
                  <a:prstClr val="black">
                    <a:tint val="75000"/>
                  </a:prstClr>
                </a:solidFill>
              </a:rPr>
              <a:pPr/>
              <a:t>20.06.2017</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8C5CCE7B-AE3C-49EB-9E4B-8E48806836A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43153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F39D116-CDDC-4BF6-8A3A-4C704012FB2D}" type="datetimeFigureOut">
              <a:rPr lang="tr-TR" smtClean="0">
                <a:solidFill>
                  <a:prstClr val="black">
                    <a:tint val="75000"/>
                  </a:prstClr>
                </a:solidFill>
              </a:rPr>
              <a:pPr/>
              <a:t>20.06.2017</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8C5CCE7B-AE3C-49EB-9E4B-8E48806836A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109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F39D116-CDDC-4BF6-8A3A-4C704012FB2D}" type="datetimeFigureOut">
              <a:rPr lang="tr-TR" smtClean="0">
                <a:solidFill>
                  <a:prstClr val="black">
                    <a:tint val="75000"/>
                  </a:prstClr>
                </a:solidFill>
              </a:rPr>
              <a:pPr/>
              <a:t>20.06.2017</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8C5CCE7B-AE3C-49EB-9E4B-8E48806836A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69018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F39D116-CDDC-4BF6-8A3A-4C704012FB2D}" type="datetimeFigureOut">
              <a:rPr lang="tr-TR" smtClean="0">
                <a:solidFill>
                  <a:prstClr val="black">
                    <a:tint val="75000"/>
                  </a:prstClr>
                </a:solidFill>
              </a:rPr>
              <a:pPr/>
              <a:t>20.06.2017</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8C5CCE7B-AE3C-49EB-9E4B-8E48806836A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61486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F39D116-CDDC-4BF6-8A3A-4C704012FB2D}" type="datetimeFigureOut">
              <a:rPr lang="tr-TR" smtClean="0">
                <a:solidFill>
                  <a:prstClr val="black">
                    <a:tint val="75000"/>
                  </a:prstClr>
                </a:solidFill>
              </a:rPr>
              <a:pPr/>
              <a:t>20.06.2017</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8C5CCE7B-AE3C-49EB-9E4B-8E48806836A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61361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F39D116-CDDC-4BF6-8A3A-4C704012FB2D}" type="datetimeFigureOut">
              <a:rPr lang="tr-TR" smtClean="0">
                <a:solidFill>
                  <a:prstClr val="black">
                    <a:tint val="75000"/>
                  </a:prstClr>
                </a:solidFill>
              </a:rPr>
              <a:pPr/>
              <a:t>20.06.2017</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8C5CCE7B-AE3C-49EB-9E4B-8E48806836A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95307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F39D116-CDDC-4BF6-8A3A-4C704012FB2D}" type="datetimeFigureOut">
              <a:rPr lang="tr-TR" smtClean="0">
                <a:solidFill>
                  <a:prstClr val="black">
                    <a:tint val="75000"/>
                  </a:prstClr>
                </a:solidFill>
              </a:rPr>
              <a:pPr/>
              <a:t>20.06.2017</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8C5CCE7B-AE3C-49EB-9E4B-8E48806836A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12626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F39D116-CDDC-4BF6-8A3A-4C704012FB2D}" type="datetimeFigureOut">
              <a:rPr lang="tr-TR" smtClean="0">
                <a:solidFill>
                  <a:prstClr val="black">
                    <a:tint val="75000"/>
                  </a:prstClr>
                </a:solidFill>
              </a:rPr>
              <a:pPr/>
              <a:t>20.06.2017</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8C5CCE7B-AE3C-49EB-9E4B-8E48806836A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9228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F39D116-CDDC-4BF6-8A3A-4C704012FB2D}" type="datetimeFigureOut">
              <a:rPr lang="tr-TR" smtClean="0">
                <a:solidFill>
                  <a:prstClr val="black">
                    <a:tint val="75000"/>
                  </a:prstClr>
                </a:solidFill>
              </a:rPr>
              <a:pPr/>
              <a:t>20.06.2017</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8C5CCE7B-AE3C-49EB-9E4B-8E48806836A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86991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5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39D116-CDDC-4BF6-8A3A-4C704012FB2D}" type="datetimeFigureOut">
              <a:rPr lang="tr-TR" smtClean="0">
                <a:solidFill>
                  <a:prstClr val="black">
                    <a:tint val="75000"/>
                  </a:prstClr>
                </a:solidFill>
              </a:rPr>
              <a:pPr/>
              <a:t>20.06.2017</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5CCE7B-AE3C-49EB-9E4B-8E48806836A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00711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mailto:fen.edebiyat@igdir.edu.t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55093" y="78086"/>
            <a:ext cx="6480720" cy="2218258"/>
          </a:xfrm>
        </p:spPr>
        <p:txBody>
          <a:bodyPr>
            <a:normAutofit fontScale="90000"/>
          </a:bodyPr>
          <a:lstStyle/>
          <a:p>
            <a:r>
              <a:rPr lang="tr-TR" dirty="0"/>
              <a:t/>
            </a:r>
            <a:br>
              <a:rPr lang="tr-TR" dirty="0"/>
            </a:br>
            <a:r>
              <a:rPr lang="tr-TR" sz="2800" dirty="0" smtClean="0">
                <a:latin typeface="Imprint MT Shadow" pitchFamily="82" charset="0"/>
              </a:rPr>
              <a:t>IĞDIR ÜNİVERSİTESİ</a:t>
            </a:r>
            <a:br>
              <a:rPr lang="tr-TR" sz="2800" dirty="0" smtClean="0">
                <a:latin typeface="Imprint MT Shadow" pitchFamily="82" charset="0"/>
              </a:rPr>
            </a:br>
            <a:r>
              <a:rPr lang="tr-TR" sz="2800" dirty="0" smtClean="0">
                <a:latin typeface="Imprint MT Shadow" pitchFamily="82" charset="0"/>
              </a:rPr>
              <a:t>FEN EDEBİYAT FAKÜLTESİ</a:t>
            </a:r>
            <a:br>
              <a:rPr lang="tr-TR" sz="2800" dirty="0" smtClean="0">
                <a:latin typeface="Imprint MT Shadow" pitchFamily="82" charset="0"/>
              </a:rPr>
            </a:br>
            <a:r>
              <a:rPr lang="tr-TR" sz="2800" dirty="0" smtClean="0">
                <a:latin typeface="Imprint MT Shadow" pitchFamily="82" charset="0"/>
              </a:rPr>
              <a:t>TARİH </a:t>
            </a:r>
            <a:r>
              <a:rPr lang="tr-TR" sz="2800" dirty="0" smtClean="0">
                <a:latin typeface="Imprint MT Shadow" pitchFamily="82" charset="0"/>
              </a:rPr>
              <a:t>BÖLÜMÜ</a:t>
            </a:r>
            <a:r>
              <a:rPr lang="tr-TR" sz="2000" dirty="0"/>
              <a:t/>
            </a:r>
            <a:br>
              <a:rPr lang="tr-TR" sz="2000" dirty="0"/>
            </a:br>
            <a:endParaRPr lang="tr-TR" sz="2000" dirty="0"/>
          </a:p>
        </p:txBody>
      </p:sp>
      <p:pic>
        <p:nvPicPr>
          <p:cNvPr id="24578" name="Picture 2" descr="C:\Users\Ahmet\Desktop\fakülte tanıtımı\1552848_1505357196356837_2042203587_n.jpg"/>
          <p:cNvPicPr>
            <a:picLocks noChangeAspect="1" noChangeArrowheads="1"/>
          </p:cNvPicPr>
          <p:nvPr/>
        </p:nvPicPr>
        <p:blipFill>
          <a:blip r:embed="rId2" cstate="print"/>
          <a:srcRect/>
          <a:stretch>
            <a:fillRect/>
          </a:stretch>
        </p:blipFill>
        <p:spPr bwMode="auto">
          <a:xfrm>
            <a:off x="2375173" y="2276872"/>
            <a:ext cx="5040560" cy="3714097"/>
          </a:xfrm>
          <a:prstGeom prst="rect">
            <a:avLst/>
          </a:prstGeom>
          <a:noFill/>
        </p:spPr>
      </p:pic>
      <p:pic>
        <p:nvPicPr>
          <p:cNvPr id="4" name="Picture 2" descr="C:\Users\Ahmet\Desktop\fakülte tanıtımı\1533348_1505299139695976_374411980_n.jpg"/>
          <p:cNvPicPr>
            <a:picLocks noChangeAspect="1" noChangeArrowheads="1"/>
          </p:cNvPicPr>
          <p:nvPr/>
        </p:nvPicPr>
        <p:blipFill>
          <a:blip r:embed="rId3" cstate="print"/>
          <a:srcRect/>
          <a:stretch>
            <a:fillRect/>
          </a:stretch>
        </p:blipFill>
        <p:spPr bwMode="auto">
          <a:xfrm>
            <a:off x="1115616" y="625391"/>
            <a:ext cx="1368152" cy="1397262"/>
          </a:xfrm>
          <a:prstGeom prst="rect">
            <a:avLst/>
          </a:prstGeom>
          <a:noFill/>
        </p:spPr>
      </p:pic>
    </p:spTree>
    <p:extLst>
      <p:ext uri="{BB962C8B-B14F-4D97-AF65-F5344CB8AC3E}">
        <p14:creationId xmlns:p14="http://schemas.microsoft.com/office/powerpoint/2010/main" val="2324870882"/>
      </p:ext>
    </p:extLst>
  </p:cSld>
  <p:clrMapOvr>
    <a:masterClrMapping/>
  </p:clrMapOvr>
  <p:transition advClick="0" advTm="5000">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476672"/>
            <a:ext cx="4895850" cy="1420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descr="C:\Users\Ahmet\Desktop\fakülte tanıtımı\1533348_1505299139695976_374411980_n.jpg"/>
          <p:cNvPicPr>
            <a:picLocks noChangeAspect="1" noChangeArrowheads="1"/>
          </p:cNvPicPr>
          <p:nvPr/>
        </p:nvPicPr>
        <p:blipFill>
          <a:blip r:embed="rId3" cstate="print"/>
          <a:srcRect/>
          <a:stretch>
            <a:fillRect/>
          </a:stretch>
        </p:blipFill>
        <p:spPr bwMode="auto">
          <a:xfrm>
            <a:off x="926180" y="496020"/>
            <a:ext cx="1231269" cy="1257467"/>
          </a:xfrm>
          <a:prstGeom prst="rect">
            <a:avLst/>
          </a:prstGeom>
          <a:noFill/>
        </p:spPr>
      </p:pic>
      <p:sp>
        <p:nvSpPr>
          <p:cNvPr id="4" name="2 İçerik Yer Tutucusu"/>
          <p:cNvSpPr txBox="1">
            <a:spLocks/>
          </p:cNvSpPr>
          <p:nvPr/>
        </p:nvSpPr>
        <p:spPr>
          <a:xfrm>
            <a:off x="457200" y="2780928"/>
            <a:ext cx="8229600" cy="2952328"/>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tr-TR" sz="2400" dirty="0" smtClean="0">
                <a:solidFill>
                  <a:prstClr val="black"/>
                </a:solidFill>
                <a:latin typeface="Times New Roman" pitchFamily="18" charset="0"/>
                <a:cs typeface="Times New Roman" pitchFamily="18" charset="0"/>
              </a:rPr>
              <a:t>Iğdır Üniversitesi</a:t>
            </a:r>
            <a:endParaRPr lang="tr-TR" sz="2400" dirty="0">
              <a:solidFill>
                <a:prstClr val="black"/>
              </a:solidFill>
              <a:latin typeface="Times New Roman" pitchFamily="18" charset="0"/>
              <a:cs typeface="Times New Roman" pitchFamily="18" charset="0"/>
            </a:endParaRPr>
          </a:p>
          <a:p>
            <a:pPr marL="0" indent="0">
              <a:buFont typeface="Arial" pitchFamily="34" charset="0"/>
              <a:buNone/>
            </a:pPr>
            <a:r>
              <a:rPr lang="tr-TR" sz="2400" dirty="0">
                <a:solidFill>
                  <a:prstClr val="black"/>
                </a:solidFill>
                <a:latin typeface="Times New Roman" pitchFamily="18" charset="0"/>
                <a:cs typeface="Times New Roman" pitchFamily="18" charset="0"/>
              </a:rPr>
              <a:t>Fen Edebiyat </a:t>
            </a:r>
            <a:r>
              <a:rPr lang="tr-TR" sz="2400" dirty="0" smtClean="0">
                <a:solidFill>
                  <a:prstClr val="black"/>
                </a:solidFill>
                <a:latin typeface="Times New Roman" pitchFamily="18" charset="0"/>
                <a:cs typeface="Times New Roman" pitchFamily="18" charset="0"/>
              </a:rPr>
              <a:t>Fakültesi</a:t>
            </a:r>
          </a:p>
          <a:p>
            <a:pPr marL="0" indent="0">
              <a:buFont typeface="Arial" pitchFamily="34" charset="0"/>
              <a:buNone/>
            </a:pPr>
            <a:r>
              <a:rPr lang="tr-TR" sz="2400" dirty="0" smtClean="0">
                <a:solidFill>
                  <a:prstClr val="black"/>
                </a:solidFill>
                <a:latin typeface="Times New Roman" pitchFamily="18" charset="0"/>
                <a:cs typeface="Times New Roman" pitchFamily="18" charset="0"/>
              </a:rPr>
              <a:t>Tarih Bölümü</a:t>
            </a:r>
          </a:p>
          <a:p>
            <a:pPr marL="0" indent="0">
              <a:buFont typeface="Arial" pitchFamily="34" charset="0"/>
              <a:buNone/>
            </a:pPr>
            <a:r>
              <a:rPr lang="tr-TR" sz="2400" dirty="0" err="1">
                <a:solidFill>
                  <a:prstClr val="black"/>
                </a:solidFill>
                <a:latin typeface="Times New Roman" pitchFamily="18" charset="0"/>
                <a:cs typeface="Times New Roman" pitchFamily="18" charset="0"/>
              </a:rPr>
              <a:t>Suveren</a:t>
            </a:r>
            <a:r>
              <a:rPr lang="tr-TR" sz="2400" dirty="0">
                <a:solidFill>
                  <a:prstClr val="black"/>
                </a:solidFill>
                <a:latin typeface="Times New Roman" pitchFamily="18" charset="0"/>
                <a:cs typeface="Times New Roman" pitchFamily="18" charset="0"/>
              </a:rPr>
              <a:t> </a:t>
            </a:r>
            <a:r>
              <a:rPr lang="tr-TR" sz="2400" dirty="0" smtClean="0">
                <a:solidFill>
                  <a:prstClr val="black"/>
                </a:solidFill>
                <a:latin typeface="Times New Roman" pitchFamily="18" charset="0"/>
                <a:cs typeface="Times New Roman" pitchFamily="18" charset="0"/>
              </a:rPr>
              <a:t>Kampüsü</a:t>
            </a:r>
          </a:p>
          <a:p>
            <a:pPr marL="0" indent="0">
              <a:buFont typeface="Arial" pitchFamily="34" charset="0"/>
              <a:buNone/>
            </a:pPr>
            <a:r>
              <a:rPr lang="tr-TR" sz="2400" dirty="0" smtClean="0">
                <a:solidFill>
                  <a:prstClr val="black"/>
                </a:solidFill>
                <a:latin typeface="Times New Roman" pitchFamily="18" charset="0"/>
                <a:cs typeface="Times New Roman" pitchFamily="18" charset="0"/>
              </a:rPr>
              <a:t>76000,IĞDIR</a:t>
            </a:r>
          </a:p>
          <a:p>
            <a:pPr marL="0" indent="0" algn="ctr">
              <a:buFont typeface="Arial" pitchFamily="34" charset="0"/>
              <a:buNone/>
            </a:pPr>
            <a:endParaRPr lang="tr-TR" sz="2400" dirty="0">
              <a:solidFill>
                <a:prstClr val="black"/>
              </a:solidFill>
              <a:latin typeface="Times New Roman" pitchFamily="18" charset="0"/>
              <a:cs typeface="Times New Roman" pitchFamily="18" charset="0"/>
            </a:endParaRPr>
          </a:p>
          <a:p>
            <a:r>
              <a:rPr lang="tr-TR" sz="2400" dirty="0">
                <a:solidFill>
                  <a:prstClr val="black"/>
                </a:solidFill>
                <a:latin typeface="Times New Roman" pitchFamily="18" charset="0"/>
                <a:cs typeface="Times New Roman" pitchFamily="18" charset="0"/>
              </a:rPr>
              <a:t>Telefon </a:t>
            </a:r>
            <a:r>
              <a:rPr lang="tr-TR" sz="2400" dirty="0" smtClean="0">
                <a:solidFill>
                  <a:prstClr val="black"/>
                </a:solidFill>
                <a:latin typeface="Times New Roman" pitchFamily="18" charset="0"/>
                <a:cs typeface="Times New Roman" pitchFamily="18" charset="0"/>
              </a:rPr>
              <a:t>:</a:t>
            </a:r>
            <a:r>
              <a:rPr lang="tr-TR" sz="2400" dirty="0">
                <a:solidFill>
                  <a:prstClr val="black"/>
                </a:solidFill>
                <a:latin typeface="Times New Roman" pitchFamily="18" charset="0"/>
                <a:cs typeface="Times New Roman" pitchFamily="18" charset="0"/>
              </a:rPr>
              <a:t> </a:t>
            </a:r>
            <a:r>
              <a:rPr lang="tr-TR" sz="2400" dirty="0" smtClean="0">
                <a:solidFill>
                  <a:prstClr val="black"/>
                </a:solidFill>
                <a:latin typeface="Times New Roman" pitchFamily="18" charset="0"/>
                <a:cs typeface="Times New Roman" pitchFamily="18" charset="0"/>
              </a:rPr>
              <a:t>+</a:t>
            </a:r>
            <a:r>
              <a:rPr lang="tr-TR" sz="2400" dirty="0">
                <a:solidFill>
                  <a:prstClr val="black"/>
                </a:solidFill>
                <a:latin typeface="Times New Roman" pitchFamily="18" charset="0"/>
                <a:cs typeface="Times New Roman" pitchFamily="18" charset="0"/>
              </a:rPr>
              <a:t>90 - 476 - 226 1314 </a:t>
            </a:r>
          </a:p>
          <a:p>
            <a:r>
              <a:rPr lang="tr-TR" sz="2400" dirty="0">
                <a:solidFill>
                  <a:prstClr val="black"/>
                </a:solidFill>
                <a:latin typeface="Times New Roman" pitchFamily="18" charset="0"/>
                <a:cs typeface="Times New Roman" pitchFamily="18" charset="0"/>
              </a:rPr>
              <a:t>E-</a:t>
            </a:r>
            <a:r>
              <a:rPr lang="tr-TR" sz="2400" u="sng" dirty="0">
                <a:solidFill>
                  <a:prstClr val="black"/>
                </a:solidFill>
                <a:latin typeface="Times New Roman" pitchFamily="18" charset="0"/>
                <a:cs typeface="Times New Roman" pitchFamily="18" charset="0"/>
              </a:rPr>
              <a:t>posta</a:t>
            </a:r>
            <a:r>
              <a:rPr lang="tr-TR" sz="2400" dirty="0">
                <a:solidFill>
                  <a:prstClr val="black"/>
                </a:solidFill>
                <a:latin typeface="Times New Roman" pitchFamily="18" charset="0"/>
                <a:cs typeface="Times New Roman" pitchFamily="18" charset="0"/>
              </a:rPr>
              <a:t> : </a:t>
            </a:r>
            <a:r>
              <a:rPr lang="tr-TR" sz="2400" dirty="0" smtClean="0">
                <a:solidFill>
                  <a:prstClr val="black"/>
                </a:solidFill>
                <a:latin typeface="Times New Roman" pitchFamily="18" charset="0"/>
                <a:cs typeface="Times New Roman" pitchFamily="18" charset="0"/>
                <a:hlinkClick r:id="rId4"/>
              </a:rPr>
              <a:t>fen.edebiyat@igdir.edu.tr</a:t>
            </a:r>
            <a:endParaRPr lang="tr-TR" sz="2400" dirty="0">
              <a:solidFill>
                <a:prstClr val="black"/>
              </a:solidFill>
              <a:latin typeface="Times New Roman" pitchFamily="18" charset="0"/>
              <a:cs typeface="Times New Roman" pitchFamily="18" charset="0"/>
            </a:endParaRPr>
          </a:p>
          <a:p>
            <a:pPr marL="0" indent="0">
              <a:buFont typeface="Arial" pitchFamily="34" charset="0"/>
              <a:buNone/>
            </a:pPr>
            <a:endParaRPr lang="tr-TR" sz="2400" dirty="0">
              <a:solidFill>
                <a:prstClr val="black"/>
              </a:solidFill>
              <a:latin typeface="Times New Roman" pitchFamily="18" charset="0"/>
              <a:cs typeface="Times New Roman" pitchFamily="18" charset="0"/>
            </a:endParaRPr>
          </a:p>
        </p:txBody>
      </p:sp>
      <p:sp>
        <p:nvSpPr>
          <p:cNvPr id="5" name="1 Başlık"/>
          <p:cNvSpPr txBox="1">
            <a:spLocks/>
          </p:cNvSpPr>
          <p:nvPr/>
        </p:nvSpPr>
        <p:spPr>
          <a:xfrm>
            <a:off x="457200" y="2204864"/>
            <a:ext cx="8229600" cy="85010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400" dirty="0" smtClean="0">
                <a:solidFill>
                  <a:srgbClr val="C00000"/>
                </a:solidFill>
                <a:latin typeface="Imprint MT Shadow" pitchFamily="82" charset="0"/>
              </a:rPr>
              <a:t>İletişim:</a:t>
            </a:r>
            <a:endParaRPr lang="tr-TR" sz="2400" dirty="0">
              <a:solidFill>
                <a:srgbClr val="C00000"/>
              </a:solidFill>
              <a:latin typeface="Imprint MT Shadow" pitchFamily="82" charset="0"/>
            </a:endParaRPr>
          </a:p>
        </p:txBody>
      </p:sp>
    </p:spTree>
    <p:extLst>
      <p:ext uri="{BB962C8B-B14F-4D97-AF65-F5344CB8AC3E}">
        <p14:creationId xmlns:p14="http://schemas.microsoft.com/office/powerpoint/2010/main" val="296624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fotoooo\DSC0804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2060848"/>
            <a:ext cx="6696743" cy="445652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0078" y="496020"/>
            <a:ext cx="4895850" cy="1420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descr="C:\Users\Ahmet\Desktop\fakülte tanıtımı\1533348_1505299139695976_374411980_n.jpg"/>
          <p:cNvPicPr>
            <a:picLocks noChangeAspect="1" noChangeArrowheads="1"/>
          </p:cNvPicPr>
          <p:nvPr/>
        </p:nvPicPr>
        <p:blipFill>
          <a:blip r:embed="rId4" cstate="print"/>
          <a:srcRect/>
          <a:stretch>
            <a:fillRect/>
          </a:stretch>
        </p:blipFill>
        <p:spPr bwMode="auto">
          <a:xfrm>
            <a:off x="926180" y="496020"/>
            <a:ext cx="1231269" cy="1257467"/>
          </a:xfrm>
          <a:prstGeom prst="rect">
            <a:avLst/>
          </a:prstGeom>
          <a:noFill/>
        </p:spPr>
      </p:pic>
    </p:spTree>
    <p:extLst>
      <p:ext uri="{BB962C8B-B14F-4D97-AF65-F5344CB8AC3E}">
        <p14:creationId xmlns:p14="http://schemas.microsoft.com/office/powerpoint/2010/main" val="3356830835"/>
      </p:ext>
    </p:extLst>
  </p:cSld>
  <p:clrMapOvr>
    <a:masterClrMapping/>
  </p:clrMapOvr>
  <p:transition spd="slow" advTm="6000">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84784"/>
            <a:ext cx="8229600" cy="1143000"/>
          </a:xfrm>
        </p:spPr>
        <p:txBody>
          <a:bodyPr>
            <a:normAutofit fontScale="90000"/>
          </a:bodyPr>
          <a:lstStyle/>
          <a:p>
            <a:pPr algn="l"/>
            <a:r>
              <a:rPr lang="tr-TR" sz="2400" dirty="0" smtClean="0">
                <a:latin typeface="Imprint MT Shadow" pitchFamily="82" charset="0"/>
              </a:rPr>
              <a:t>     </a:t>
            </a:r>
            <a:br>
              <a:rPr lang="tr-TR" sz="2400" dirty="0" smtClean="0">
                <a:latin typeface="Imprint MT Shadow" pitchFamily="82" charset="0"/>
              </a:rPr>
            </a:br>
            <a:r>
              <a:rPr lang="tr-TR" sz="2400" dirty="0">
                <a:latin typeface="Imprint MT Shadow" pitchFamily="82" charset="0"/>
              </a:rPr>
              <a:t/>
            </a:r>
            <a:br>
              <a:rPr lang="tr-TR" sz="2400" dirty="0">
                <a:latin typeface="Imprint MT Shadow" pitchFamily="82" charset="0"/>
              </a:rPr>
            </a:br>
            <a:r>
              <a:rPr lang="tr-TR" sz="2400" dirty="0" smtClean="0">
                <a:latin typeface="Imprint MT Shadow" pitchFamily="82" charset="0"/>
              </a:rPr>
              <a:t> 	</a:t>
            </a:r>
            <a:r>
              <a:rPr lang="tr-TR" sz="2400" dirty="0" smtClean="0">
                <a:solidFill>
                  <a:srgbClr val="C00000"/>
                </a:solidFill>
                <a:latin typeface="Imprint MT Shadow" pitchFamily="82" charset="0"/>
              </a:rPr>
              <a:t>Tarihçe:</a:t>
            </a:r>
            <a:endParaRPr lang="tr-TR" sz="2400" dirty="0">
              <a:solidFill>
                <a:srgbClr val="C00000"/>
              </a:solidFill>
              <a:latin typeface="Imprint MT Shadow" pitchFamily="82" charset="0"/>
            </a:endParaRPr>
          </a:p>
        </p:txBody>
      </p:sp>
      <p:sp>
        <p:nvSpPr>
          <p:cNvPr id="3" name="2 İçerik Yer Tutucusu"/>
          <p:cNvSpPr>
            <a:spLocks noGrp="1"/>
          </p:cNvSpPr>
          <p:nvPr>
            <p:ph idx="1"/>
          </p:nvPr>
        </p:nvSpPr>
        <p:spPr>
          <a:xfrm>
            <a:off x="457200" y="2492896"/>
            <a:ext cx="8229600" cy="3600400"/>
          </a:xfrm>
        </p:spPr>
        <p:txBody>
          <a:bodyPr>
            <a:normAutofit/>
          </a:bodyPr>
          <a:lstStyle/>
          <a:p>
            <a:pPr marL="0" indent="0">
              <a:buNone/>
            </a:pPr>
            <a:r>
              <a:rPr lang="tr-TR"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Iğdır </a:t>
            </a:r>
            <a:r>
              <a:rPr lang="tr-TR" sz="2400" dirty="0" smtClean="0">
                <a:latin typeface="Times New Roman" pitchFamily="18" charset="0"/>
                <a:cs typeface="Times New Roman" pitchFamily="18" charset="0"/>
              </a:rPr>
              <a:t>Üniversitesi, Fen Edebiyat Fakültesi bünyesinde bölüm ve Ana bilim dalları açılmasındaki teklifi 16.06.2011 tarihli yükseköğretim yürütme toplantısında incelenmiş ve 2547 sayılı kanunun 2880 sayılı kanunla değişik 7/d-2. Maddesi uyarınca Fen Edebiyat Fakültesi bünyesinde Tarih bölümü açılması uygun görülmüş olup, 2013-2014 </a:t>
            </a:r>
            <a:r>
              <a:rPr lang="tr-TR" sz="2400" dirty="0" smtClean="0">
                <a:latin typeface="Times New Roman" pitchFamily="18" charset="0"/>
                <a:cs typeface="Times New Roman" pitchFamily="18" charset="0"/>
              </a:rPr>
              <a:t>yılı itibariyle 30 kişilik öğrenci alımı gerçekleştirerek </a:t>
            </a:r>
            <a:r>
              <a:rPr lang="tr-TR" sz="2400" dirty="0">
                <a:latin typeface="Times New Roman" pitchFamily="18" charset="0"/>
                <a:cs typeface="Times New Roman" pitchFamily="18" charset="0"/>
              </a:rPr>
              <a:t>eğitim–öğretim </a:t>
            </a:r>
            <a:r>
              <a:rPr lang="tr-TR" sz="2400" dirty="0" smtClean="0">
                <a:latin typeface="Times New Roman" pitchFamily="18" charset="0"/>
                <a:cs typeface="Times New Roman" pitchFamily="18" charset="0"/>
              </a:rPr>
              <a:t>faaliyetlerine başlanmış bulunulmaktadır.</a:t>
            </a:r>
          </a:p>
          <a:p>
            <a:pPr>
              <a:buFont typeface="Wingdings" pitchFamily="2" charset="2"/>
              <a:buChar char="q"/>
            </a:pPr>
            <a:endParaRPr lang="tr-TR" sz="2400" dirty="0">
              <a:latin typeface="Times New Roman" pitchFamily="18" charset="0"/>
              <a:cs typeface="Times New Roman" pitchFamily="18" charset="0"/>
            </a:endParaRPr>
          </a:p>
          <a:p>
            <a:pPr>
              <a:buFont typeface="Wingdings" pitchFamily="2" charset="2"/>
              <a:buChar char="q"/>
            </a:pPr>
            <a:endParaRPr lang="tr-TR" sz="2400" dirty="0" smtClean="0">
              <a:latin typeface="Times New Roman" pitchFamily="18" charset="0"/>
              <a:cs typeface="Times New Roman" pitchFamily="18" charset="0"/>
            </a:endParaRPr>
          </a:p>
          <a:p>
            <a:pPr>
              <a:buFont typeface="Wingdings" pitchFamily="2" charset="2"/>
              <a:buChar char="q"/>
            </a:pPr>
            <a:endParaRPr lang="tr-TR" sz="2400" dirty="0">
              <a:latin typeface="Times New Roman" pitchFamily="18" charset="0"/>
              <a:cs typeface="Times New Roman" pitchFamily="18" charset="0"/>
            </a:endParaRPr>
          </a:p>
          <a:p>
            <a:pPr>
              <a:buFont typeface="Wingdings" pitchFamily="2" charset="2"/>
              <a:buChar char="q"/>
            </a:pPr>
            <a:endParaRPr lang="tr-TR" sz="2400" dirty="0" smtClean="0">
              <a:latin typeface="Times New Roman" pitchFamily="18" charset="0"/>
              <a:cs typeface="Times New Roman" pitchFamily="18" charset="0"/>
            </a:endParaRPr>
          </a:p>
          <a:p>
            <a:pPr>
              <a:buFont typeface="Wingdings" pitchFamily="2" charset="2"/>
              <a:buChar char="q"/>
            </a:pPr>
            <a:endParaRPr lang="tr-TR" sz="2400" dirty="0" smtClean="0">
              <a:latin typeface="Times New Roman" pitchFamily="18" charset="0"/>
              <a:cs typeface="Times New Roman" pitchFamily="18" charset="0"/>
            </a:endParaRPr>
          </a:p>
          <a:p>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476672"/>
            <a:ext cx="4895850" cy="1420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C:\Users\Ahmet\Desktop\fakülte tanıtımı\1533348_1505299139695976_374411980_n.jpg"/>
          <p:cNvPicPr>
            <a:picLocks noChangeAspect="1" noChangeArrowheads="1"/>
          </p:cNvPicPr>
          <p:nvPr/>
        </p:nvPicPr>
        <p:blipFill>
          <a:blip r:embed="rId3" cstate="print"/>
          <a:srcRect/>
          <a:stretch>
            <a:fillRect/>
          </a:stretch>
        </p:blipFill>
        <p:spPr bwMode="auto">
          <a:xfrm>
            <a:off x="926180" y="496020"/>
            <a:ext cx="1231269" cy="1257467"/>
          </a:xfrm>
          <a:prstGeom prst="rect">
            <a:avLst/>
          </a:prstGeom>
          <a:noFill/>
        </p:spPr>
      </p:pic>
    </p:spTree>
    <p:extLst>
      <p:ext uri="{BB962C8B-B14F-4D97-AF65-F5344CB8AC3E}">
        <p14:creationId xmlns:p14="http://schemas.microsoft.com/office/powerpoint/2010/main" val="3715942538"/>
      </p:ext>
    </p:extLst>
  </p:cSld>
  <p:clrMapOvr>
    <a:masterClrMapping/>
  </p:clrMapOvr>
  <p:transition spd="med" advClick="0" advTm="8000">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476672"/>
            <a:ext cx="4895850" cy="1420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2 İçerik Yer Tutucusu"/>
          <p:cNvSpPr txBox="1">
            <a:spLocks/>
          </p:cNvSpPr>
          <p:nvPr/>
        </p:nvSpPr>
        <p:spPr>
          <a:xfrm>
            <a:off x="539552" y="1931020"/>
            <a:ext cx="8229600" cy="4090268"/>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tr-TR" dirty="0" smtClean="0">
                <a:solidFill>
                  <a:prstClr val="black"/>
                </a:solidFill>
                <a:latin typeface="Times New Roman" pitchFamily="18" charset="0"/>
                <a:cs typeface="Times New Roman" pitchFamily="18" charset="0"/>
              </a:rPr>
              <a:t> 	</a:t>
            </a:r>
            <a:r>
              <a:rPr lang="tr-TR" sz="2400" dirty="0" smtClean="0">
                <a:solidFill>
                  <a:srgbClr val="C00000"/>
                </a:solidFill>
                <a:latin typeface="Imprint MT Shadow" pitchFamily="82" charset="0"/>
                <a:cs typeface="Times New Roman" pitchFamily="18" charset="0"/>
              </a:rPr>
              <a:t>Tarih:</a:t>
            </a:r>
          </a:p>
          <a:p>
            <a:pPr marL="0" indent="0" algn="just">
              <a:buFont typeface="Arial" pitchFamily="34" charset="0"/>
              <a:buNone/>
            </a:pPr>
            <a:r>
              <a:rPr lang="tr-TR" sz="2400" dirty="0">
                <a:solidFill>
                  <a:prstClr val="black"/>
                </a:solidFill>
                <a:latin typeface="Times New Roman" pitchFamily="18" charset="0"/>
                <a:cs typeface="Times New Roman" pitchFamily="18" charset="0"/>
              </a:rPr>
              <a:t> </a:t>
            </a:r>
            <a:r>
              <a:rPr lang="tr-TR" sz="2400" dirty="0" smtClean="0">
                <a:solidFill>
                  <a:prstClr val="black"/>
                </a:solidFill>
                <a:latin typeface="Times New Roman" pitchFamily="18" charset="0"/>
                <a:cs typeface="Times New Roman" pitchFamily="18" charset="0"/>
              </a:rPr>
              <a:t> 	Tarih</a:t>
            </a:r>
            <a:r>
              <a:rPr lang="tr-TR" sz="2400" dirty="0">
                <a:solidFill>
                  <a:prstClr val="black"/>
                </a:solidFill>
                <a:latin typeface="Times New Roman" pitchFamily="18" charset="0"/>
                <a:cs typeface="Times New Roman" pitchFamily="18" charset="0"/>
              </a:rPr>
              <a:t>, insan topluluklarının sosyal, ekonomik, kültürel, siyasi, dini ilişkilerini, birbiriyle olan münasebetlerini, </a:t>
            </a:r>
            <a:r>
              <a:rPr lang="tr-TR" sz="2400" u="sng" dirty="0">
                <a:solidFill>
                  <a:prstClr val="black"/>
                </a:solidFill>
                <a:latin typeface="Times New Roman" pitchFamily="18" charset="0"/>
                <a:cs typeface="Times New Roman" pitchFamily="18" charset="0"/>
              </a:rPr>
              <a:t>belgelere dayanarak</a:t>
            </a:r>
            <a:r>
              <a:rPr lang="tr-TR" sz="2400" dirty="0">
                <a:solidFill>
                  <a:prstClr val="black"/>
                </a:solidFill>
                <a:latin typeface="Times New Roman" pitchFamily="18" charset="0"/>
                <a:cs typeface="Times New Roman" pitchFamily="18" charset="0"/>
              </a:rPr>
              <a:t>, </a:t>
            </a:r>
            <a:r>
              <a:rPr lang="tr-TR" sz="2400" u="sng" dirty="0">
                <a:solidFill>
                  <a:prstClr val="black"/>
                </a:solidFill>
                <a:latin typeface="Times New Roman" pitchFamily="18" charset="0"/>
                <a:cs typeface="Times New Roman" pitchFamily="18" charset="0"/>
              </a:rPr>
              <a:t>yer ve zaman göstererek</a:t>
            </a:r>
            <a:r>
              <a:rPr lang="tr-TR" sz="2400" dirty="0">
                <a:solidFill>
                  <a:prstClr val="black"/>
                </a:solidFill>
                <a:latin typeface="Times New Roman" pitchFamily="18" charset="0"/>
                <a:cs typeface="Times New Roman" pitchFamily="18" charset="0"/>
              </a:rPr>
              <a:t> inceleyen , olayların </a:t>
            </a:r>
            <a:r>
              <a:rPr lang="tr-TR" sz="2400" u="sng" dirty="0">
                <a:solidFill>
                  <a:prstClr val="black"/>
                </a:solidFill>
                <a:latin typeface="Times New Roman" pitchFamily="18" charset="0"/>
                <a:cs typeface="Times New Roman" pitchFamily="18" charset="0"/>
              </a:rPr>
              <a:t>sebep ve sonuç ilişkilerini</a:t>
            </a:r>
            <a:r>
              <a:rPr lang="tr-TR" sz="2400" dirty="0">
                <a:solidFill>
                  <a:prstClr val="black"/>
                </a:solidFill>
                <a:latin typeface="Times New Roman" pitchFamily="18" charset="0"/>
                <a:cs typeface="Times New Roman" pitchFamily="18" charset="0"/>
              </a:rPr>
              <a:t> açıklayan bilim dalıdır</a:t>
            </a:r>
            <a:r>
              <a:rPr lang="tr-TR" sz="2400" dirty="0" smtClean="0">
                <a:solidFill>
                  <a:prstClr val="black"/>
                </a:solidFill>
                <a:latin typeface="Times New Roman" pitchFamily="18" charset="0"/>
                <a:cs typeface="Times New Roman" pitchFamily="18" charset="0"/>
              </a:rPr>
              <a:t>.</a:t>
            </a:r>
          </a:p>
          <a:p>
            <a:pPr marL="0" indent="0" algn="just">
              <a:buFont typeface="Arial" pitchFamily="34" charset="0"/>
              <a:buNone/>
            </a:pPr>
            <a:r>
              <a:rPr lang="tr-TR" sz="2400" dirty="0">
                <a:solidFill>
                  <a:prstClr val="black"/>
                </a:solidFill>
                <a:latin typeface="Times New Roman" pitchFamily="18" charset="0"/>
                <a:cs typeface="Times New Roman" pitchFamily="18" charset="0"/>
              </a:rPr>
              <a:t>	</a:t>
            </a:r>
            <a:r>
              <a:rPr lang="tr-TR" sz="2400" dirty="0" smtClean="0">
                <a:solidFill>
                  <a:srgbClr val="C00000"/>
                </a:solidFill>
                <a:latin typeface="Imprint MT Shadow" pitchFamily="82" charset="0"/>
                <a:cs typeface="Times New Roman" pitchFamily="18" charset="0"/>
              </a:rPr>
              <a:t>Tarih Lisans Programı:</a:t>
            </a:r>
          </a:p>
          <a:p>
            <a:pPr marL="0" indent="0" algn="just">
              <a:buFont typeface="Arial" pitchFamily="34" charset="0"/>
              <a:buNone/>
            </a:pPr>
            <a:r>
              <a:rPr lang="tr-TR" sz="2400" dirty="0" smtClean="0">
                <a:solidFill>
                  <a:prstClr val="black"/>
                </a:solidFill>
              </a:rPr>
              <a:t>	</a:t>
            </a:r>
            <a:r>
              <a:rPr lang="tr-TR" sz="2400" dirty="0" smtClean="0">
                <a:solidFill>
                  <a:prstClr val="black"/>
                </a:solidFill>
                <a:latin typeface="Times New Roman" pitchFamily="18" charset="0"/>
                <a:cs typeface="Times New Roman" pitchFamily="18" charset="0"/>
              </a:rPr>
              <a:t>Amacı</a:t>
            </a:r>
            <a:r>
              <a:rPr lang="tr-TR" sz="2400" dirty="0">
                <a:solidFill>
                  <a:prstClr val="black"/>
                </a:solidFill>
                <a:latin typeface="Times New Roman" pitchFamily="18" charset="0"/>
                <a:cs typeface="Times New Roman" pitchFamily="18" charset="0"/>
              </a:rPr>
              <a:t>, öğrencileri </a:t>
            </a:r>
            <a:r>
              <a:rPr lang="tr-TR" sz="2400" dirty="0" smtClean="0">
                <a:solidFill>
                  <a:prstClr val="black"/>
                </a:solidFill>
                <a:latin typeface="Times New Roman" pitchFamily="18" charset="0"/>
                <a:cs typeface="Times New Roman" pitchFamily="18" charset="0"/>
              </a:rPr>
              <a:t>Tarih </a:t>
            </a:r>
            <a:r>
              <a:rPr lang="tr-TR" sz="2400" dirty="0">
                <a:solidFill>
                  <a:prstClr val="black"/>
                </a:solidFill>
                <a:latin typeface="Times New Roman" pitchFamily="18" charset="0"/>
                <a:cs typeface="Times New Roman" pitchFamily="18" charset="0"/>
              </a:rPr>
              <a:t>alanında </a:t>
            </a:r>
            <a:r>
              <a:rPr lang="tr-TR" sz="2400" dirty="0" smtClean="0">
                <a:solidFill>
                  <a:prstClr val="black"/>
                </a:solidFill>
                <a:latin typeface="Times New Roman" pitchFamily="18" charset="0"/>
                <a:cs typeface="Times New Roman" pitchFamily="18" charset="0"/>
              </a:rPr>
              <a:t>akademik </a:t>
            </a:r>
            <a:r>
              <a:rPr lang="tr-TR" sz="2400" dirty="0">
                <a:solidFill>
                  <a:prstClr val="black"/>
                </a:solidFill>
                <a:latin typeface="Times New Roman" pitchFamily="18" charset="0"/>
                <a:cs typeface="Times New Roman" pitchFamily="18" charset="0"/>
              </a:rPr>
              <a:t>olarak en iyi şekilde yetiştirmektir. </a:t>
            </a:r>
            <a:r>
              <a:rPr lang="tr-TR" sz="2400" dirty="0" smtClean="0">
                <a:solidFill>
                  <a:prstClr val="black"/>
                </a:solidFill>
                <a:latin typeface="Times New Roman" pitchFamily="18" charset="0"/>
                <a:cs typeface="Times New Roman" pitchFamily="18" charset="0"/>
              </a:rPr>
              <a:t>Tarih </a:t>
            </a:r>
            <a:r>
              <a:rPr lang="tr-TR" sz="2400" dirty="0">
                <a:solidFill>
                  <a:prstClr val="black"/>
                </a:solidFill>
                <a:latin typeface="Times New Roman" pitchFamily="18" charset="0"/>
                <a:cs typeface="Times New Roman" pitchFamily="18" charset="0"/>
              </a:rPr>
              <a:t>bölümüne girmek ve bu alanda çalışmak isteyen bir kimse </a:t>
            </a:r>
            <a:r>
              <a:rPr lang="tr-TR" sz="2400" dirty="0" smtClean="0">
                <a:solidFill>
                  <a:prstClr val="black"/>
                </a:solidFill>
                <a:latin typeface="Times New Roman" pitchFamily="18" charset="0"/>
                <a:cs typeface="Times New Roman" pitchFamily="18" charset="0"/>
              </a:rPr>
              <a:t>sosyal bilimlere </a:t>
            </a:r>
            <a:r>
              <a:rPr lang="tr-TR" sz="2400" dirty="0">
                <a:solidFill>
                  <a:prstClr val="black"/>
                </a:solidFill>
                <a:latin typeface="Times New Roman" pitchFamily="18" charset="0"/>
                <a:cs typeface="Times New Roman" pitchFamily="18" charset="0"/>
              </a:rPr>
              <a:t>ilgi duymalı, bilimsel çalışmalara meraklı olmalıdır. Mezunları </a:t>
            </a:r>
            <a:r>
              <a:rPr lang="tr-TR" sz="2400" dirty="0" smtClean="0">
                <a:solidFill>
                  <a:prstClr val="black"/>
                </a:solidFill>
                <a:latin typeface="Times New Roman" pitchFamily="18" charset="0"/>
                <a:cs typeface="Times New Roman" pitchFamily="18" charset="0"/>
              </a:rPr>
              <a:t>Tarihçi </a:t>
            </a:r>
            <a:r>
              <a:rPr lang="tr-TR" sz="2400" dirty="0">
                <a:solidFill>
                  <a:prstClr val="black"/>
                </a:solidFill>
                <a:latin typeface="Times New Roman" pitchFamily="18" charset="0"/>
                <a:cs typeface="Times New Roman" pitchFamily="18" charset="0"/>
              </a:rPr>
              <a:t>unvanı almaktadır.</a:t>
            </a:r>
            <a:endParaRPr lang="tr-TR" sz="2400" dirty="0" smtClean="0">
              <a:solidFill>
                <a:prstClr val="black"/>
              </a:solidFill>
              <a:latin typeface="Times New Roman" pitchFamily="18" charset="0"/>
              <a:cs typeface="Times New Roman" pitchFamily="18" charset="0"/>
            </a:endParaRPr>
          </a:p>
          <a:p>
            <a:pPr marL="0" indent="0" algn="just">
              <a:buFont typeface="Arial" pitchFamily="34" charset="0"/>
              <a:buNone/>
            </a:pPr>
            <a:endParaRPr lang="tr-TR" sz="2400" dirty="0">
              <a:solidFill>
                <a:prstClr val="black"/>
              </a:solidFill>
              <a:latin typeface="Imprint MT Shadow" pitchFamily="82" charset="0"/>
              <a:cs typeface="Times New Roman" pitchFamily="18" charset="0"/>
            </a:endParaRPr>
          </a:p>
          <a:p>
            <a:pPr marL="0" indent="0" algn="just">
              <a:buFont typeface="Arial" pitchFamily="34" charset="0"/>
              <a:buNone/>
            </a:pPr>
            <a:endParaRPr lang="tr-TR" sz="2400" dirty="0" smtClean="0">
              <a:solidFill>
                <a:prstClr val="black"/>
              </a:solidFill>
              <a:latin typeface="Times New Roman" pitchFamily="18" charset="0"/>
              <a:cs typeface="Times New Roman" pitchFamily="18" charset="0"/>
            </a:endParaRPr>
          </a:p>
          <a:p>
            <a:pPr>
              <a:buFont typeface="Wingdings" pitchFamily="2" charset="2"/>
              <a:buChar char="q"/>
            </a:pPr>
            <a:endParaRPr lang="tr-TR" sz="2400" dirty="0" smtClean="0">
              <a:solidFill>
                <a:prstClr val="black"/>
              </a:solidFill>
              <a:latin typeface="Times New Roman" pitchFamily="18" charset="0"/>
              <a:cs typeface="Times New Roman" pitchFamily="18" charset="0"/>
            </a:endParaRPr>
          </a:p>
          <a:p>
            <a:pPr>
              <a:buFont typeface="Wingdings" pitchFamily="2" charset="2"/>
              <a:buChar char="q"/>
            </a:pPr>
            <a:endParaRPr lang="tr-TR" sz="2400" dirty="0" smtClean="0">
              <a:solidFill>
                <a:prstClr val="black"/>
              </a:solidFill>
              <a:latin typeface="Times New Roman" pitchFamily="18" charset="0"/>
              <a:cs typeface="Times New Roman" pitchFamily="18" charset="0"/>
            </a:endParaRPr>
          </a:p>
          <a:p>
            <a:pPr>
              <a:buFont typeface="Wingdings" pitchFamily="2" charset="2"/>
              <a:buChar char="q"/>
            </a:pPr>
            <a:endParaRPr lang="tr-TR" sz="2400" dirty="0" smtClean="0">
              <a:solidFill>
                <a:prstClr val="black"/>
              </a:solidFill>
              <a:latin typeface="Times New Roman" pitchFamily="18" charset="0"/>
              <a:cs typeface="Times New Roman" pitchFamily="18" charset="0"/>
            </a:endParaRPr>
          </a:p>
          <a:p>
            <a:endParaRPr lang="tr-TR" dirty="0">
              <a:solidFill>
                <a:prstClr val="black"/>
              </a:solidFill>
            </a:endParaRPr>
          </a:p>
        </p:txBody>
      </p:sp>
      <p:pic>
        <p:nvPicPr>
          <p:cNvPr id="5" name="Picture 2" descr="C:\Users\Ahmet\Desktop\fakülte tanıtımı\1533348_1505299139695976_374411980_n.jpg"/>
          <p:cNvPicPr>
            <a:picLocks noChangeAspect="1" noChangeArrowheads="1"/>
          </p:cNvPicPr>
          <p:nvPr/>
        </p:nvPicPr>
        <p:blipFill>
          <a:blip r:embed="rId3" cstate="print"/>
          <a:srcRect/>
          <a:stretch>
            <a:fillRect/>
          </a:stretch>
        </p:blipFill>
        <p:spPr bwMode="auto">
          <a:xfrm>
            <a:off x="926180" y="496020"/>
            <a:ext cx="1231269" cy="1257467"/>
          </a:xfrm>
          <a:prstGeom prst="rect">
            <a:avLst/>
          </a:prstGeom>
          <a:noFill/>
        </p:spPr>
      </p:pic>
    </p:spTree>
    <p:extLst>
      <p:ext uri="{BB962C8B-B14F-4D97-AF65-F5344CB8AC3E}">
        <p14:creationId xmlns:p14="http://schemas.microsoft.com/office/powerpoint/2010/main" val="3314844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476672"/>
            <a:ext cx="4895850" cy="1420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descr="C:\Users\Ahmet\Desktop\fakülte tanıtımı\1533348_1505299139695976_374411980_n.jpg"/>
          <p:cNvPicPr>
            <a:picLocks noChangeAspect="1" noChangeArrowheads="1"/>
          </p:cNvPicPr>
          <p:nvPr/>
        </p:nvPicPr>
        <p:blipFill>
          <a:blip r:embed="rId3" cstate="print"/>
          <a:srcRect/>
          <a:stretch>
            <a:fillRect/>
          </a:stretch>
        </p:blipFill>
        <p:spPr bwMode="auto">
          <a:xfrm>
            <a:off x="926180" y="496020"/>
            <a:ext cx="1231269" cy="1257467"/>
          </a:xfrm>
          <a:prstGeom prst="rect">
            <a:avLst/>
          </a:prstGeom>
          <a:noFill/>
        </p:spPr>
      </p:pic>
      <p:sp>
        <p:nvSpPr>
          <p:cNvPr id="4" name="2 İçerik Yer Tutucusu"/>
          <p:cNvSpPr txBox="1">
            <a:spLocks/>
          </p:cNvSpPr>
          <p:nvPr/>
        </p:nvSpPr>
        <p:spPr>
          <a:xfrm>
            <a:off x="539552" y="1931020"/>
            <a:ext cx="8229600" cy="409026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tr-TR" dirty="0" smtClean="0">
                <a:solidFill>
                  <a:prstClr val="black"/>
                </a:solidFill>
                <a:latin typeface="Times New Roman" pitchFamily="18" charset="0"/>
                <a:cs typeface="Times New Roman" pitchFamily="18" charset="0"/>
              </a:rPr>
              <a:t> 	</a:t>
            </a:r>
            <a:r>
              <a:rPr lang="tr-TR" sz="2400" dirty="0" smtClean="0">
                <a:solidFill>
                  <a:srgbClr val="C00000"/>
                </a:solidFill>
                <a:latin typeface="Imprint MT Shadow" pitchFamily="82" charset="0"/>
                <a:cs typeface="Times New Roman" pitchFamily="18" charset="0"/>
              </a:rPr>
              <a:t>Lisansüstü Programlar:</a:t>
            </a:r>
          </a:p>
          <a:p>
            <a:pPr marL="0" indent="0" algn="just">
              <a:buFont typeface="Arial" pitchFamily="34" charset="0"/>
              <a:buNone/>
            </a:pPr>
            <a:r>
              <a:rPr lang="tr-TR" sz="2400" dirty="0">
                <a:solidFill>
                  <a:prstClr val="black"/>
                </a:solidFill>
                <a:latin typeface="Times New Roman" pitchFamily="18" charset="0"/>
                <a:cs typeface="Times New Roman" pitchFamily="18" charset="0"/>
              </a:rPr>
              <a:t> </a:t>
            </a:r>
            <a:r>
              <a:rPr lang="tr-TR" sz="2400" dirty="0" smtClean="0">
                <a:solidFill>
                  <a:prstClr val="black"/>
                </a:solidFill>
                <a:latin typeface="Times New Roman" pitchFamily="18" charset="0"/>
                <a:cs typeface="Times New Roman" pitchFamily="18" charset="0"/>
              </a:rPr>
              <a:t> 	Bölümümüz 2017-2018 eğitim öğretim yılı itibariyle Tezli Yüksek Lisans Programına öğrenci alımını gerçekleştirmeyi planlamaktadır.</a:t>
            </a:r>
          </a:p>
          <a:p>
            <a:pPr marL="0" indent="0" algn="just">
              <a:buFont typeface="Arial" pitchFamily="34" charset="0"/>
              <a:buNone/>
            </a:pPr>
            <a:r>
              <a:rPr lang="tr-TR" sz="2400" dirty="0">
                <a:solidFill>
                  <a:prstClr val="black"/>
                </a:solidFill>
                <a:latin typeface="Times New Roman" pitchFamily="18" charset="0"/>
                <a:cs typeface="Times New Roman" pitchFamily="18" charset="0"/>
              </a:rPr>
              <a:t>	 Amacı bireylere Tarih ve ilgili disiplinlerde gelişmelere orijinal katkılarda bulunabilmek, Bilimsel araştırmalarda lider olmak için gerekli olan kabiliyetleri sağlayacak ortam sağlamaktır</a:t>
            </a:r>
            <a:r>
              <a:rPr lang="tr-TR" sz="2400" dirty="0">
                <a:solidFill>
                  <a:prstClr val="black"/>
                </a:solidFill>
              </a:rPr>
              <a:t>. </a:t>
            </a:r>
            <a:endParaRPr lang="tr-TR" sz="2400" dirty="0" smtClean="0">
              <a:solidFill>
                <a:prstClr val="black"/>
              </a:solidFill>
              <a:latin typeface="Times New Roman" pitchFamily="18" charset="0"/>
              <a:cs typeface="Times New Roman" pitchFamily="18" charset="0"/>
            </a:endParaRPr>
          </a:p>
          <a:p>
            <a:pPr>
              <a:buFont typeface="Wingdings" pitchFamily="2" charset="2"/>
              <a:buChar char="q"/>
            </a:pPr>
            <a:endParaRPr lang="tr-TR" sz="2400" dirty="0" smtClean="0">
              <a:solidFill>
                <a:prstClr val="black"/>
              </a:solidFill>
              <a:latin typeface="Times New Roman" pitchFamily="18" charset="0"/>
              <a:cs typeface="Times New Roman" pitchFamily="18" charset="0"/>
            </a:endParaRPr>
          </a:p>
          <a:p>
            <a:pPr>
              <a:buFont typeface="Wingdings" pitchFamily="2" charset="2"/>
              <a:buChar char="q"/>
            </a:pPr>
            <a:endParaRPr lang="tr-TR" sz="2400" dirty="0" smtClean="0">
              <a:solidFill>
                <a:prstClr val="black"/>
              </a:solidFill>
              <a:latin typeface="Times New Roman" pitchFamily="18" charset="0"/>
              <a:cs typeface="Times New Roman" pitchFamily="18" charset="0"/>
            </a:endParaRPr>
          </a:p>
          <a:p>
            <a:pPr>
              <a:buFont typeface="Wingdings" pitchFamily="2" charset="2"/>
              <a:buChar char="q"/>
            </a:pPr>
            <a:endParaRPr lang="tr-TR" sz="2400" dirty="0" smtClean="0">
              <a:solidFill>
                <a:prstClr val="black"/>
              </a:solidFill>
              <a:latin typeface="Times New Roman" pitchFamily="18" charset="0"/>
              <a:cs typeface="Times New Roman" pitchFamily="18" charset="0"/>
            </a:endParaRPr>
          </a:p>
          <a:p>
            <a:endParaRPr lang="tr-TR" dirty="0">
              <a:solidFill>
                <a:prstClr val="black"/>
              </a:solidFill>
            </a:endParaRPr>
          </a:p>
        </p:txBody>
      </p:sp>
    </p:spTree>
    <p:extLst>
      <p:ext uri="{BB962C8B-B14F-4D97-AF65-F5344CB8AC3E}">
        <p14:creationId xmlns:p14="http://schemas.microsoft.com/office/powerpoint/2010/main" val="3528154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988840"/>
            <a:ext cx="8229600" cy="706090"/>
          </a:xfrm>
        </p:spPr>
        <p:txBody>
          <a:bodyPr>
            <a:normAutofit/>
          </a:bodyPr>
          <a:lstStyle/>
          <a:p>
            <a:pPr algn="l"/>
            <a:r>
              <a:rPr lang="tr-TR" sz="2400" dirty="0" smtClean="0">
                <a:latin typeface="Imprint MT Shadow" pitchFamily="82" charset="0"/>
              </a:rPr>
              <a:t>	</a:t>
            </a:r>
            <a:r>
              <a:rPr lang="tr-TR" sz="2400" dirty="0" smtClean="0">
                <a:solidFill>
                  <a:srgbClr val="C00000"/>
                </a:solidFill>
                <a:latin typeface="Imprint MT Shadow" pitchFamily="82" charset="0"/>
              </a:rPr>
              <a:t>Misyon ve Vizyon:</a:t>
            </a:r>
            <a:endParaRPr lang="tr-TR" sz="2400" dirty="0">
              <a:solidFill>
                <a:srgbClr val="C00000"/>
              </a:solidFill>
              <a:latin typeface="Imprint MT Shadow" pitchFamily="82" charset="0"/>
            </a:endParaRPr>
          </a:p>
        </p:txBody>
      </p:sp>
      <p:sp>
        <p:nvSpPr>
          <p:cNvPr id="3" name="2 İçerik Yer Tutucusu"/>
          <p:cNvSpPr>
            <a:spLocks noGrp="1"/>
          </p:cNvSpPr>
          <p:nvPr>
            <p:ph idx="1"/>
          </p:nvPr>
        </p:nvSpPr>
        <p:spPr>
          <a:xfrm>
            <a:off x="457200" y="2564904"/>
            <a:ext cx="8229600" cy="3744416"/>
          </a:xfrm>
        </p:spPr>
        <p:txBody>
          <a:bodyPr>
            <a:noAutofit/>
          </a:bodyPr>
          <a:lstStyle/>
          <a:p>
            <a:pPr marL="0" indent="0">
              <a:buNone/>
            </a:pPr>
            <a:r>
              <a:rPr lang="tr-TR" sz="1800" dirty="0" smtClean="0">
                <a:latin typeface="Times New Roman" pitchFamily="18" charset="0"/>
                <a:cs typeface="Times New Roman" pitchFamily="18" charset="0"/>
              </a:rPr>
              <a:t>	Geçmişten </a:t>
            </a:r>
            <a:r>
              <a:rPr lang="tr-TR" sz="1800" dirty="0" smtClean="0">
                <a:latin typeface="Times New Roman" pitchFamily="18" charset="0"/>
                <a:cs typeface="Times New Roman" pitchFamily="18" charset="0"/>
              </a:rPr>
              <a:t>günümüze insanların bir araya gelerek oluşturmuş oldukları toplumların hem kendi içlerinde hem de diğer toplumlarla var olan siyasi, askeri, kültürel ve ekonomik durumlarını, ayrıca bu alanlardaki değişim, gelişim ve birbirlerine olan etkilerini çeşitli yönlerden tarih metoduna uygun bir biçimde objektif olarak değerlendirmelerini sağlamaktır. Bu şekilde tarihi sürece bilimsel olarak bakmalarını sağlayıp, geleceğe dair mantıklı ve kendi içerisinde tutarlı öngörülerde bulundurarak modern çağın gereksinimleri doğrultusunda yeterli seviyeye getirmektir. Öğrencilerimizi genel amaçlar doğrultusunda program yeterliliğine sahip olarak yetiştirmek ve modern tarihçi kimliğini kazandırmaktır. Bu kimliğe sahip olan öğrencilerimiz; tarihsel konuları diğer disiplinlerden de faydalanarak modern ve tarafsız bir tarihçi olarak değerlendirebilir, ayrıca ilgili eğitim kurumlarının bütününde görev alarak topluma faydalı ve Atatürk İlke ve İnkılâpları’na bağlı </a:t>
            </a:r>
            <a:r>
              <a:rPr lang="tr-TR" sz="1800" dirty="0" smtClean="0">
                <a:latin typeface="Times New Roman" pitchFamily="18" charset="0"/>
                <a:cs typeface="Times New Roman" pitchFamily="18" charset="0"/>
              </a:rPr>
              <a:t>bireyler yetiştirebilirler</a:t>
            </a:r>
            <a:r>
              <a:rPr lang="tr-TR" sz="1800" dirty="0" smtClean="0">
                <a:latin typeface="Times New Roman" pitchFamily="18" charset="0"/>
                <a:cs typeface="Times New Roman" pitchFamily="18" charset="0"/>
              </a:rPr>
              <a:t>.</a:t>
            </a: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endParaRPr lang="tr-TR" sz="2000"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476672"/>
            <a:ext cx="4895850" cy="1420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C:\Users\Ahmet\Desktop\fakülte tanıtımı\1533348_1505299139695976_374411980_n.jpg"/>
          <p:cNvPicPr>
            <a:picLocks noChangeAspect="1" noChangeArrowheads="1"/>
          </p:cNvPicPr>
          <p:nvPr/>
        </p:nvPicPr>
        <p:blipFill>
          <a:blip r:embed="rId3" cstate="print"/>
          <a:srcRect/>
          <a:stretch>
            <a:fillRect/>
          </a:stretch>
        </p:blipFill>
        <p:spPr bwMode="auto">
          <a:xfrm>
            <a:off x="926180" y="496020"/>
            <a:ext cx="1231269" cy="1257467"/>
          </a:xfrm>
          <a:prstGeom prst="rect">
            <a:avLst/>
          </a:prstGeom>
          <a:noFill/>
        </p:spPr>
      </p:pic>
    </p:spTree>
    <p:extLst>
      <p:ext uri="{BB962C8B-B14F-4D97-AF65-F5344CB8AC3E}">
        <p14:creationId xmlns:p14="http://schemas.microsoft.com/office/powerpoint/2010/main" val="251850213"/>
      </p:ext>
    </p:extLst>
  </p:cSld>
  <p:clrMapOvr>
    <a:masterClrMapping/>
  </p:clrMapOvr>
  <p:transition spd="med" advClick="0" advTm="20000">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276872"/>
            <a:ext cx="8229600" cy="922114"/>
          </a:xfrm>
        </p:spPr>
        <p:txBody>
          <a:bodyPr>
            <a:normAutofit/>
          </a:bodyPr>
          <a:lstStyle/>
          <a:p>
            <a:pPr algn="l"/>
            <a:r>
              <a:rPr lang="tr-TR" sz="2400" dirty="0" smtClean="0">
                <a:latin typeface="Imprint MT Shadow" pitchFamily="82" charset="0"/>
              </a:rPr>
              <a:t>      	 </a:t>
            </a:r>
            <a:r>
              <a:rPr lang="tr-TR" sz="2400" dirty="0" smtClean="0">
                <a:solidFill>
                  <a:srgbClr val="C00000"/>
                </a:solidFill>
                <a:latin typeface="Imprint MT Shadow" pitchFamily="82" charset="0"/>
              </a:rPr>
              <a:t>Bugün:</a:t>
            </a:r>
            <a:endParaRPr lang="tr-TR" sz="2400" dirty="0">
              <a:solidFill>
                <a:srgbClr val="C00000"/>
              </a:solidFill>
              <a:latin typeface="Imprint MT Shadow" pitchFamily="82" charset="0"/>
            </a:endParaRPr>
          </a:p>
        </p:txBody>
      </p:sp>
      <p:sp>
        <p:nvSpPr>
          <p:cNvPr id="3" name="2 İçerik Yer Tutucusu"/>
          <p:cNvSpPr>
            <a:spLocks noGrp="1"/>
          </p:cNvSpPr>
          <p:nvPr>
            <p:ph idx="1"/>
          </p:nvPr>
        </p:nvSpPr>
        <p:spPr>
          <a:xfrm>
            <a:off x="467544" y="2924944"/>
            <a:ext cx="8229600" cy="2913187"/>
          </a:xfrm>
        </p:spPr>
        <p:txBody>
          <a:bodyPr>
            <a:normAutofit fontScale="92500" lnSpcReduction="20000"/>
          </a:bodyPr>
          <a:lstStyle/>
          <a:p>
            <a:pPr marL="0" indent="0">
              <a:buNone/>
            </a:pPr>
            <a:r>
              <a:rPr lang="tr-TR" sz="2600" dirty="0">
                <a:latin typeface="Times New Roman" pitchFamily="18" charset="0"/>
                <a:cs typeface="Times New Roman" pitchFamily="18" charset="0"/>
              </a:rPr>
              <a:t> </a:t>
            </a:r>
            <a:r>
              <a:rPr lang="tr-TR" sz="2600" dirty="0" smtClean="0">
                <a:latin typeface="Times New Roman" pitchFamily="18" charset="0"/>
                <a:cs typeface="Times New Roman" pitchFamily="18" charset="0"/>
              </a:rPr>
              <a:t>      </a:t>
            </a:r>
            <a:r>
              <a:rPr lang="tr-TR" sz="2600" dirty="0" smtClean="0">
                <a:latin typeface="Times New Roman" pitchFamily="18" charset="0"/>
                <a:cs typeface="Times New Roman" pitchFamily="18" charset="0"/>
              </a:rPr>
              <a:t>Fen-Edebiyat </a:t>
            </a:r>
            <a:r>
              <a:rPr lang="tr-TR" sz="2600" dirty="0" smtClean="0">
                <a:latin typeface="Times New Roman" pitchFamily="18" charset="0"/>
                <a:cs typeface="Times New Roman" pitchFamily="18" charset="0"/>
              </a:rPr>
              <a:t>Fakültesi Tarih Bölümü’nde eğitim süresi dört yıl olan Lisans eğitimi verilmektedir. Bölümümüz halen; </a:t>
            </a:r>
          </a:p>
          <a:p>
            <a:pPr marL="0" indent="0">
              <a:buNone/>
            </a:pPr>
            <a:r>
              <a:rPr lang="tr-TR" sz="2600" dirty="0">
                <a:latin typeface="Times New Roman" pitchFamily="18" charset="0"/>
                <a:cs typeface="Times New Roman" pitchFamily="18" charset="0"/>
              </a:rPr>
              <a:t> </a:t>
            </a:r>
            <a:r>
              <a:rPr lang="tr-TR" sz="2600" dirty="0" smtClean="0">
                <a:latin typeface="Times New Roman" pitchFamily="18" charset="0"/>
                <a:cs typeface="Times New Roman" pitchFamily="18" charset="0"/>
              </a:rPr>
              <a:t>      3</a:t>
            </a:r>
            <a:r>
              <a:rPr lang="tr-TR" sz="2600" dirty="0" smtClean="0">
                <a:latin typeface="Times New Roman" pitchFamily="18" charset="0"/>
                <a:cs typeface="Times New Roman" pitchFamily="18" charset="0"/>
              </a:rPr>
              <a:t> </a:t>
            </a:r>
            <a:r>
              <a:rPr lang="tr-TR" sz="2600" dirty="0">
                <a:latin typeface="Times New Roman" pitchFamily="18" charset="0"/>
                <a:cs typeface="Times New Roman" pitchFamily="18" charset="0"/>
              </a:rPr>
              <a:t>doçent, </a:t>
            </a:r>
            <a:endParaRPr lang="tr-TR" sz="2600" dirty="0" smtClean="0">
              <a:latin typeface="Times New Roman" pitchFamily="18" charset="0"/>
              <a:cs typeface="Times New Roman" pitchFamily="18" charset="0"/>
            </a:endParaRPr>
          </a:p>
          <a:p>
            <a:pPr marL="0" indent="0">
              <a:buNone/>
            </a:pPr>
            <a:r>
              <a:rPr lang="tr-TR" sz="2600" dirty="0" smtClean="0">
                <a:latin typeface="Times New Roman" pitchFamily="18" charset="0"/>
                <a:cs typeface="Times New Roman" pitchFamily="18" charset="0"/>
              </a:rPr>
              <a:t>       2 </a:t>
            </a:r>
            <a:r>
              <a:rPr lang="tr-TR" sz="2600" dirty="0">
                <a:latin typeface="Times New Roman" pitchFamily="18" charset="0"/>
                <a:cs typeface="Times New Roman" pitchFamily="18" charset="0"/>
              </a:rPr>
              <a:t>yardımcı doçent, </a:t>
            </a:r>
            <a:endParaRPr lang="tr-TR" sz="2600" dirty="0" smtClean="0">
              <a:latin typeface="Times New Roman" pitchFamily="18" charset="0"/>
              <a:cs typeface="Times New Roman" pitchFamily="18" charset="0"/>
            </a:endParaRPr>
          </a:p>
          <a:p>
            <a:pPr marL="0" indent="0">
              <a:buNone/>
            </a:pPr>
            <a:r>
              <a:rPr lang="tr-TR" sz="2600" dirty="0" smtClean="0">
                <a:latin typeface="Times New Roman" pitchFamily="18" charset="0"/>
                <a:cs typeface="Times New Roman" pitchFamily="18" charset="0"/>
              </a:rPr>
              <a:t>       1 </a:t>
            </a:r>
            <a:r>
              <a:rPr lang="tr-TR" sz="2600" dirty="0">
                <a:latin typeface="Times New Roman" pitchFamily="18" charset="0"/>
                <a:cs typeface="Times New Roman" pitchFamily="18" charset="0"/>
              </a:rPr>
              <a:t>öğretim görevlisi </a:t>
            </a:r>
          </a:p>
          <a:p>
            <a:pPr marL="0" indent="0">
              <a:buNone/>
            </a:pPr>
            <a:r>
              <a:rPr lang="tr-TR" sz="2600" dirty="0" smtClean="0">
                <a:latin typeface="Times New Roman" pitchFamily="18" charset="0"/>
                <a:cs typeface="Times New Roman" pitchFamily="18" charset="0"/>
              </a:rPr>
              <a:t>       3 </a:t>
            </a:r>
            <a:r>
              <a:rPr lang="tr-TR" sz="2600" dirty="0">
                <a:latin typeface="Times New Roman" pitchFamily="18" charset="0"/>
                <a:cs typeface="Times New Roman" pitchFamily="18" charset="0"/>
              </a:rPr>
              <a:t>araştırma </a:t>
            </a:r>
            <a:r>
              <a:rPr lang="tr-TR" sz="2600" dirty="0" smtClean="0">
                <a:latin typeface="Times New Roman" pitchFamily="18" charset="0"/>
                <a:cs typeface="Times New Roman" pitchFamily="18" charset="0"/>
              </a:rPr>
              <a:t>görevlisi</a:t>
            </a:r>
          </a:p>
          <a:p>
            <a:pPr>
              <a:buNone/>
            </a:pPr>
            <a:r>
              <a:rPr lang="tr-TR" sz="2600" dirty="0" smtClean="0">
                <a:latin typeface="Times New Roman" pitchFamily="18" charset="0"/>
                <a:cs typeface="Times New Roman" pitchFamily="18" charset="0"/>
              </a:rPr>
              <a:t>olmak üzere toplam </a:t>
            </a:r>
            <a:r>
              <a:rPr lang="tr-TR" sz="2600" dirty="0" smtClean="0">
                <a:latin typeface="Times New Roman" pitchFamily="18" charset="0"/>
                <a:cs typeface="Times New Roman" pitchFamily="18" charset="0"/>
              </a:rPr>
              <a:t>9 </a:t>
            </a:r>
            <a:r>
              <a:rPr lang="tr-TR" sz="2600" dirty="0" smtClean="0">
                <a:latin typeface="Times New Roman" pitchFamily="18" charset="0"/>
                <a:cs typeface="Times New Roman" pitchFamily="18" charset="0"/>
              </a:rPr>
              <a:t>öğretim elemanı ile eğitim ve </a:t>
            </a:r>
          </a:p>
          <a:p>
            <a:pPr>
              <a:buNone/>
            </a:pPr>
            <a:r>
              <a:rPr lang="tr-TR" sz="2600" dirty="0" smtClean="0">
                <a:latin typeface="Times New Roman" pitchFamily="18" charset="0"/>
                <a:cs typeface="Times New Roman" pitchFamily="18" charset="0"/>
              </a:rPr>
              <a:t>öğretime devam etmektedir. </a:t>
            </a:r>
          </a:p>
          <a:p>
            <a:pPr>
              <a:buNone/>
            </a:pPr>
            <a:endParaRPr lang="tr-TR" dirty="0" smtClean="0"/>
          </a:p>
          <a:p>
            <a:endParaRPr lang="tr-T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476672"/>
            <a:ext cx="4895850" cy="1420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C:\Users\Ahmet\Desktop\fakülte tanıtımı\1533348_1505299139695976_374411980_n.jpg"/>
          <p:cNvPicPr>
            <a:picLocks noChangeAspect="1" noChangeArrowheads="1"/>
          </p:cNvPicPr>
          <p:nvPr/>
        </p:nvPicPr>
        <p:blipFill>
          <a:blip r:embed="rId3" cstate="print"/>
          <a:srcRect/>
          <a:stretch>
            <a:fillRect/>
          </a:stretch>
        </p:blipFill>
        <p:spPr bwMode="auto">
          <a:xfrm>
            <a:off x="926180" y="496020"/>
            <a:ext cx="1231269" cy="1257467"/>
          </a:xfrm>
          <a:prstGeom prst="rect">
            <a:avLst/>
          </a:prstGeom>
          <a:noFill/>
        </p:spPr>
      </p:pic>
    </p:spTree>
    <p:extLst>
      <p:ext uri="{BB962C8B-B14F-4D97-AF65-F5344CB8AC3E}">
        <p14:creationId xmlns:p14="http://schemas.microsoft.com/office/powerpoint/2010/main" val="3693615543"/>
      </p:ext>
    </p:extLst>
  </p:cSld>
  <p:clrMapOvr>
    <a:masterClrMapping/>
  </p:clrMapOvr>
  <p:transition spd="med" advClick="0" advTm="8000">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132856"/>
            <a:ext cx="8229600" cy="1143000"/>
          </a:xfrm>
        </p:spPr>
        <p:txBody>
          <a:bodyPr>
            <a:normAutofit/>
          </a:bodyPr>
          <a:lstStyle/>
          <a:p>
            <a:pPr algn="l"/>
            <a:r>
              <a:rPr lang="tr-TR" sz="2400" dirty="0" smtClean="0">
                <a:latin typeface="Imprint MT Shadow" pitchFamily="82" charset="0"/>
              </a:rPr>
              <a:t>	</a:t>
            </a:r>
            <a:r>
              <a:rPr lang="tr-TR" sz="2400" dirty="0" smtClean="0">
                <a:solidFill>
                  <a:srgbClr val="C00000"/>
                </a:solidFill>
                <a:latin typeface="Imprint MT Shadow" pitchFamily="82" charset="0"/>
              </a:rPr>
              <a:t>Yedi Anabilim Dalı:</a:t>
            </a:r>
            <a:endParaRPr lang="tr-TR" sz="2400" dirty="0">
              <a:solidFill>
                <a:srgbClr val="C00000"/>
              </a:solidFill>
              <a:latin typeface="Imprint MT Shadow" pitchFamily="82" charset="0"/>
            </a:endParaRPr>
          </a:p>
        </p:txBody>
      </p:sp>
      <p:sp>
        <p:nvSpPr>
          <p:cNvPr id="3" name="2 İçerik Yer Tutucusu"/>
          <p:cNvSpPr>
            <a:spLocks noGrp="1"/>
          </p:cNvSpPr>
          <p:nvPr>
            <p:ph idx="1"/>
          </p:nvPr>
        </p:nvSpPr>
        <p:spPr>
          <a:xfrm>
            <a:off x="323528" y="2924944"/>
            <a:ext cx="8363272" cy="3384376"/>
          </a:xfrm>
        </p:spPr>
        <p:txBody>
          <a:bodyPr>
            <a:normAutofit fontScale="85000" lnSpcReduction="20000"/>
          </a:bodyPr>
          <a:lstStyle/>
          <a:p>
            <a:pPr marL="0" indent="0">
              <a:lnSpc>
                <a:spcPct val="120000"/>
              </a:lnSpc>
              <a:buNone/>
            </a:pPr>
            <a:r>
              <a:rPr lang="tr-TR" sz="2400"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	2016-2017 </a:t>
            </a:r>
            <a:r>
              <a:rPr lang="tr-TR" sz="2400" dirty="0" smtClean="0">
                <a:latin typeface="Times New Roman" pitchFamily="18" charset="0"/>
                <a:cs typeface="Times New Roman" pitchFamily="18" charset="0"/>
              </a:rPr>
              <a:t>eğitim-öğretim yılı itibariyle Tarih Bölümü bünyesinde 7 anabilim dalı bulunmaktadır;</a:t>
            </a:r>
          </a:p>
          <a:p>
            <a:pPr marL="0" indent="0">
              <a:lnSpc>
                <a:spcPct val="120000"/>
              </a:lnSpc>
              <a:buNone/>
            </a:pPr>
            <a:r>
              <a:rPr lang="tr-TR" sz="2400" dirty="0">
                <a:latin typeface="Times New Roman" pitchFamily="18" charset="0"/>
                <a:cs typeface="Times New Roman" pitchFamily="18" charset="0"/>
              </a:rPr>
              <a:t>Yeniçağ Tarihi Ana Bilim </a:t>
            </a:r>
            <a:r>
              <a:rPr lang="tr-TR" sz="2400" dirty="0" smtClean="0">
                <a:latin typeface="Times New Roman" pitchFamily="18" charset="0"/>
                <a:cs typeface="Times New Roman" pitchFamily="18" charset="0"/>
              </a:rPr>
              <a:t>Dalı</a:t>
            </a:r>
            <a:endParaRPr lang="tr-TR" sz="2400" dirty="0">
              <a:latin typeface="Times New Roman" pitchFamily="18" charset="0"/>
              <a:cs typeface="Times New Roman" pitchFamily="18" charset="0"/>
            </a:endParaRPr>
          </a:p>
          <a:p>
            <a:pPr marL="0" indent="0">
              <a:lnSpc>
                <a:spcPct val="120000"/>
              </a:lnSpc>
              <a:buNone/>
            </a:pPr>
            <a:r>
              <a:rPr lang="tr-TR" sz="2400" dirty="0">
                <a:latin typeface="Times New Roman" pitchFamily="18" charset="0"/>
                <a:cs typeface="Times New Roman" pitchFamily="18" charset="0"/>
              </a:rPr>
              <a:t>Yakınçağ Tarihi Ana Bilim Dalı </a:t>
            </a:r>
          </a:p>
          <a:p>
            <a:pPr marL="0" indent="0">
              <a:lnSpc>
                <a:spcPct val="120000"/>
              </a:lnSpc>
              <a:buNone/>
            </a:pPr>
            <a:r>
              <a:rPr lang="tr-TR" sz="2400" dirty="0">
                <a:latin typeface="Times New Roman" pitchFamily="18" charset="0"/>
                <a:cs typeface="Times New Roman" pitchFamily="18" charset="0"/>
              </a:rPr>
              <a:t>Türkiye Cumhuriyeti Ana Bilim Dalı </a:t>
            </a:r>
          </a:p>
          <a:p>
            <a:pPr marL="0" indent="0">
              <a:lnSpc>
                <a:spcPct val="120000"/>
              </a:lnSpc>
              <a:buNone/>
            </a:pPr>
            <a:r>
              <a:rPr lang="tr-TR" sz="2400" dirty="0">
                <a:latin typeface="Times New Roman" pitchFamily="18" charset="0"/>
                <a:cs typeface="Times New Roman" pitchFamily="18" charset="0"/>
              </a:rPr>
              <a:t>Ortaçağ Tarihi Ana Bilim Dalı</a:t>
            </a:r>
          </a:p>
          <a:p>
            <a:pPr marL="0" indent="0">
              <a:lnSpc>
                <a:spcPct val="120000"/>
              </a:lnSpc>
              <a:buNone/>
            </a:pPr>
            <a:r>
              <a:rPr lang="tr-TR" sz="2400" dirty="0">
                <a:latin typeface="Times New Roman" pitchFamily="18" charset="0"/>
                <a:cs typeface="Times New Roman" pitchFamily="18" charset="0"/>
              </a:rPr>
              <a:t>Eskiçağ Tarihi Ana Bilim Dalı </a:t>
            </a:r>
          </a:p>
          <a:p>
            <a:pPr marL="0" indent="0">
              <a:lnSpc>
                <a:spcPct val="120000"/>
              </a:lnSpc>
              <a:buNone/>
            </a:pPr>
            <a:r>
              <a:rPr lang="tr-TR" sz="2400" dirty="0">
                <a:latin typeface="Times New Roman" pitchFamily="18" charset="0"/>
                <a:cs typeface="Times New Roman" pitchFamily="18" charset="0"/>
              </a:rPr>
              <a:t>Genel Türk Tarihi Ana Bilim Dalı </a:t>
            </a:r>
          </a:p>
          <a:p>
            <a:pPr marL="0" indent="0">
              <a:lnSpc>
                <a:spcPct val="120000"/>
              </a:lnSpc>
              <a:buNone/>
            </a:pPr>
            <a:r>
              <a:rPr lang="tr-TR" sz="2400" dirty="0">
                <a:latin typeface="Times New Roman" pitchFamily="18" charset="0"/>
                <a:cs typeface="Times New Roman" pitchFamily="18" charset="0"/>
              </a:rPr>
              <a:t>Osmanlı Müesseseleri ve Medeniyeti Tarihi Ana Bilim Dalı</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476672"/>
            <a:ext cx="4895850" cy="1420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C:\Users\Ahmet\Desktop\fakülte tanıtımı\1533348_1505299139695976_374411980_n.jpg"/>
          <p:cNvPicPr>
            <a:picLocks noChangeAspect="1" noChangeArrowheads="1"/>
          </p:cNvPicPr>
          <p:nvPr/>
        </p:nvPicPr>
        <p:blipFill>
          <a:blip r:embed="rId3" cstate="print"/>
          <a:srcRect/>
          <a:stretch>
            <a:fillRect/>
          </a:stretch>
        </p:blipFill>
        <p:spPr bwMode="auto">
          <a:xfrm>
            <a:off x="926180" y="496020"/>
            <a:ext cx="1231269" cy="1257467"/>
          </a:xfrm>
          <a:prstGeom prst="rect">
            <a:avLst/>
          </a:prstGeom>
          <a:noFill/>
        </p:spPr>
      </p:pic>
    </p:spTree>
    <p:extLst>
      <p:ext uri="{BB962C8B-B14F-4D97-AF65-F5344CB8AC3E}">
        <p14:creationId xmlns:p14="http://schemas.microsoft.com/office/powerpoint/2010/main" val="2329002302"/>
      </p:ext>
    </p:extLst>
  </p:cSld>
  <p:clrMapOvr>
    <a:masterClrMapping/>
  </p:clrMapOvr>
  <p:transition spd="med" advClick="0" advTm="8000">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04864"/>
            <a:ext cx="8229600" cy="850106"/>
          </a:xfrm>
        </p:spPr>
        <p:txBody>
          <a:bodyPr>
            <a:normAutofit/>
          </a:bodyPr>
          <a:lstStyle/>
          <a:p>
            <a:pPr algn="l"/>
            <a:r>
              <a:rPr lang="tr-TR" sz="2400" dirty="0" smtClean="0">
                <a:latin typeface="Imprint MT Shadow" pitchFamily="82" charset="0"/>
              </a:rPr>
              <a:t>	</a:t>
            </a:r>
            <a:r>
              <a:rPr lang="tr-TR" sz="2400" dirty="0" smtClean="0">
                <a:solidFill>
                  <a:srgbClr val="C00000"/>
                </a:solidFill>
                <a:latin typeface="Imprint MT Shadow" pitchFamily="82" charset="0"/>
              </a:rPr>
              <a:t>Mezunların İstihdam Profilleri:</a:t>
            </a:r>
            <a:endParaRPr lang="tr-TR" sz="2400" dirty="0">
              <a:solidFill>
                <a:srgbClr val="C00000"/>
              </a:solidFill>
              <a:latin typeface="Imprint MT Shadow" pitchFamily="82" charset="0"/>
            </a:endParaRPr>
          </a:p>
        </p:txBody>
      </p:sp>
      <p:sp>
        <p:nvSpPr>
          <p:cNvPr id="3" name="2 İçerik Yer Tutucusu"/>
          <p:cNvSpPr>
            <a:spLocks noGrp="1"/>
          </p:cNvSpPr>
          <p:nvPr>
            <p:ph idx="1"/>
          </p:nvPr>
        </p:nvSpPr>
        <p:spPr>
          <a:xfrm>
            <a:off x="457200" y="2924944"/>
            <a:ext cx="8229600" cy="2952328"/>
          </a:xfrm>
        </p:spPr>
        <p:txBody>
          <a:bodyPr>
            <a:normAutofit fontScale="92500"/>
          </a:bodyPr>
          <a:lstStyle/>
          <a:p>
            <a:pPr marL="0" indent="0">
              <a:buNone/>
            </a:pPr>
            <a:r>
              <a:rPr lang="tr-TR" sz="2400" dirty="0" smtClean="0">
                <a:latin typeface="Times New Roman" pitchFamily="18" charset="0"/>
                <a:cs typeface="Times New Roman" pitchFamily="18" charset="0"/>
              </a:rPr>
              <a:t>	Bölüm Mezunları; Üniversitelerde </a:t>
            </a:r>
            <a:r>
              <a:rPr lang="tr-TR" sz="2400" dirty="0">
                <a:latin typeface="Times New Roman" pitchFamily="18" charset="0"/>
                <a:cs typeface="Times New Roman" pitchFamily="18" charset="0"/>
              </a:rPr>
              <a:t>(Devlet ve Özel Üniversiteler) Tarih ve diğer Sosyal Bilimler alanlarında akademisyen ve Devlet Arşivleri’nde uzman olarak görev </a:t>
            </a:r>
            <a:r>
              <a:rPr lang="tr-TR" sz="2400" dirty="0" smtClean="0">
                <a:latin typeface="Times New Roman" pitchFamily="18" charset="0"/>
                <a:cs typeface="Times New Roman" pitchFamily="18" charset="0"/>
              </a:rPr>
              <a:t>yapabilirler</a:t>
            </a:r>
            <a:r>
              <a:rPr lang="tr-TR" sz="2400" dirty="0">
                <a:latin typeface="Times New Roman" pitchFamily="18" charset="0"/>
                <a:cs typeface="Times New Roman" pitchFamily="18" charset="0"/>
              </a:rPr>
              <a:t>;</a:t>
            </a:r>
            <a:endParaRPr lang="tr-TR" sz="2400" dirty="0" smtClean="0">
              <a:latin typeface="Times New Roman" pitchFamily="18" charset="0"/>
              <a:cs typeface="Times New Roman" pitchFamily="18" charset="0"/>
            </a:endParaRPr>
          </a:p>
          <a:p>
            <a:pPr marL="0" indent="0">
              <a:lnSpc>
                <a:spcPct val="110000"/>
              </a:lnSpc>
              <a:buNone/>
            </a:pPr>
            <a:r>
              <a:rPr lang="tr-TR" sz="2400" dirty="0" smtClean="0">
                <a:latin typeface="Times New Roman" pitchFamily="18" charset="0"/>
                <a:cs typeface="Times New Roman" pitchFamily="18" charset="0"/>
              </a:rPr>
              <a:t>	Alanlarıyla </a:t>
            </a:r>
            <a:r>
              <a:rPr lang="tr-TR" sz="2400" dirty="0">
                <a:latin typeface="Times New Roman" pitchFamily="18" charset="0"/>
                <a:cs typeface="Times New Roman" pitchFamily="18" charset="0"/>
              </a:rPr>
              <a:t>ilgili çeşitli projelerde görev </a:t>
            </a:r>
            <a:r>
              <a:rPr lang="tr-TR" sz="2400" dirty="0" smtClean="0">
                <a:latin typeface="Times New Roman" pitchFamily="18" charset="0"/>
                <a:cs typeface="Times New Roman" pitchFamily="18" charset="0"/>
              </a:rPr>
              <a:t>alabilirler</a:t>
            </a:r>
            <a:r>
              <a:rPr lang="tr-TR" sz="2400" dirty="0">
                <a:latin typeface="Times New Roman" pitchFamily="18" charset="0"/>
                <a:cs typeface="Times New Roman" pitchFamily="18" charset="0"/>
              </a:rPr>
              <a:t>;</a:t>
            </a:r>
            <a:endParaRPr lang="tr-TR" sz="2400" dirty="0" smtClean="0">
              <a:latin typeface="Times New Roman" pitchFamily="18" charset="0"/>
              <a:cs typeface="Times New Roman" pitchFamily="18" charset="0"/>
            </a:endParaRPr>
          </a:p>
          <a:p>
            <a:pPr marL="0" indent="0">
              <a:lnSpc>
                <a:spcPct val="110000"/>
              </a:lnSpc>
              <a:buNone/>
            </a:pPr>
            <a:r>
              <a:rPr lang="tr-TR" sz="2400" dirty="0" smtClean="0">
                <a:latin typeface="Times New Roman" pitchFamily="18" charset="0"/>
                <a:cs typeface="Times New Roman" pitchFamily="18" charset="0"/>
              </a:rPr>
              <a:t>	Ayrıca </a:t>
            </a:r>
            <a:r>
              <a:rPr lang="tr-TR" sz="2400" dirty="0">
                <a:latin typeface="Times New Roman" pitchFamily="18" charset="0"/>
                <a:cs typeface="Times New Roman" pitchFamily="18" charset="0"/>
              </a:rPr>
              <a:t>Öğretmenlik Formasyonu eğitimi alan öğrencilerimiz MEB’de ve özel kuruluşlarda (Özel Okullar ve </a:t>
            </a:r>
            <a:r>
              <a:rPr lang="tr-TR" sz="2400" dirty="0" smtClean="0">
                <a:latin typeface="Times New Roman" pitchFamily="18" charset="0"/>
                <a:cs typeface="Times New Roman" pitchFamily="18" charset="0"/>
              </a:rPr>
              <a:t>Dershaneler</a:t>
            </a:r>
            <a:r>
              <a:rPr lang="tr-TR" sz="2400" dirty="0">
                <a:latin typeface="Times New Roman" pitchFamily="18" charset="0"/>
                <a:cs typeface="Times New Roman" pitchFamily="18" charset="0"/>
              </a:rPr>
              <a:t>) öğretmen olarak çalışabilirler.</a:t>
            </a:r>
          </a:p>
        </p:txBody>
      </p:sp>
      <p:pic>
        <p:nvPicPr>
          <p:cNvPr id="4" name="Picture 2" descr="C:\Users\Ahmet\Desktop\fakülte tanıtımı\1533348_1505299139695976_374411980_n.jpg"/>
          <p:cNvPicPr>
            <a:picLocks noChangeAspect="1" noChangeArrowheads="1"/>
          </p:cNvPicPr>
          <p:nvPr/>
        </p:nvPicPr>
        <p:blipFill>
          <a:blip r:embed="rId2" cstate="print"/>
          <a:srcRect/>
          <a:stretch>
            <a:fillRect/>
          </a:stretch>
        </p:blipFill>
        <p:spPr bwMode="auto">
          <a:xfrm>
            <a:off x="926180" y="496020"/>
            <a:ext cx="1231269" cy="1257467"/>
          </a:xfrm>
          <a:prstGeom prst="rect">
            <a:avLst/>
          </a:prstGeom>
          <a:noFill/>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476672"/>
            <a:ext cx="4895850" cy="1420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492133"/>
      </p:ext>
    </p:extLst>
  </p:cSld>
  <p:clrMapOvr>
    <a:masterClrMapping/>
  </p:clrMapOvr>
  <p:transition spd="med" advClick="0" advTm="10000">
    <p:randomBar dir="vert"/>
  </p:transition>
  <p:timing>
    <p:tnLst>
      <p:par>
        <p:cTn id="1" dur="indefinite" restart="never" nodeType="tmRoot"/>
      </p:par>
    </p:tnLst>
  </p:timing>
</p:sld>
</file>

<file path=ppt/theme/theme1.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73</Words>
  <Application>Microsoft Office PowerPoint</Application>
  <PresentationFormat>Ekran Gösterisi (4:3)</PresentationFormat>
  <Paragraphs>52</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1_Ofis Teması</vt:lpstr>
      <vt:lpstr> IĞDIR ÜNİVERSİTESİ FEN EDEBİYAT FAKÜLTESİ TARİH BÖLÜMÜ </vt:lpstr>
      <vt:lpstr>PowerPoint Sunusu</vt:lpstr>
      <vt:lpstr>         Tarihçe:</vt:lpstr>
      <vt:lpstr>PowerPoint Sunusu</vt:lpstr>
      <vt:lpstr>PowerPoint Sunusu</vt:lpstr>
      <vt:lpstr> Misyon ve Vizyon:</vt:lpstr>
      <vt:lpstr>        Bugün:</vt:lpstr>
      <vt:lpstr> Yedi Anabilim Dalı:</vt:lpstr>
      <vt:lpstr> Mezunların İstihdam Profilleri: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IĞDIR ÜNİVERSİTESİ FEN EDEBİYAT FAKÜLTESİ TARİH BÖLÜMÜ </dc:title>
  <dc:creator>Asus</dc:creator>
  <cp:lastModifiedBy>Asus</cp:lastModifiedBy>
  <cp:revision>1</cp:revision>
  <dcterms:created xsi:type="dcterms:W3CDTF">2017-06-20T10:14:08Z</dcterms:created>
  <dcterms:modified xsi:type="dcterms:W3CDTF">2017-06-20T10:17:18Z</dcterms:modified>
</cp:coreProperties>
</file>