
<file path=[Content_Types].xml><?xml version="1.0" encoding="utf-8"?>
<Types xmlns="http://schemas.openxmlformats.org/package/2006/content-types">
  <Default Extension="tmp" ContentType="image/png"/>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7" r:id="rId2"/>
    <p:sldId id="258" r:id="rId3"/>
    <p:sldId id="256" r:id="rId4"/>
    <p:sldId id="259" r:id="rId5"/>
    <p:sldId id="263" r:id="rId6"/>
    <p:sldId id="261" r:id="rId7"/>
    <p:sldId id="264" r:id="rId8"/>
    <p:sldId id="260" r:id="rId9"/>
    <p:sldId id="262"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60"/>
  </p:normalViewPr>
  <p:slideViewPr>
    <p:cSldViewPr>
      <p:cViewPr>
        <p:scale>
          <a:sx n="75" d="100"/>
          <a:sy n="75" d="100"/>
        </p:scale>
        <p:origin x="-1224"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en-GB"/>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GB"/>
          </a:p>
        </p:txBody>
      </p:sp>
      <p:sp>
        <p:nvSpPr>
          <p:cNvPr id="4" name="Veri Yer Tutucusu 3"/>
          <p:cNvSpPr>
            <a:spLocks noGrp="1"/>
          </p:cNvSpPr>
          <p:nvPr>
            <p:ph type="dt" sz="half" idx="10"/>
          </p:nvPr>
        </p:nvSpPr>
        <p:spPr/>
        <p:txBody>
          <a:bodyPr/>
          <a:lstStyle/>
          <a:p>
            <a:fld id="{B9B2EB4A-0A71-4C94-A439-EF703E5D9CD6}" type="datetimeFigureOut">
              <a:rPr lang="en-GB" smtClean="0"/>
              <a:t>22/10/2019</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014AA322-4A5D-4711-AAA1-CC8D091A3B28}" type="slidenum">
              <a:rPr lang="en-GB" smtClean="0"/>
              <a:t>‹#›</a:t>
            </a:fld>
            <a:endParaRPr lang="en-GB"/>
          </a:p>
        </p:txBody>
      </p:sp>
    </p:spTree>
    <p:extLst>
      <p:ext uri="{BB962C8B-B14F-4D97-AF65-F5344CB8AC3E}">
        <p14:creationId xmlns:p14="http://schemas.microsoft.com/office/powerpoint/2010/main" val="3786710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GB"/>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B9B2EB4A-0A71-4C94-A439-EF703E5D9CD6}" type="datetimeFigureOut">
              <a:rPr lang="en-GB" smtClean="0"/>
              <a:t>22/10/2019</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014AA322-4A5D-4711-AAA1-CC8D091A3B28}" type="slidenum">
              <a:rPr lang="en-GB" smtClean="0"/>
              <a:t>‹#›</a:t>
            </a:fld>
            <a:endParaRPr lang="en-GB"/>
          </a:p>
        </p:txBody>
      </p:sp>
    </p:spTree>
    <p:extLst>
      <p:ext uri="{BB962C8B-B14F-4D97-AF65-F5344CB8AC3E}">
        <p14:creationId xmlns:p14="http://schemas.microsoft.com/office/powerpoint/2010/main" val="2427847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GB"/>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B9B2EB4A-0A71-4C94-A439-EF703E5D9CD6}" type="datetimeFigureOut">
              <a:rPr lang="en-GB" smtClean="0"/>
              <a:t>22/10/2019</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014AA322-4A5D-4711-AAA1-CC8D091A3B28}" type="slidenum">
              <a:rPr lang="en-GB" smtClean="0"/>
              <a:t>‹#›</a:t>
            </a:fld>
            <a:endParaRPr lang="en-GB"/>
          </a:p>
        </p:txBody>
      </p:sp>
    </p:spTree>
    <p:extLst>
      <p:ext uri="{BB962C8B-B14F-4D97-AF65-F5344CB8AC3E}">
        <p14:creationId xmlns:p14="http://schemas.microsoft.com/office/powerpoint/2010/main" val="1037791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GB"/>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B9B2EB4A-0A71-4C94-A439-EF703E5D9CD6}" type="datetimeFigureOut">
              <a:rPr lang="en-GB" smtClean="0"/>
              <a:t>22/10/2019</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014AA322-4A5D-4711-AAA1-CC8D091A3B28}" type="slidenum">
              <a:rPr lang="en-GB" smtClean="0"/>
              <a:t>‹#›</a:t>
            </a:fld>
            <a:endParaRPr lang="en-GB"/>
          </a:p>
        </p:txBody>
      </p:sp>
    </p:spTree>
    <p:extLst>
      <p:ext uri="{BB962C8B-B14F-4D97-AF65-F5344CB8AC3E}">
        <p14:creationId xmlns:p14="http://schemas.microsoft.com/office/powerpoint/2010/main" val="3799066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GB"/>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9B2EB4A-0A71-4C94-A439-EF703E5D9CD6}" type="datetimeFigureOut">
              <a:rPr lang="en-GB" smtClean="0"/>
              <a:t>22/10/2019</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014AA322-4A5D-4711-AAA1-CC8D091A3B28}" type="slidenum">
              <a:rPr lang="en-GB" smtClean="0"/>
              <a:t>‹#›</a:t>
            </a:fld>
            <a:endParaRPr lang="en-GB"/>
          </a:p>
        </p:txBody>
      </p:sp>
    </p:spTree>
    <p:extLst>
      <p:ext uri="{BB962C8B-B14F-4D97-AF65-F5344CB8AC3E}">
        <p14:creationId xmlns:p14="http://schemas.microsoft.com/office/powerpoint/2010/main" val="3827536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GB"/>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5" name="Veri Yer Tutucusu 4"/>
          <p:cNvSpPr>
            <a:spLocks noGrp="1"/>
          </p:cNvSpPr>
          <p:nvPr>
            <p:ph type="dt" sz="half" idx="10"/>
          </p:nvPr>
        </p:nvSpPr>
        <p:spPr/>
        <p:txBody>
          <a:bodyPr/>
          <a:lstStyle/>
          <a:p>
            <a:fld id="{B9B2EB4A-0A71-4C94-A439-EF703E5D9CD6}" type="datetimeFigureOut">
              <a:rPr lang="en-GB" smtClean="0"/>
              <a:t>22/10/2019</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014AA322-4A5D-4711-AAA1-CC8D091A3B28}" type="slidenum">
              <a:rPr lang="en-GB" smtClean="0"/>
              <a:t>‹#›</a:t>
            </a:fld>
            <a:endParaRPr lang="en-GB"/>
          </a:p>
        </p:txBody>
      </p:sp>
    </p:spTree>
    <p:extLst>
      <p:ext uri="{BB962C8B-B14F-4D97-AF65-F5344CB8AC3E}">
        <p14:creationId xmlns:p14="http://schemas.microsoft.com/office/powerpoint/2010/main" val="3901766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en-GB"/>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7" name="Veri Yer Tutucusu 6"/>
          <p:cNvSpPr>
            <a:spLocks noGrp="1"/>
          </p:cNvSpPr>
          <p:nvPr>
            <p:ph type="dt" sz="half" idx="10"/>
          </p:nvPr>
        </p:nvSpPr>
        <p:spPr/>
        <p:txBody>
          <a:bodyPr/>
          <a:lstStyle/>
          <a:p>
            <a:fld id="{B9B2EB4A-0A71-4C94-A439-EF703E5D9CD6}" type="datetimeFigureOut">
              <a:rPr lang="en-GB" smtClean="0"/>
              <a:t>22/10/2019</a:t>
            </a:fld>
            <a:endParaRPr lang="en-GB"/>
          </a:p>
        </p:txBody>
      </p:sp>
      <p:sp>
        <p:nvSpPr>
          <p:cNvPr id="8" name="Altbilgi Yer Tutucusu 7"/>
          <p:cNvSpPr>
            <a:spLocks noGrp="1"/>
          </p:cNvSpPr>
          <p:nvPr>
            <p:ph type="ftr" sz="quarter" idx="11"/>
          </p:nvPr>
        </p:nvSpPr>
        <p:spPr/>
        <p:txBody>
          <a:bodyPr/>
          <a:lstStyle/>
          <a:p>
            <a:endParaRPr lang="en-GB"/>
          </a:p>
        </p:txBody>
      </p:sp>
      <p:sp>
        <p:nvSpPr>
          <p:cNvPr id="9" name="Slayt Numarası Yer Tutucusu 8"/>
          <p:cNvSpPr>
            <a:spLocks noGrp="1"/>
          </p:cNvSpPr>
          <p:nvPr>
            <p:ph type="sldNum" sz="quarter" idx="12"/>
          </p:nvPr>
        </p:nvSpPr>
        <p:spPr/>
        <p:txBody>
          <a:bodyPr/>
          <a:lstStyle/>
          <a:p>
            <a:fld id="{014AA322-4A5D-4711-AAA1-CC8D091A3B28}" type="slidenum">
              <a:rPr lang="en-GB" smtClean="0"/>
              <a:t>‹#›</a:t>
            </a:fld>
            <a:endParaRPr lang="en-GB"/>
          </a:p>
        </p:txBody>
      </p:sp>
    </p:spTree>
    <p:extLst>
      <p:ext uri="{BB962C8B-B14F-4D97-AF65-F5344CB8AC3E}">
        <p14:creationId xmlns:p14="http://schemas.microsoft.com/office/powerpoint/2010/main" val="1886610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GB"/>
          </a:p>
        </p:txBody>
      </p:sp>
      <p:sp>
        <p:nvSpPr>
          <p:cNvPr id="3" name="Veri Yer Tutucusu 2"/>
          <p:cNvSpPr>
            <a:spLocks noGrp="1"/>
          </p:cNvSpPr>
          <p:nvPr>
            <p:ph type="dt" sz="half" idx="10"/>
          </p:nvPr>
        </p:nvSpPr>
        <p:spPr/>
        <p:txBody>
          <a:bodyPr/>
          <a:lstStyle/>
          <a:p>
            <a:fld id="{B9B2EB4A-0A71-4C94-A439-EF703E5D9CD6}" type="datetimeFigureOut">
              <a:rPr lang="en-GB" smtClean="0"/>
              <a:t>22/10/2019</a:t>
            </a:fld>
            <a:endParaRPr lang="en-GB"/>
          </a:p>
        </p:txBody>
      </p:sp>
      <p:sp>
        <p:nvSpPr>
          <p:cNvPr id="4" name="Altbilgi Yer Tutucusu 3"/>
          <p:cNvSpPr>
            <a:spLocks noGrp="1"/>
          </p:cNvSpPr>
          <p:nvPr>
            <p:ph type="ftr" sz="quarter" idx="11"/>
          </p:nvPr>
        </p:nvSpPr>
        <p:spPr/>
        <p:txBody>
          <a:bodyPr/>
          <a:lstStyle/>
          <a:p>
            <a:endParaRPr lang="en-GB"/>
          </a:p>
        </p:txBody>
      </p:sp>
      <p:sp>
        <p:nvSpPr>
          <p:cNvPr id="5" name="Slayt Numarası Yer Tutucusu 4"/>
          <p:cNvSpPr>
            <a:spLocks noGrp="1"/>
          </p:cNvSpPr>
          <p:nvPr>
            <p:ph type="sldNum" sz="quarter" idx="12"/>
          </p:nvPr>
        </p:nvSpPr>
        <p:spPr/>
        <p:txBody>
          <a:bodyPr/>
          <a:lstStyle/>
          <a:p>
            <a:fld id="{014AA322-4A5D-4711-AAA1-CC8D091A3B28}" type="slidenum">
              <a:rPr lang="en-GB" smtClean="0"/>
              <a:t>‹#›</a:t>
            </a:fld>
            <a:endParaRPr lang="en-GB"/>
          </a:p>
        </p:txBody>
      </p:sp>
    </p:spTree>
    <p:extLst>
      <p:ext uri="{BB962C8B-B14F-4D97-AF65-F5344CB8AC3E}">
        <p14:creationId xmlns:p14="http://schemas.microsoft.com/office/powerpoint/2010/main" val="99053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9B2EB4A-0A71-4C94-A439-EF703E5D9CD6}" type="datetimeFigureOut">
              <a:rPr lang="en-GB" smtClean="0"/>
              <a:t>22/10/2019</a:t>
            </a:fld>
            <a:endParaRPr lang="en-GB"/>
          </a:p>
        </p:txBody>
      </p:sp>
      <p:sp>
        <p:nvSpPr>
          <p:cNvPr id="3" name="Altbilgi Yer Tutucusu 2"/>
          <p:cNvSpPr>
            <a:spLocks noGrp="1"/>
          </p:cNvSpPr>
          <p:nvPr>
            <p:ph type="ftr" sz="quarter" idx="11"/>
          </p:nvPr>
        </p:nvSpPr>
        <p:spPr/>
        <p:txBody>
          <a:bodyPr/>
          <a:lstStyle/>
          <a:p>
            <a:endParaRPr lang="en-GB"/>
          </a:p>
        </p:txBody>
      </p:sp>
      <p:sp>
        <p:nvSpPr>
          <p:cNvPr id="4" name="Slayt Numarası Yer Tutucusu 3"/>
          <p:cNvSpPr>
            <a:spLocks noGrp="1"/>
          </p:cNvSpPr>
          <p:nvPr>
            <p:ph type="sldNum" sz="quarter" idx="12"/>
          </p:nvPr>
        </p:nvSpPr>
        <p:spPr/>
        <p:txBody>
          <a:bodyPr/>
          <a:lstStyle/>
          <a:p>
            <a:fld id="{014AA322-4A5D-4711-AAA1-CC8D091A3B28}" type="slidenum">
              <a:rPr lang="en-GB" smtClean="0"/>
              <a:t>‹#›</a:t>
            </a:fld>
            <a:endParaRPr lang="en-GB"/>
          </a:p>
        </p:txBody>
      </p:sp>
    </p:spTree>
    <p:extLst>
      <p:ext uri="{BB962C8B-B14F-4D97-AF65-F5344CB8AC3E}">
        <p14:creationId xmlns:p14="http://schemas.microsoft.com/office/powerpoint/2010/main" val="971882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GB"/>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9B2EB4A-0A71-4C94-A439-EF703E5D9CD6}" type="datetimeFigureOut">
              <a:rPr lang="en-GB" smtClean="0"/>
              <a:t>22/10/2019</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014AA322-4A5D-4711-AAA1-CC8D091A3B28}" type="slidenum">
              <a:rPr lang="en-GB" smtClean="0"/>
              <a:t>‹#›</a:t>
            </a:fld>
            <a:endParaRPr lang="en-GB"/>
          </a:p>
        </p:txBody>
      </p:sp>
    </p:spTree>
    <p:extLst>
      <p:ext uri="{BB962C8B-B14F-4D97-AF65-F5344CB8AC3E}">
        <p14:creationId xmlns:p14="http://schemas.microsoft.com/office/powerpoint/2010/main" val="275460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GB"/>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9B2EB4A-0A71-4C94-A439-EF703E5D9CD6}" type="datetimeFigureOut">
              <a:rPr lang="en-GB" smtClean="0"/>
              <a:t>22/10/2019</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014AA322-4A5D-4711-AAA1-CC8D091A3B28}" type="slidenum">
              <a:rPr lang="en-GB" smtClean="0"/>
              <a:t>‹#›</a:t>
            </a:fld>
            <a:endParaRPr lang="en-GB"/>
          </a:p>
        </p:txBody>
      </p:sp>
    </p:spTree>
    <p:extLst>
      <p:ext uri="{BB962C8B-B14F-4D97-AF65-F5344CB8AC3E}">
        <p14:creationId xmlns:p14="http://schemas.microsoft.com/office/powerpoint/2010/main" val="3040674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en-GB"/>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B2EB4A-0A71-4C94-A439-EF703E5D9CD6}" type="datetimeFigureOut">
              <a:rPr lang="en-GB" smtClean="0"/>
              <a:t>22/10/2019</a:t>
            </a:fld>
            <a:endParaRPr lang="en-GB"/>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4AA322-4A5D-4711-AAA1-CC8D091A3B28}" type="slidenum">
              <a:rPr lang="en-GB" smtClean="0"/>
              <a:t>‹#›</a:t>
            </a:fld>
            <a:endParaRPr lang="en-GB"/>
          </a:p>
        </p:txBody>
      </p:sp>
    </p:spTree>
    <p:extLst>
      <p:ext uri="{BB962C8B-B14F-4D97-AF65-F5344CB8AC3E}">
        <p14:creationId xmlns:p14="http://schemas.microsoft.com/office/powerpoint/2010/main" val="785926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ebspectra.chem.ucla.edu/irintro.html" TargetMode="External"/><Relationship Id="rId2" Type="http://schemas.openxmlformats.org/officeDocument/2006/relationships/hyperlink" Target="https://webspectra.chem.ucla.edu/irintro.html#hydroxyl"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smtClean="0">
                <a:solidFill>
                  <a:srgbClr val="FF0000"/>
                </a:solidFill>
              </a:rPr>
              <a:t>FTIR </a:t>
            </a:r>
            <a:r>
              <a:rPr lang="tr-TR" b="1" dirty="0" err="1" smtClean="0">
                <a:solidFill>
                  <a:srgbClr val="FF0000"/>
                </a:solidFill>
              </a:rPr>
              <a:t>spektroskopik</a:t>
            </a:r>
            <a:r>
              <a:rPr lang="tr-TR" b="1" dirty="0" smtClean="0">
                <a:solidFill>
                  <a:srgbClr val="FF0000"/>
                </a:solidFill>
              </a:rPr>
              <a:t> örneklemeler</a:t>
            </a:r>
            <a:br>
              <a:rPr lang="tr-TR" b="1" dirty="0" smtClean="0">
                <a:solidFill>
                  <a:srgbClr val="FF0000"/>
                </a:solidFill>
              </a:rPr>
            </a:br>
            <a:r>
              <a:rPr lang="tr-TR" sz="2200" b="1" dirty="0" smtClean="0">
                <a:solidFill>
                  <a:srgbClr val="FF0000"/>
                </a:solidFill>
              </a:rPr>
              <a:t>Prof. Dr. </a:t>
            </a:r>
            <a:r>
              <a:rPr lang="tr-TR" sz="2200" b="1" dirty="0" err="1" smtClean="0">
                <a:solidFill>
                  <a:srgbClr val="FF0000"/>
                </a:solidFill>
              </a:rPr>
              <a:t>Sulhattin</a:t>
            </a:r>
            <a:r>
              <a:rPr lang="tr-TR" sz="2200" b="1" dirty="0" smtClean="0">
                <a:solidFill>
                  <a:srgbClr val="FF0000"/>
                </a:solidFill>
              </a:rPr>
              <a:t> YAŞAR (22/10/2019, Iğdır)</a:t>
            </a:r>
            <a:endParaRPr lang="en-GB" sz="2200" b="1" dirty="0">
              <a:solidFill>
                <a:srgbClr val="FF0000"/>
              </a:solidFill>
            </a:endParaRPr>
          </a:p>
        </p:txBody>
      </p:sp>
      <p:sp>
        <p:nvSpPr>
          <p:cNvPr id="3" name="İçerik Yer Tutucusu 2"/>
          <p:cNvSpPr>
            <a:spLocks noGrp="1"/>
          </p:cNvSpPr>
          <p:nvPr>
            <p:ph idx="1"/>
          </p:nvPr>
        </p:nvSpPr>
        <p:spPr/>
        <p:txBody>
          <a:bodyPr/>
          <a:lstStyle/>
          <a:p>
            <a:r>
              <a:rPr lang="en-GB" dirty="0" smtClean="0"/>
              <a:t>Fourier </a:t>
            </a:r>
            <a:r>
              <a:rPr lang="en-GB" dirty="0" err="1" smtClean="0"/>
              <a:t>dönüşümlü</a:t>
            </a:r>
            <a:r>
              <a:rPr lang="en-GB" dirty="0" smtClean="0"/>
              <a:t> </a:t>
            </a:r>
            <a:r>
              <a:rPr lang="en-GB" dirty="0" err="1" smtClean="0"/>
              <a:t>kızılötesi</a:t>
            </a:r>
            <a:r>
              <a:rPr lang="en-GB" dirty="0" smtClean="0"/>
              <a:t> </a:t>
            </a:r>
            <a:r>
              <a:rPr lang="en-GB" dirty="0" err="1" smtClean="0"/>
              <a:t>spektroskopisi</a:t>
            </a:r>
            <a:r>
              <a:rPr lang="en-GB" dirty="0" smtClean="0"/>
              <a:t> </a:t>
            </a:r>
            <a:r>
              <a:rPr lang="en-GB" dirty="0" err="1" smtClean="0"/>
              <a:t>katı</a:t>
            </a:r>
            <a:r>
              <a:rPr lang="en-GB" dirty="0" smtClean="0"/>
              <a:t>, </a:t>
            </a:r>
            <a:r>
              <a:rPr lang="en-GB" dirty="0" err="1" smtClean="0"/>
              <a:t>sıvı</a:t>
            </a:r>
            <a:r>
              <a:rPr lang="en-GB" dirty="0" smtClean="0"/>
              <a:t> </a:t>
            </a:r>
            <a:r>
              <a:rPr lang="en-GB" dirty="0" err="1" smtClean="0"/>
              <a:t>veya</a:t>
            </a:r>
            <a:r>
              <a:rPr lang="en-GB" dirty="0" smtClean="0"/>
              <a:t> </a:t>
            </a:r>
            <a:r>
              <a:rPr lang="en-GB" dirty="0" err="1" smtClean="0"/>
              <a:t>gaz</a:t>
            </a:r>
            <a:r>
              <a:rPr lang="en-GB" dirty="0" smtClean="0"/>
              <a:t> </a:t>
            </a:r>
            <a:r>
              <a:rPr lang="en-GB" dirty="0" err="1" smtClean="0"/>
              <a:t>bir</a:t>
            </a:r>
            <a:r>
              <a:rPr lang="en-GB" dirty="0" smtClean="0"/>
              <a:t> </a:t>
            </a:r>
            <a:r>
              <a:rPr lang="en-GB" dirty="0" err="1" smtClean="0"/>
              <a:t>maddenin</a:t>
            </a:r>
            <a:r>
              <a:rPr lang="en-GB" dirty="0" smtClean="0"/>
              <a:t> </a:t>
            </a:r>
            <a:r>
              <a:rPr lang="en-GB" dirty="0" err="1" smtClean="0"/>
              <a:t>soğurma</a:t>
            </a:r>
            <a:r>
              <a:rPr lang="en-GB" dirty="0" smtClean="0"/>
              <a:t> </a:t>
            </a:r>
            <a:r>
              <a:rPr lang="en-GB" dirty="0" err="1" smtClean="0"/>
              <a:t>ve</a:t>
            </a:r>
            <a:r>
              <a:rPr lang="en-GB" dirty="0" smtClean="0"/>
              <a:t> </a:t>
            </a:r>
            <a:r>
              <a:rPr lang="en-GB" dirty="0" err="1" smtClean="0"/>
              <a:t>emisyon</a:t>
            </a:r>
            <a:r>
              <a:rPr lang="en-GB" dirty="0" smtClean="0"/>
              <a:t> </a:t>
            </a:r>
            <a:r>
              <a:rPr lang="en-GB" dirty="0" err="1" smtClean="0"/>
              <a:t>kızılötesi</a:t>
            </a:r>
            <a:r>
              <a:rPr lang="en-GB" dirty="0" smtClean="0"/>
              <a:t> </a:t>
            </a:r>
            <a:r>
              <a:rPr lang="en-GB" dirty="0" err="1" smtClean="0"/>
              <a:t>spektrumunun</a:t>
            </a:r>
            <a:r>
              <a:rPr lang="en-GB" dirty="0" smtClean="0"/>
              <a:t> </a:t>
            </a:r>
            <a:r>
              <a:rPr lang="en-GB" dirty="0" err="1" smtClean="0"/>
              <a:t>elde</a:t>
            </a:r>
            <a:r>
              <a:rPr lang="en-GB" dirty="0" smtClean="0"/>
              <a:t> </a:t>
            </a:r>
            <a:r>
              <a:rPr lang="en-GB" dirty="0" err="1" smtClean="0"/>
              <a:t>edildiği</a:t>
            </a:r>
            <a:r>
              <a:rPr lang="en-GB" dirty="0" smtClean="0"/>
              <a:t> </a:t>
            </a:r>
            <a:r>
              <a:rPr lang="en-GB" dirty="0" err="1" smtClean="0"/>
              <a:t>bir</a:t>
            </a:r>
            <a:r>
              <a:rPr lang="en-GB" dirty="0" smtClean="0"/>
              <a:t> </a:t>
            </a:r>
            <a:r>
              <a:rPr lang="en-GB" dirty="0" err="1" smtClean="0"/>
              <a:t>spektroskopi</a:t>
            </a:r>
            <a:r>
              <a:rPr lang="en-GB" dirty="0" smtClean="0"/>
              <a:t> </a:t>
            </a:r>
            <a:r>
              <a:rPr lang="en-GB" dirty="0" err="1" smtClean="0"/>
              <a:t>tekniğidir</a:t>
            </a:r>
            <a:r>
              <a:rPr lang="en-GB" dirty="0" smtClean="0"/>
              <a:t>.</a:t>
            </a:r>
            <a:endParaRPr lang="tr-TR" dirty="0" smtClean="0"/>
          </a:p>
          <a:p>
            <a:r>
              <a:rPr lang="en-GB" dirty="0" smtClean="0"/>
              <a:t> </a:t>
            </a:r>
            <a:endParaRPr lang="en-GB" dirty="0"/>
          </a:p>
        </p:txBody>
      </p:sp>
      <p:pic>
        <p:nvPicPr>
          <p:cNvPr id="5" name="Resim 4"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3717032"/>
            <a:ext cx="3048426" cy="2819794"/>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6010" y="3717032"/>
            <a:ext cx="4754122" cy="2863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774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400" b="1" dirty="0" smtClean="0">
                <a:solidFill>
                  <a:srgbClr val="FF0000"/>
                </a:solidFill>
              </a:rPr>
              <a:t>Farklı Kurutma Yöntemlerinin Protein Yapısı Üzerine Etkisi</a:t>
            </a:r>
            <a:endParaRPr lang="en-GB" sz="2400" b="1" dirty="0">
              <a:solidFill>
                <a:srgbClr val="FF000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96752"/>
            <a:ext cx="8297138"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468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smtClean="0">
                <a:solidFill>
                  <a:srgbClr val="FF0000"/>
                </a:solidFill>
              </a:rPr>
              <a:t>SFK _</a:t>
            </a:r>
            <a:r>
              <a:rPr lang="tr-TR" sz="3200" b="1" dirty="0" err="1" smtClean="0">
                <a:solidFill>
                  <a:srgbClr val="FF0000"/>
                </a:solidFill>
              </a:rPr>
              <a:t>sekonder</a:t>
            </a:r>
            <a:r>
              <a:rPr lang="tr-TR" sz="3200" b="1" dirty="0" smtClean="0">
                <a:solidFill>
                  <a:srgbClr val="FF0000"/>
                </a:solidFill>
              </a:rPr>
              <a:t> protein bileşen tayini</a:t>
            </a:r>
            <a:endParaRPr lang="en-GB" sz="3200" b="1" dirty="0">
              <a:solidFill>
                <a:srgbClr val="FF0000"/>
              </a:solidFill>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96752"/>
            <a:ext cx="6552728" cy="5568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4427984" y="1174303"/>
            <a:ext cx="4464496" cy="1277273"/>
          </a:xfrm>
          <a:prstGeom prst="rect">
            <a:avLst/>
          </a:prstGeom>
        </p:spPr>
        <p:txBody>
          <a:bodyPr wrap="square">
            <a:spAutoFit/>
          </a:bodyPr>
          <a:lstStyle/>
          <a:p>
            <a:r>
              <a:rPr lang="en-GB" sz="1100" dirty="0" smtClean="0"/>
              <a:t>Fig. S1. Cumulative Gaussian curve fitting (black line) of FSD data (dotted line) to quantify individual secondary protein components (blue lines) of Amide I protein band (grey line) of unfermented SBM sample. The FSD data was normalised and rescaled by asymmetric base line correction and subtraction. The calculated area of absorption of each component was expressed as percentage of total fitted curve area. Note that the unfermented SBM has no random coil component.</a:t>
            </a:r>
            <a:endParaRPr lang="en-GB" sz="1100" dirty="0"/>
          </a:p>
        </p:txBody>
      </p:sp>
    </p:spTree>
    <p:extLst>
      <p:ext uri="{BB962C8B-B14F-4D97-AF65-F5344CB8AC3E}">
        <p14:creationId xmlns:p14="http://schemas.microsoft.com/office/powerpoint/2010/main" val="3647006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err="1" smtClean="0">
                <a:solidFill>
                  <a:srgbClr val="FF0000"/>
                </a:solidFill>
              </a:rPr>
              <a:t>Fungal</a:t>
            </a:r>
            <a:r>
              <a:rPr lang="tr-TR" sz="3200" b="1" dirty="0" smtClean="0">
                <a:solidFill>
                  <a:srgbClr val="FF0000"/>
                </a:solidFill>
              </a:rPr>
              <a:t> </a:t>
            </a:r>
            <a:r>
              <a:rPr lang="tr-TR" sz="3200" b="1" dirty="0" err="1" smtClean="0">
                <a:solidFill>
                  <a:srgbClr val="FF0000"/>
                </a:solidFill>
              </a:rPr>
              <a:t>Fermentasyon</a:t>
            </a:r>
            <a:r>
              <a:rPr lang="tr-TR" sz="3200" b="1" dirty="0" smtClean="0">
                <a:solidFill>
                  <a:srgbClr val="FF0000"/>
                </a:solidFill>
              </a:rPr>
              <a:t> ile </a:t>
            </a:r>
            <a:r>
              <a:rPr lang="tr-TR" sz="3200" b="1" dirty="0" err="1" smtClean="0">
                <a:solidFill>
                  <a:srgbClr val="FF0000"/>
                </a:solidFill>
              </a:rPr>
              <a:t>SPB’de</a:t>
            </a:r>
            <a:r>
              <a:rPr lang="tr-TR" sz="3200" b="1" dirty="0" smtClean="0">
                <a:solidFill>
                  <a:srgbClr val="FF0000"/>
                </a:solidFill>
              </a:rPr>
              <a:t> değişim</a:t>
            </a:r>
            <a:endParaRPr lang="en-GB" sz="3200" b="1" dirty="0">
              <a:solidFill>
                <a:srgbClr val="FF0000"/>
              </a:solidFill>
            </a:endParaRPr>
          </a:p>
        </p:txBody>
      </p:sp>
      <p:pic>
        <p:nvPicPr>
          <p:cNvPr id="4" name="İçerik Yer Tutucusu 3" descr="Ekran Kırpm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1268760"/>
            <a:ext cx="7006906" cy="4873392"/>
          </a:xfrm>
        </p:spPr>
      </p:pic>
    </p:spTree>
    <p:extLst>
      <p:ext uri="{BB962C8B-B14F-4D97-AF65-F5344CB8AC3E}">
        <p14:creationId xmlns:p14="http://schemas.microsoft.com/office/powerpoint/2010/main" val="5706384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7732"/>
            <a:ext cx="8229600" cy="1143000"/>
          </a:xfrm>
        </p:spPr>
        <p:txBody>
          <a:bodyPr>
            <a:normAutofit/>
          </a:bodyPr>
          <a:lstStyle/>
          <a:p>
            <a:r>
              <a:rPr lang="tr-TR" sz="3600" b="1" dirty="0" err="1" smtClean="0">
                <a:solidFill>
                  <a:srgbClr val="FF0000"/>
                </a:solidFill>
              </a:rPr>
              <a:t>Absorbans</a:t>
            </a:r>
            <a:r>
              <a:rPr lang="tr-TR" sz="3600" b="1" dirty="0" smtClean="0">
                <a:solidFill>
                  <a:srgbClr val="FF0000"/>
                </a:solidFill>
              </a:rPr>
              <a:t> ve </a:t>
            </a:r>
            <a:r>
              <a:rPr lang="tr-TR" sz="3600" b="1" dirty="0" err="1" smtClean="0">
                <a:solidFill>
                  <a:srgbClr val="FF0000"/>
                </a:solidFill>
              </a:rPr>
              <a:t>Peak</a:t>
            </a:r>
            <a:r>
              <a:rPr lang="tr-TR" sz="3600" b="1" dirty="0" smtClean="0">
                <a:solidFill>
                  <a:srgbClr val="FF0000"/>
                </a:solidFill>
              </a:rPr>
              <a:t> Yüksekliği</a:t>
            </a:r>
            <a:endParaRPr lang="en-GB" sz="3600" b="1" dirty="0">
              <a:solidFill>
                <a:srgbClr val="FF0000"/>
              </a:solidFill>
            </a:endParaRPr>
          </a:p>
        </p:txBody>
      </p:sp>
      <p:pic>
        <p:nvPicPr>
          <p:cNvPr id="4" name="İçerik Yer Tutucusu 3" descr="Ekran Kırpm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1063977"/>
            <a:ext cx="5904656" cy="5759000"/>
          </a:xfrm>
        </p:spPr>
      </p:pic>
    </p:spTree>
    <p:extLst>
      <p:ext uri="{BB962C8B-B14F-4D97-AF65-F5344CB8AC3E}">
        <p14:creationId xmlns:p14="http://schemas.microsoft.com/office/powerpoint/2010/main" val="3311727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8229600" cy="562074"/>
          </a:xfrm>
        </p:spPr>
        <p:txBody>
          <a:bodyPr>
            <a:normAutofit fontScale="90000"/>
          </a:bodyPr>
          <a:lstStyle/>
          <a:p>
            <a:r>
              <a:rPr lang="tr-TR" sz="3600" b="1" dirty="0" smtClean="0">
                <a:solidFill>
                  <a:srgbClr val="FF0000"/>
                </a:solidFill>
              </a:rPr>
              <a:t>İleri Düzey </a:t>
            </a:r>
            <a:r>
              <a:rPr lang="tr-TR" sz="3600" b="1" dirty="0" err="1" smtClean="0">
                <a:solidFill>
                  <a:srgbClr val="FF0000"/>
                </a:solidFill>
              </a:rPr>
              <a:t>Spekta</a:t>
            </a:r>
            <a:r>
              <a:rPr lang="tr-TR" sz="3600" b="1" dirty="0" smtClean="0">
                <a:solidFill>
                  <a:srgbClr val="FF0000"/>
                </a:solidFill>
              </a:rPr>
              <a:t> İşlemleri</a:t>
            </a:r>
            <a:endParaRPr lang="en-GB" sz="3600" b="1" dirty="0">
              <a:solidFill>
                <a:srgbClr val="FF0000"/>
              </a:solidFill>
            </a:endParaRPr>
          </a:p>
        </p:txBody>
      </p:sp>
      <p:pic>
        <p:nvPicPr>
          <p:cNvPr id="4" name="İçerik Yer Tutucusu 3" descr="Ekran Kırpm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764704"/>
            <a:ext cx="7128792" cy="5901401"/>
          </a:xfrm>
        </p:spPr>
      </p:pic>
    </p:spTree>
    <p:extLst>
      <p:ext uri="{BB962C8B-B14F-4D97-AF65-F5344CB8AC3E}">
        <p14:creationId xmlns:p14="http://schemas.microsoft.com/office/powerpoint/2010/main" val="4166510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FF0000"/>
                </a:solidFill>
              </a:rPr>
              <a:t>SONUÇ</a:t>
            </a:r>
            <a:endParaRPr lang="en-GB" b="1" dirty="0">
              <a:solidFill>
                <a:srgbClr val="FF0000"/>
              </a:solidFill>
            </a:endParaRPr>
          </a:p>
        </p:txBody>
      </p:sp>
      <p:sp>
        <p:nvSpPr>
          <p:cNvPr id="3" name="İçerik Yer Tutucusu 2"/>
          <p:cNvSpPr>
            <a:spLocks noGrp="1"/>
          </p:cNvSpPr>
          <p:nvPr>
            <p:ph idx="1"/>
          </p:nvPr>
        </p:nvSpPr>
        <p:spPr/>
        <p:txBody>
          <a:bodyPr>
            <a:normAutofit fontScale="85000" lnSpcReduction="10000"/>
          </a:bodyPr>
          <a:lstStyle/>
          <a:p>
            <a:r>
              <a:rPr lang="tr-TR" dirty="0" smtClean="0"/>
              <a:t>FTIR </a:t>
            </a:r>
            <a:r>
              <a:rPr lang="tr-TR" dirty="0" err="1" smtClean="0"/>
              <a:t>spekra</a:t>
            </a:r>
            <a:r>
              <a:rPr lang="tr-TR" dirty="0" smtClean="0"/>
              <a:t> ölçümleri ile örnekler arasında farklılıklar görsel olarak tespit edilebilir.</a:t>
            </a:r>
          </a:p>
          <a:p>
            <a:r>
              <a:rPr lang="tr-TR" dirty="0" smtClean="0"/>
              <a:t>Örnekler üzerine uygulamaların etkileri </a:t>
            </a:r>
            <a:r>
              <a:rPr lang="tr-TR" dirty="0" err="1" smtClean="0"/>
              <a:t>peak</a:t>
            </a:r>
            <a:r>
              <a:rPr lang="tr-TR" dirty="0" smtClean="0"/>
              <a:t> </a:t>
            </a:r>
            <a:r>
              <a:rPr lang="tr-TR" dirty="0" err="1" smtClean="0"/>
              <a:t>absorbans</a:t>
            </a:r>
            <a:r>
              <a:rPr lang="tr-TR" dirty="0" smtClean="0"/>
              <a:t> ve yükseklik değerleri ölçümü yolu rahat bir şekilde rakamsal olarak belirlenip istatistik analizleri yapılabilir. </a:t>
            </a:r>
          </a:p>
          <a:p>
            <a:r>
              <a:rPr lang="tr-TR" dirty="0" smtClean="0"/>
              <a:t>FTIR spektroskopisi, tür, çeşit, </a:t>
            </a:r>
            <a:r>
              <a:rPr lang="tr-TR" dirty="0" err="1" smtClean="0"/>
              <a:t>suş</a:t>
            </a:r>
            <a:r>
              <a:rPr lang="tr-TR" dirty="0" smtClean="0"/>
              <a:t>, tip </a:t>
            </a:r>
            <a:r>
              <a:rPr lang="tr-TR" dirty="0" err="1" smtClean="0"/>
              <a:t>vb</a:t>
            </a:r>
            <a:r>
              <a:rPr lang="tr-TR" dirty="0" smtClean="0"/>
              <a:t> belirlemede rahatlıkla kullanılabilecek ucuz ve hızlı bir </a:t>
            </a:r>
            <a:r>
              <a:rPr lang="tr-TR" dirty="0" err="1" smtClean="0"/>
              <a:t>metotdur</a:t>
            </a:r>
            <a:r>
              <a:rPr lang="tr-TR" dirty="0" smtClean="0"/>
              <a:t>.</a:t>
            </a:r>
          </a:p>
          <a:p>
            <a:r>
              <a:rPr lang="tr-TR" dirty="0" smtClean="0"/>
              <a:t>Metot, şayet ileri istatistik yöntemler ile birlikte kullanılır ise yaş yakma (kimyasal analiz) metotlarına göre daha hassas sonuçlar vermektedir.</a:t>
            </a:r>
            <a:endParaRPr lang="en-GB" dirty="0"/>
          </a:p>
        </p:txBody>
      </p:sp>
    </p:spTree>
    <p:extLst>
      <p:ext uri="{BB962C8B-B14F-4D97-AF65-F5344CB8AC3E}">
        <p14:creationId xmlns:p14="http://schemas.microsoft.com/office/powerpoint/2010/main" val="2551208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Kızılötesi BÖLGE</a:t>
            </a:r>
            <a:endParaRPr lang="en-GB" dirty="0"/>
          </a:p>
        </p:txBody>
      </p:sp>
      <p:pic>
        <p:nvPicPr>
          <p:cNvPr id="6" name="İçerik Yer Tutucusu 5" descr="Ekran Kırpm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412719"/>
            <a:ext cx="6912768" cy="4704887"/>
          </a:xfr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300" y="1293813"/>
            <a:ext cx="6121400" cy="438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21352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en-GB" dirty="0"/>
          </a:p>
        </p:txBody>
      </p:sp>
      <p:sp>
        <p:nvSpPr>
          <p:cNvPr id="3" name="Alt Başlık 2"/>
          <p:cNvSpPr>
            <a:spLocks noGrp="1"/>
          </p:cNvSpPr>
          <p:nvPr>
            <p:ph type="subTitle" idx="1"/>
          </p:nvPr>
        </p:nvSpPr>
        <p:spPr/>
        <p:txBody>
          <a:bodyPr/>
          <a:lstStyle/>
          <a:p>
            <a:endParaRPr lang="en-GB"/>
          </a:p>
        </p:txBody>
      </p:sp>
      <p:graphicFrame>
        <p:nvGraphicFramePr>
          <p:cNvPr id="7" name="Tablo 6"/>
          <p:cNvGraphicFramePr>
            <a:graphicFrameLocks noGrp="1"/>
          </p:cNvGraphicFramePr>
          <p:nvPr>
            <p:extLst>
              <p:ext uri="{D42A27DB-BD31-4B8C-83A1-F6EECF244321}">
                <p14:modId xmlns:p14="http://schemas.microsoft.com/office/powerpoint/2010/main" val="2729795242"/>
              </p:ext>
            </p:extLst>
          </p:nvPr>
        </p:nvGraphicFramePr>
        <p:xfrm>
          <a:off x="899592" y="404664"/>
          <a:ext cx="7272807" cy="5946202"/>
        </p:xfrm>
        <a:graphic>
          <a:graphicData uri="http://schemas.openxmlformats.org/drawingml/2006/table">
            <a:tbl>
              <a:tblPr/>
              <a:tblGrid>
                <a:gridCol w="1547373"/>
                <a:gridCol w="2628762"/>
                <a:gridCol w="3096672"/>
              </a:tblGrid>
              <a:tr h="382982">
                <a:tc>
                  <a:txBody>
                    <a:bodyPr/>
                    <a:lstStyle/>
                    <a:p>
                      <a:pPr algn="l"/>
                      <a:r>
                        <a:rPr lang="en-GB" sz="1600" i="1" dirty="0">
                          <a:solidFill>
                            <a:srgbClr val="FF0000"/>
                          </a:solidFill>
                        </a:rPr>
                        <a:t>Functional Group</a:t>
                      </a:r>
                      <a:endParaRPr lang="en-GB" sz="1600" dirty="0">
                        <a:solidFill>
                          <a:srgbClr val="FF0000"/>
                        </a:solidFill>
                      </a:endParaRPr>
                    </a:p>
                  </a:txBody>
                  <a:tcPr marL="23671" marR="23671" marT="23671" marB="23671" anchor="ctr">
                    <a:lnL>
                      <a:noFill/>
                    </a:lnL>
                    <a:lnR>
                      <a:noFill/>
                    </a:lnR>
                    <a:lnT>
                      <a:noFill/>
                    </a:lnT>
                    <a:lnB>
                      <a:noFill/>
                    </a:lnB>
                    <a:solidFill>
                      <a:srgbClr val="FFFFFF"/>
                    </a:solidFill>
                  </a:tcPr>
                </a:tc>
                <a:tc>
                  <a:txBody>
                    <a:bodyPr/>
                    <a:lstStyle/>
                    <a:p>
                      <a:pPr algn="ctr"/>
                      <a:r>
                        <a:rPr lang="en-GB" sz="1600" i="1" dirty="0">
                          <a:solidFill>
                            <a:srgbClr val="FF0000"/>
                          </a:solidFill>
                        </a:rPr>
                        <a:t>Characteristic Absorption(s)</a:t>
                      </a:r>
                      <a:r>
                        <a:rPr lang="en-GB" sz="1600" dirty="0">
                          <a:solidFill>
                            <a:srgbClr val="FF0000"/>
                          </a:solidFill>
                        </a:rPr>
                        <a:t> (cm</a:t>
                      </a:r>
                      <a:r>
                        <a:rPr lang="en-GB" sz="1600" baseline="30000" dirty="0">
                          <a:solidFill>
                            <a:srgbClr val="FF0000"/>
                          </a:solidFill>
                        </a:rPr>
                        <a:t>-1</a:t>
                      </a:r>
                      <a:r>
                        <a:rPr lang="en-GB" sz="1600" dirty="0">
                          <a:solidFill>
                            <a:srgbClr val="FF0000"/>
                          </a:solidFill>
                        </a:rPr>
                        <a:t>)</a:t>
                      </a:r>
                    </a:p>
                  </a:txBody>
                  <a:tcPr marL="23671" marR="23671" marT="23671" marB="23671" anchor="ctr">
                    <a:lnL>
                      <a:noFill/>
                    </a:lnL>
                    <a:lnR>
                      <a:noFill/>
                    </a:lnR>
                    <a:lnT>
                      <a:noFill/>
                    </a:lnT>
                    <a:lnB>
                      <a:noFill/>
                    </a:lnB>
                    <a:solidFill>
                      <a:srgbClr val="FFFFFF"/>
                    </a:solidFill>
                  </a:tcPr>
                </a:tc>
                <a:tc>
                  <a:txBody>
                    <a:bodyPr/>
                    <a:lstStyle/>
                    <a:p>
                      <a:pPr algn="ctr"/>
                      <a:r>
                        <a:rPr lang="en-GB" sz="1200" i="1" dirty="0"/>
                        <a:t>Notes</a:t>
                      </a:r>
                      <a:endParaRPr lang="en-GB" sz="1200" dirty="0"/>
                    </a:p>
                  </a:txBody>
                  <a:tcPr marL="23671" marR="23671" marT="23671" marB="23671" anchor="ctr">
                    <a:lnL>
                      <a:noFill/>
                    </a:lnL>
                    <a:lnR>
                      <a:noFill/>
                    </a:lnR>
                    <a:lnT>
                      <a:noFill/>
                    </a:lnT>
                    <a:lnB>
                      <a:noFill/>
                    </a:lnB>
                    <a:solidFill>
                      <a:srgbClr val="FFFFFF"/>
                    </a:solidFill>
                  </a:tcPr>
                </a:tc>
              </a:tr>
              <a:tr h="393023">
                <a:tc>
                  <a:txBody>
                    <a:bodyPr/>
                    <a:lstStyle/>
                    <a:p>
                      <a:pPr algn="l"/>
                      <a:r>
                        <a:rPr lang="en-GB" sz="1200" dirty="0"/>
                        <a:t>Alkyl C-H Stretch</a:t>
                      </a:r>
                    </a:p>
                  </a:txBody>
                  <a:tcPr marL="23671" marR="23671" marT="23671" marB="23671" anchor="ctr">
                    <a:lnL>
                      <a:noFill/>
                    </a:lnL>
                    <a:lnR>
                      <a:noFill/>
                    </a:lnR>
                    <a:lnT>
                      <a:noFill/>
                    </a:lnT>
                    <a:lnB>
                      <a:noFill/>
                    </a:lnB>
                    <a:solidFill>
                      <a:srgbClr val="FFFFFF"/>
                    </a:solidFill>
                  </a:tcPr>
                </a:tc>
                <a:tc>
                  <a:txBody>
                    <a:bodyPr/>
                    <a:lstStyle/>
                    <a:p>
                      <a:pPr algn="ctr"/>
                      <a:r>
                        <a:rPr lang="en-GB" sz="1200" dirty="0"/>
                        <a:t>2950 - 2850 (m or s)</a:t>
                      </a:r>
                    </a:p>
                  </a:txBody>
                  <a:tcPr marL="23671" marR="23671" marT="23671" marB="23671" anchor="ctr">
                    <a:lnL>
                      <a:noFill/>
                    </a:lnL>
                    <a:lnR>
                      <a:noFill/>
                    </a:lnR>
                    <a:lnT>
                      <a:noFill/>
                    </a:lnT>
                    <a:lnB>
                      <a:noFill/>
                    </a:lnB>
                    <a:solidFill>
                      <a:srgbClr val="FFFFFF"/>
                    </a:solidFill>
                  </a:tcPr>
                </a:tc>
                <a:tc>
                  <a:txBody>
                    <a:bodyPr/>
                    <a:lstStyle/>
                    <a:p>
                      <a:pPr algn="ctr"/>
                      <a:r>
                        <a:rPr lang="en-GB" sz="1200" dirty="0"/>
                        <a:t>Alkane C-H bonds are fairly ubiquitous and therefore usually less useful in determining structure.</a:t>
                      </a:r>
                    </a:p>
                  </a:txBody>
                  <a:tcPr marL="23671" marR="23671" marT="23671" marB="23671" anchor="ctr">
                    <a:lnL>
                      <a:noFill/>
                    </a:lnL>
                    <a:lnR>
                      <a:noFill/>
                    </a:lnR>
                    <a:lnT>
                      <a:noFill/>
                    </a:lnT>
                    <a:lnB>
                      <a:noFill/>
                    </a:lnB>
                    <a:solidFill>
                      <a:srgbClr val="FFFFFF"/>
                    </a:solidFill>
                  </a:tcPr>
                </a:tc>
              </a:tr>
              <a:tr h="393023">
                <a:tc>
                  <a:txBody>
                    <a:bodyPr/>
                    <a:lstStyle/>
                    <a:p>
                      <a:pPr algn="l"/>
                      <a:r>
                        <a:rPr lang="en-GB" sz="1200" dirty="0"/>
                        <a:t>Alkenyl C-H Stretch</a:t>
                      </a:r>
                      <a:br>
                        <a:rPr lang="en-GB" sz="1200" dirty="0"/>
                      </a:br>
                      <a:r>
                        <a:rPr lang="en-GB" sz="1200" dirty="0"/>
                        <a:t>Alkenyl C=C Stretch</a:t>
                      </a:r>
                    </a:p>
                  </a:txBody>
                  <a:tcPr marL="23671" marR="23671" marT="23671" marB="23671" anchor="ctr">
                    <a:lnL>
                      <a:noFill/>
                    </a:lnL>
                    <a:lnR>
                      <a:noFill/>
                    </a:lnR>
                    <a:lnT>
                      <a:noFill/>
                    </a:lnT>
                    <a:lnB>
                      <a:noFill/>
                    </a:lnB>
                    <a:solidFill>
                      <a:srgbClr val="FFFFFF"/>
                    </a:solidFill>
                  </a:tcPr>
                </a:tc>
                <a:tc>
                  <a:txBody>
                    <a:bodyPr/>
                    <a:lstStyle/>
                    <a:p>
                      <a:pPr algn="ctr"/>
                      <a:r>
                        <a:rPr lang="en-GB" sz="1200" dirty="0"/>
                        <a:t>3100 - 3010 (m)</a:t>
                      </a:r>
                      <a:br>
                        <a:rPr lang="en-GB" sz="1200" dirty="0"/>
                      </a:br>
                      <a:r>
                        <a:rPr lang="en-GB" sz="1200" dirty="0"/>
                        <a:t>1680 - 1620 (v)</a:t>
                      </a:r>
                    </a:p>
                  </a:txBody>
                  <a:tcPr marL="23671" marR="23671" marT="23671" marB="23671" anchor="ctr">
                    <a:lnL>
                      <a:noFill/>
                    </a:lnL>
                    <a:lnR>
                      <a:noFill/>
                    </a:lnR>
                    <a:lnT>
                      <a:noFill/>
                    </a:lnT>
                    <a:lnB>
                      <a:noFill/>
                    </a:lnB>
                    <a:solidFill>
                      <a:srgbClr val="FFFFFF"/>
                    </a:solidFill>
                  </a:tcPr>
                </a:tc>
                <a:tc>
                  <a:txBody>
                    <a:bodyPr/>
                    <a:lstStyle/>
                    <a:p>
                      <a:pPr algn="ctr"/>
                      <a:r>
                        <a:rPr lang="en-GB" sz="1200" dirty="0"/>
                        <a:t>Absorption peaks above 3000 cm</a:t>
                      </a:r>
                      <a:r>
                        <a:rPr lang="en-GB" sz="1200" baseline="30000" dirty="0"/>
                        <a:t>-1</a:t>
                      </a:r>
                      <a:r>
                        <a:rPr lang="en-GB" sz="1200" dirty="0"/>
                        <a:t> are frequently diagnostic of unsaturation</a:t>
                      </a:r>
                    </a:p>
                  </a:txBody>
                  <a:tcPr marL="23671" marR="23671" marT="23671" marB="23671" anchor="ctr">
                    <a:lnL>
                      <a:noFill/>
                    </a:lnL>
                    <a:lnR>
                      <a:noFill/>
                    </a:lnR>
                    <a:lnT>
                      <a:noFill/>
                    </a:lnT>
                    <a:lnB>
                      <a:noFill/>
                    </a:lnB>
                    <a:solidFill>
                      <a:srgbClr val="FFFFFF"/>
                    </a:solidFill>
                  </a:tcPr>
                </a:tc>
              </a:tr>
              <a:tr h="393023">
                <a:tc>
                  <a:txBody>
                    <a:bodyPr/>
                    <a:lstStyle/>
                    <a:p>
                      <a:pPr algn="l"/>
                      <a:r>
                        <a:rPr lang="en-GB" sz="1200" dirty="0" err="1"/>
                        <a:t>Alkynyl</a:t>
                      </a:r>
                      <a:r>
                        <a:rPr lang="en-GB" sz="1200" dirty="0"/>
                        <a:t> C-H Stretch</a:t>
                      </a:r>
                      <a:br>
                        <a:rPr lang="en-GB" sz="1200" dirty="0"/>
                      </a:br>
                      <a:r>
                        <a:rPr lang="en-GB" sz="1200" dirty="0" err="1"/>
                        <a:t>Alkynyl</a:t>
                      </a:r>
                      <a:r>
                        <a:rPr lang="en-GB" sz="1200" dirty="0"/>
                        <a:t> C</a:t>
                      </a:r>
                      <a:r>
                        <a:rPr lang="en-GB" sz="1200" u="sng" dirty="0"/>
                        <a:t>=</a:t>
                      </a:r>
                      <a:r>
                        <a:rPr lang="en-GB" sz="1200" dirty="0"/>
                        <a:t>C Stretch</a:t>
                      </a:r>
                    </a:p>
                  </a:txBody>
                  <a:tcPr marL="23671" marR="23671" marT="23671" marB="23671" anchor="ctr">
                    <a:lnL>
                      <a:noFill/>
                    </a:lnL>
                    <a:lnR>
                      <a:noFill/>
                    </a:lnR>
                    <a:lnT>
                      <a:noFill/>
                    </a:lnT>
                    <a:lnB>
                      <a:noFill/>
                    </a:lnB>
                    <a:solidFill>
                      <a:srgbClr val="FFFFFF"/>
                    </a:solidFill>
                  </a:tcPr>
                </a:tc>
                <a:tc>
                  <a:txBody>
                    <a:bodyPr/>
                    <a:lstStyle/>
                    <a:p>
                      <a:pPr algn="ctr"/>
                      <a:r>
                        <a:rPr lang="en-GB" sz="1200" dirty="0"/>
                        <a:t>~3300 (s)</a:t>
                      </a:r>
                      <a:br>
                        <a:rPr lang="en-GB" sz="1200" dirty="0"/>
                      </a:br>
                      <a:r>
                        <a:rPr lang="en-GB" sz="1200" dirty="0"/>
                        <a:t>2260 - 2100 (v)</a:t>
                      </a:r>
                    </a:p>
                  </a:txBody>
                  <a:tcPr marL="23671" marR="23671" marT="23671" marB="23671" anchor="ctr">
                    <a:lnL>
                      <a:noFill/>
                    </a:lnL>
                    <a:lnR>
                      <a:noFill/>
                    </a:lnR>
                    <a:lnT>
                      <a:noFill/>
                    </a:lnT>
                    <a:lnB>
                      <a:noFill/>
                    </a:lnB>
                    <a:solidFill>
                      <a:srgbClr val="FFFFFF"/>
                    </a:solidFill>
                  </a:tcPr>
                </a:tc>
                <a:tc>
                  <a:txBody>
                    <a:bodyPr/>
                    <a:lstStyle/>
                    <a:p>
                      <a:pPr algn="ctr"/>
                      <a:endParaRPr lang="en-GB" sz="1200" dirty="0"/>
                    </a:p>
                  </a:txBody>
                  <a:tcPr marL="23671" marR="23671" marT="23671" marB="23671" anchor="ctr">
                    <a:lnL>
                      <a:noFill/>
                    </a:lnL>
                    <a:lnR>
                      <a:noFill/>
                    </a:lnR>
                    <a:lnT>
                      <a:noFill/>
                    </a:lnT>
                    <a:lnB>
                      <a:noFill/>
                    </a:lnB>
                    <a:solidFill>
                      <a:srgbClr val="FFFFFF"/>
                    </a:solidFill>
                  </a:tcPr>
                </a:tc>
              </a:tr>
              <a:tr h="567014">
                <a:tc>
                  <a:txBody>
                    <a:bodyPr/>
                    <a:lstStyle/>
                    <a:p>
                      <a:pPr algn="l"/>
                      <a:r>
                        <a:rPr lang="en-GB" sz="1200" dirty="0"/>
                        <a:t>Aromatic C-H Stretch</a:t>
                      </a:r>
                      <a:br>
                        <a:rPr lang="en-GB" sz="1200" dirty="0"/>
                      </a:br>
                      <a:r>
                        <a:rPr lang="en-GB" sz="1200" dirty="0"/>
                        <a:t>Aromatic C-H Bending</a:t>
                      </a:r>
                      <a:br>
                        <a:rPr lang="en-GB" sz="1200" dirty="0"/>
                      </a:br>
                      <a:r>
                        <a:rPr lang="en-GB" sz="1200" dirty="0"/>
                        <a:t>Aromatic C=C Bending</a:t>
                      </a:r>
                    </a:p>
                  </a:txBody>
                  <a:tcPr marL="23671" marR="23671" marT="23671" marB="23671" anchor="ctr">
                    <a:lnL>
                      <a:noFill/>
                    </a:lnL>
                    <a:lnR>
                      <a:noFill/>
                    </a:lnR>
                    <a:lnT>
                      <a:noFill/>
                    </a:lnT>
                    <a:lnB>
                      <a:noFill/>
                    </a:lnB>
                    <a:solidFill>
                      <a:srgbClr val="FFFFFF"/>
                    </a:solidFill>
                  </a:tcPr>
                </a:tc>
                <a:tc>
                  <a:txBody>
                    <a:bodyPr/>
                    <a:lstStyle/>
                    <a:p>
                      <a:pPr algn="ctr"/>
                      <a:r>
                        <a:rPr lang="en-GB" sz="1200" dirty="0"/>
                        <a:t>~3030 (v)</a:t>
                      </a:r>
                      <a:br>
                        <a:rPr lang="en-GB" sz="1200" dirty="0"/>
                      </a:br>
                      <a:r>
                        <a:rPr lang="en-GB" sz="1200" dirty="0"/>
                        <a:t>860 - 680 (s)</a:t>
                      </a:r>
                      <a:br>
                        <a:rPr lang="en-GB" sz="1200" dirty="0"/>
                      </a:br>
                      <a:r>
                        <a:rPr lang="en-GB" sz="1200" dirty="0"/>
                        <a:t>1700 - 1500 (</a:t>
                      </a:r>
                      <a:r>
                        <a:rPr lang="en-GB" sz="1200" dirty="0" err="1"/>
                        <a:t>m,m</a:t>
                      </a:r>
                      <a:r>
                        <a:rPr lang="en-GB" sz="1200" dirty="0"/>
                        <a:t>)</a:t>
                      </a:r>
                    </a:p>
                  </a:txBody>
                  <a:tcPr marL="23671" marR="23671" marT="23671" marB="23671" anchor="ctr">
                    <a:lnL>
                      <a:noFill/>
                    </a:lnL>
                    <a:lnR>
                      <a:noFill/>
                    </a:lnR>
                    <a:lnT>
                      <a:noFill/>
                    </a:lnT>
                    <a:lnB>
                      <a:noFill/>
                    </a:lnB>
                    <a:solidFill>
                      <a:srgbClr val="FFFFFF"/>
                    </a:solidFill>
                  </a:tcPr>
                </a:tc>
                <a:tc>
                  <a:txBody>
                    <a:bodyPr/>
                    <a:lstStyle/>
                    <a:p>
                      <a:pPr algn="ctr"/>
                      <a:endParaRPr lang="en-GB" sz="1200" dirty="0"/>
                    </a:p>
                  </a:txBody>
                  <a:tcPr marL="23671" marR="23671" marT="23671" marB="23671" anchor="ctr">
                    <a:lnL>
                      <a:noFill/>
                    </a:lnL>
                    <a:lnR>
                      <a:noFill/>
                    </a:lnR>
                    <a:lnT>
                      <a:noFill/>
                    </a:lnT>
                    <a:lnB>
                      <a:noFill/>
                    </a:lnB>
                    <a:solidFill>
                      <a:srgbClr val="FFFFFF"/>
                    </a:solidFill>
                  </a:tcPr>
                </a:tc>
              </a:tr>
              <a:tr h="458618">
                <a:tc>
                  <a:txBody>
                    <a:bodyPr/>
                    <a:lstStyle/>
                    <a:p>
                      <a:pPr algn="l"/>
                      <a:r>
                        <a:rPr lang="en-GB" sz="1200" dirty="0"/>
                        <a:t>Alcohol/Phenol O-H Stretch</a:t>
                      </a:r>
                    </a:p>
                  </a:txBody>
                  <a:tcPr marL="23671" marR="23671" marT="23671" marB="23671" anchor="ctr">
                    <a:lnL>
                      <a:noFill/>
                    </a:lnL>
                    <a:lnR>
                      <a:noFill/>
                    </a:lnR>
                    <a:lnT>
                      <a:noFill/>
                    </a:lnT>
                    <a:lnB>
                      <a:noFill/>
                    </a:lnB>
                    <a:solidFill>
                      <a:srgbClr val="FFFFFF"/>
                    </a:solidFill>
                  </a:tcPr>
                </a:tc>
                <a:tc>
                  <a:txBody>
                    <a:bodyPr/>
                    <a:lstStyle/>
                    <a:p>
                      <a:pPr algn="ctr"/>
                      <a:r>
                        <a:rPr lang="en-GB" sz="1200"/>
                        <a:t>3550 - 3200 (broad, s)</a:t>
                      </a:r>
                    </a:p>
                  </a:txBody>
                  <a:tcPr marL="23671" marR="23671" marT="23671" marB="23671" anchor="ctr">
                    <a:lnL>
                      <a:noFill/>
                    </a:lnL>
                    <a:lnR>
                      <a:noFill/>
                    </a:lnR>
                    <a:lnT>
                      <a:noFill/>
                    </a:lnT>
                    <a:lnB>
                      <a:noFill/>
                    </a:lnB>
                    <a:solidFill>
                      <a:srgbClr val="FFFFFF"/>
                    </a:solidFill>
                  </a:tcPr>
                </a:tc>
                <a:tc>
                  <a:txBody>
                    <a:bodyPr/>
                    <a:lstStyle/>
                    <a:p>
                      <a:pPr algn="ctr"/>
                      <a:r>
                        <a:rPr lang="en-GB" sz="1200" dirty="0"/>
                        <a:t>See </a:t>
                      </a:r>
                      <a:r>
                        <a:rPr lang="en-GB" sz="1200" dirty="0">
                          <a:hlinkClick r:id="rId2"/>
                        </a:rPr>
                        <a:t>"Free vs. </a:t>
                      </a:r>
                      <a:r>
                        <a:rPr lang="en-GB" sz="1200" dirty="0" err="1">
                          <a:hlinkClick r:id="rId2"/>
                        </a:rPr>
                        <a:t>Hyrdogen</a:t>
                      </a:r>
                      <a:r>
                        <a:rPr lang="en-GB" sz="1200" dirty="0">
                          <a:hlinkClick r:id="rId2"/>
                        </a:rPr>
                        <a:t>-Bonded Hydroxyl Groups"</a:t>
                      </a:r>
                      <a:r>
                        <a:rPr lang="en-GB" sz="1200" dirty="0"/>
                        <a:t> in the </a:t>
                      </a:r>
                      <a:r>
                        <a:rPr lang="en-GB" sz="1200" dirty="0">
                          <a:hlinkClick r:id="rId3"/>
                        </a:rPr>
                        <a:t>Introduction to IR Spectra</a:t>
                      </a:r>
                      <a:r>
                        <a:rPr lang="en-GB" sz="1200" dirty="0"/>
                        <a:t> for more information</a:t>
                      </a:r>
                    </a:p>
                  </a:txBody>
                  <a:tcPr marL="23671" marR="23671" marT="23671" marB="23671" anchor="ctr">
                    <a:lnL>
                      <a:noFill/>
                    </a:lnL>
                    <a:lnR>
                      <a:noFill/>
                    </a:lnR>
                    <a:lnT>
                      <a:noFill/>
                    </a:lnT>
                    <a:lnB>
                      <a:noFill/>
                    </a:lnB>
                    <a:solidFill>
                      <a:srgbClr val="FFFFFF"/>
                    </a:solidFill>
                  </a:tcPr>
                </a:tc>
              </a:tr>
              <a:tr h="393023">
                <a:tc>
                  <a:txBody>
                    <a:bodyPr/>
                    <a:lstStyle/>
                    <a:p>
                      <a:pPr algn="l"/>
                      <a:r>
                        <a:rPr lang="en-GB" sz="1200" dirty="0"/>
                        <a:t>Carboxylic Acid O-H Stretch</a:t>
                      </a:r>
                    </a:p>
                  </a:txBody>
                  <a:tcPr marL="23671" marR="23671" marT="23671" marB="23671" anchor="ctr">
                    <a:lnL>
                      <a:noFill/>
                    </a:lnL>
                    <a:lnR>
                      <a:noFill/>
                    </a:lnR>
                    <a:lnT>
                      <a:noFill/>
                    </a:lnT>
                    <a:lnB>
                      <a:noFill/>
                    </a:lnB>
                    <a:solidFill>
                      <a:srgbClr val="FFFFFF"/>
                    </a:solidFill>
                  </a:tcPr>
                </a:tc>
                <a:tc>
                  <a:txBody>
                    <a:bodyPr/>
                    <a:lstStyle/>
                    <a:p>
                      <a:pPr algn="ctr"/>
                      <a:r>
                        <a:rPr lang="en-GB" sz="1200"/>
                        <a:t>3000 - 2500 (broad, v)</a:t>
                      </a:r>
                    </a:p>
                  </a:txBody>
                  <a:tcPr marL="23671" marR="23671" marT="23671" marB="23671" anchor="ctr">
                    <a:lnL>
                      <a:noFill/>
                    </a:lnL>
                    <a:lnR>
                      <a:noFill/>
                    </a:lnR>
                    <a:lnT>
                      <a:noFill/>
                    </a:lnT>
                    <a:lnB>
                      <a:noFill/>
                    </a:lnB>
                    <a:solidFill>
                      <a:srgbClr val="FFFFFF"/>
                    </a:solidFill>
                  </a:tcPr>
                </a:tc>
                <a:tc>
                  <a:txBody>
                    <a:bodyPr/>
                    <a:lstStyle/>
                    <a:p>
                      <a:pPr algn="ctr"/>
                      <a:endParaRPr lang="en-GB" sz="1200" dirty="0"/>
                    </a:p>
                  </a:txBody>
                  <a:tcPr marL="23671" marR="23671" marT="23671" marB="23671" anchor="ctr">
                    <a:lnL>
                      <a:noFill/>
                    </a:lnL>
                    <a:lnR>
                      <a:noFill/>
                    </a:lnR>
                    <a:lnT>
                      <a:noFill/>
                    </a:lnT>
                    <a:lnB>
                      <a:noFill/>
                    </a:lnB>
                    <a:solidFill>
                      <a:srgbClr val="FFFFFF"/>
                    </a:solidFill>
                  </a:tcPr>
                </a:tc>
              </a:tr>
              <a:tr h="393023">
                <a:tc>
                  <a:txBody>
                    <a:bodyPr/>
                    <a:lstStyle/>
                    <a:p>
                      <a:pPr algn="l"/>
                      <a:r>
                        <a:rPr lang="en-GB" sz="1200" dirty="0"/>
                        <a:t>Amine N-H Stretch</a:t>
                      </a:r>
                    </a:p>
                  </a:txBody>
                  <a:tcPr marL="23671" marR="23671" marT="23671" marB="23671" anchor="ctr">
                    <a:lnL>
                      <a:noFill/>
                    </a:lnL>
                    <a:lnR>
                      <a:noFill/>
                    </a:lnR>
                    <a:lnT>
                      <a:noFill/>
                    </a:lnT>
                    <a:lnB>
                      <a:noFill/>
                    </a:lnB>
                    <a:solidFill>
                      <a:srgbClr val="FFFFFF"/>
                    </a:solidFill>
                  </a:tcPr>
                </a:tc>
                <a:tc>
                  <a:txBody>
                    <a:bodyPr/>
                    <a:lstStyle/>
                    <a:p>
                      <a:pPr algn="ctr"/>
                      <a:r>
                        <a:rPr lang="en-GB" sz="1200"/>
                        <a:t>3500 - 3300 (m)</a:t>
                      </a:r>
                    </a:p>
                  </a:txBody>
                  <a:tcPr marL="23671" marR="23671" marT="23671" marB="23671" anchor="ctr">
                    <a:lnL>
                      <a:noFill/>
                    </a:lnL>
                    <a:lnR>
                      <a:noFill/>
                    </a:lnR>
                    <a:lnT>
                      <a:noFill/>
                    </a:lnT>
                    <a:lnB>
                      <a:noFill/>
                    </a:lnB>
                    <a:solidFill>
                      <a:srgbClr val="FFFFFF"/>
                    </a:solidFill>
                  </a:tcPr>
                </a:tc>
                <a:tc>
                  <a:txBody>
                    <a:bodyPr/>
                    <a:lstStyle/>
                    <a:p>
                      <a:pPr algn="ctr"/>
                      <a:r>
                        <a:rPr lang="en-GB" sz="1200" dirty="0"/>
                        <a:t>Primary amines produce two N-H stretch absorptions, secondary amides only one, and </a:t>
                      </a:r>
                      <a:r>
                        <a:rPr lang="en-GB" sz="1200" dirty="0" err="1"/>
                        <a:t>tetriary</a:t>
                      </a:r>
                      <a:r>
                        <a:rPr lang="en-GB" sz="1200" dirty="0"/>
                        <a:t> none.</a:t>
                      </a:r>
                    </a:p>
                  </a:txBody>
                  <a:tcPr marL="23671" marR="23671" marT="23671" marB="23671" anchor="ctr">
                    <a:lnL>
                      <a:noFill/>
                    </a:lnL>
                    <a:lnR>
                      <a:noFill/>
                    </a:lnR>
                    <a:lnT>
                      <a:noFill/>
                    </a:lnT>
                    <a:lnB>
                      <a:noFill/>
                    </a:lnB>
                    <a:solidFill>
                      <a:srgbClr val="FFFFFF"/>
                    </a:solidFill>
                  </a:tcPr>
                </a:tc>
              </a:tr>
              <a:tr h="219032">
                <a:tc>
                  <a:txBody>
                    <a:bodyPr/>
                    <a:lstStyle/>
                    <a:p>
                      <a:pPr algn="l"/>
                      <a:r>
                        <a:rPr lang="en-GB" sz="1200" dirty="0"/>
                        <a:t>Nitrile C</a:t>
                      </a:r>
                      <a:r>
                        <a:rPr lang="en-GB" sz="1200" u="sng" dirty="0"/>
                        <a:t>=</a:t>
                      </a:r>
                      <a:r>
                        <a:rPr lang="en-GB" sz="1200" dirty="0"/>
                        <a:t>N Stretch</a:t>
                      </a:r>
                    </a:p>
                  </a:txBody>
                  <a:tcPr marL="23671" marR="23671" marT="23671" marB="23671" anchor="ctr">
                    <a:lnL>
                      <a:noFill/>
                    </a:lnL>
                    <a:lnR>
                      <a:noFill/>
                    </a:lnR>
                    <a:lnT>
                      <a:noFill/>
                    </a:lnT>
                    <a:lnB>
                      <a:noFill/>
                    </a:lnB>
                    <a:solidFill>
                      <a:srgbClr val="FFFFFF"/>
                    </a:solidFill>
                  </a:tcPr>
                </a:tc>
                <a:tc>
                  <a:txBody>
                    <a:bodyPr/>
                    <a:lstStyle/>
                    <a:p>
                      <a:pPr algn="ctr"/>
                      <a:r>
                        <a:rPr lang="en-GB" sz="1200"/>
                        <a:t>2260 - 2220 (m)</a:t>
                      </a:r>
                    </a:p>
                  </a:txBody>
                  <a:tcPr marL="23671" marR="23671" marT="23671" marB="23671" anchor="ctr">
                    <a:lnL>
                      <a:noFill/>
                    </a:lnL>
                    <a:lnR>
                      <a:noFill/>
                    </a:lnR>
                    <a:lnT>
                      <a:noFill/>
                    </a:lnT>
                    <a:lnB>
                      <a:noFill/>
                    </a:lnB>
                    <a:solidFill>
                      <a:srgbClr val="FFFFFF"/>
                    </a:solidFill>
                  </a:tcPr>
                </a:tc>
                <a:tc>
                  <a:txBody>
                    <a:bodyPr/>
                    <a:lstStyle/>
                    <a:p>
                      <a:pPr algn="ctr"/>
                      <a:endParaRPr lang="en-GB" sz="1200" dirty="0"/>
                    </a:p>
                  </a:txBody>
                  <a:tcPr marL="23671" marR="23671" marT="23671" marB="23671" anchor="ctr">
                    <a:lnL>
                      <a:noFill/>
                    </a:lnL>
                    <a:lnR>
                      <a:noFill/>
                    </a:lnR>
                    <a:lnT>
                      <a:noFill/>
                    </a:lnT>
                    <a:lnB>
                      <a:noFill/>
                    </a:lnB>
                    <a:solidFill>
                      <a:srgbClr val="FFFFFF"/>
                    </a:solidFill>
                  </a:tcPr>
                </a:tc>
              </a:tr>
              <a:tr h="1088987">
                <a:tc>
                  <a:txBody>
                    <a:bodyPr/>
                    <a:lstStyle/>
                    <a:p>
                      <a:pPr algn="l"/>
                      <a:r>
                        <a:rPr lang="en-GB" sz="1200" dirty="0"/>
                        <a:t>Aldehyde C=O Stretch</a:t>
                      </a:r>
                      <a:br>
                        <a:rPr lang="en-GB" sz="1200" dirty="0"/>
                      </a:br>
                      <a:r>
                        <a:rPr lang="en-GB" sz="1200" dirty="0"/>
                        <a:t>Ketone C=O Stretch</a:t>
                      </a:r>
                      <a:br>
                        <a:rPr lang="en-GB" sz="1200" dirty="0"/>
                      </a:br>
                      <a:r>
                        <a:rPr lang="en-GB" sz="1200" dirty="0"/>
                        <a:t>Ester C=O Stretch</a:t>
                      </a:r>
                      <a:br>
                        <a:rPr lang="en-GB" sz="1200" dirty="0"/>
                      </a:br>
                      <a:r>
                        <a:rPr lang="en-GB" sz="1200" dirty="0"/>
                        <a:t>Carboxylic Acid C=O Stretch</a:t>
                      </a:r>
                      <a:br>
                        <a:rPr lang="en-GB" sz="1200" dirty="0"/>
                      </a:br>
                      <a:r>
                        <a:rPr lang="en-GB" sz="1200" dirty="0"/>
                        <a:t>Amide C=O Stretch</a:t>
                      </a:r>
                    </a:p>
                  </a:txBody>
                  <a:tcPr marL="23671" marR="23671" marT="23671" marB="23671" anchor="ctr">
                    <a:lnL>
                      <a:noFill/>
                    </a:lnL>
                    <a:lnR>
                      <a:noFill/>
                    </a:lnR>
                    <a:lnT>
                      <a:noFill/>
                    </a:lnT>
                    <a:lnB>
                      <a:noFill/>
                    </a:lnB>
                    <a:solidFill>
                      <a:srgbClr val="FFFFFF"/>
                    </a:solidFill>
                  </a:tcPr>
                </a:tc>
                <a:tc>
                  <a:txBody>
                    <a:bodyPr/>
                    <a:lstStyle/>
                    <a:p>
                      <a:pPr algn="ctr"/>
                      <a:r>
                        <a:rPr lang="en-GB" sz="1200"/>
                        <a:t>1740 - 1690 (s)</a:t>
                      </a:r>
                      <a:br>
                        <a:rPr lang="en-GB" sz="1200"/>
                      </a:br>
                      <a:r>
                        <a:rPr lang="en-GB" sz="1200"/>
                        <a:t>1750 - 1680 (s)</a:t>
                      </a:r>
                      <a:br>
                        <a:rPr lang="en-GB" sz="1200"/>
                      </a:br>
                      <a:r>
                        <a:rPr lang="en-GB" sz="1200"/>
                        <a:t>1750 - 1735 (s)</a:t>
                      </a:r>
                      <a:br>
                        <a:rPr lang="en-GB" sz="1200"/>
                      </a:br>
                      <a:r>
                        <a:rPr lang="en-GB" sz="1200"/>
                        <a:t>1780 - 1710 (s)</a:t>
                      </a:r>
                      <a:br>
                        <a:rPr lang="en-GB" sz="1200"/>
                      </a:br>
                      <a:r>
                        <a:rPr lang="en-GB" sz="1200"/>
                        <a:t>1690 - 1630 (s)</a:t>
                      </a:r>
                    </a:p>
                  </a:txBody>
                  <a:tcPr marL="23671" marR="23671" marT="23671" marB="23671" anchor="ctr">
                    <a:lnL>
                      <a:noFill/>
                    </a:lnL>
                    <a:lnR>
                      <a:noFill/>
                    </a:lnR>
                    <a:lnT>
                      <a:noFill/>
                    </a:lnT>
                    <a:lnB>
                      <a:noFill/>
                    </a:lnB>
                    <a:solidFill>
                      <a:srgbClr val="FFFFFF"/>
                    </a:solidFill>
                  </a:tcPr>
                </a:tc>
                <a:tc>
                  <a:txBody>
                    <a:bodyPr/>
                    <a:lstStyle/>
                    <a:p>
                      <a:pPr algn="ctr"/>
                      <a:r>
                        <a:rPr lang="en-GB" sz="1200" dirty="0"/>
                        <a:t>The carbonyl stretching absorption is one of the strongest IR absorptions, and is very useful in structure determination as one can determine both the number of carbonyl groups (assuming peaks do not overlap) but also an estimation of which types.</a:t>
                      </a:r>
                    </a:p>
                  </a:txBody>
                  <a:tcPr marL="23671" marR="23671" marT="23671" marB="23671" anchor="ctr">
                    <a:lnL>
                      <a:noFill/>
                    </a:lnL>
                    <a:lnR>
                      <a:noFill/>
                    </a:lnR>
                    <a:lnT>
                      <a:noFill/>
                    </a:lnT>
                    <a:lnB>
                      <a:noFill/>
                    </a:lnB>
                    <a:solidFill>
                      <a:srgbClr val="FFFFFF"/>
                    </a:solidFill>
                  </a:tcPr>
                </a:tc>
              </a:tr>
              <a:tr h="393023">
                <a:tc>
                  <a:txBody>
                    <a:bodyPr/>
                    <a:lstStyle/>
                    <a:p>
                      <a:pPr algn="l"/>
                      <a:r>
                        <a:rPr lang="en-GB" sz="1200" dirty="0"/>
                        <a:t>Amide N-H Stretch</a:t>
                      </a:r>
                    </a:p>
                  </a:txBody>
                  <a:tcPr marL="23671" marR="23671" marT="23671" marB="23671" anchor="ctr">
                    <a:lnL>
                      <a:noFill/>
                    </a:lnL>
                    <a:lnR>
                      <a:noFill/>
                    </a:lnR>
                    <a:lnT>
                      <a:noFill/>
                    </a:lnT>
                    <a:lnB>
                      <a:noFill/>
                    </a:lnB>
                    <a:solidFill>
                      <a:srgbClr val="FFFFFF"/>
                    </a:solidFill>
                  </a:tcPr>
                </a:tc>
                <a:tc>
                  <a:txBody>
                    <a:bodyPr/>
                    <a:lstStyle/>
                    <a:p>
                      <a:pPr algn="ctr"/>
                      <a:r>
                        <a:rPr lang="en-GB" sz="1200"/>
                        <a:t>3700 - 3500 (m)</a:t>
                      </a:r>
                    </a:p>
                  </a:txBody>
                  <a:tcPr marL="23671" marR="23671" marT="23671" marB="23671" anchor="ctr">
                    <a:lnL>
                      <a:noFill/>
                    </a:lnL>
                    <a:lnR>
                      <a:noFill/>
                    </a:lnR>
                    <a:lnT>
                      <a:noFill/>
                    </a:lnT>
                    <a:lnB>
                      <a:noFill/>
                    </a:lnB>
                    <a:solidFill>
                      <a:srgbClr val="FFFFFF"/>
                    </a:solidFill>
                  </a:tcPr>
                </a:tc>
                <a:tc>
                  <a:txBody>
                    <a:bodyPr/>
                    <a:lstStyle/>
                    <a:p>
                      <a:pPr algn="ctr"/>
                      <a:r>
                        <a:rPr lang="en-GB" sz="1200" dirty="0"/>
                        <a:t>As with amines, an amide produces zero to two N-H absorptions depending on its type.</a:t>
                      </a:r>
                    </a:p>
                  </a:txBody>
                  <a:tcPr marL="23671" marR="23671" marT="23671" marB="23671" anchor="ctr">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2033044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KİMYASAL BAĞLAR</a:t>
            </a:r>
            <a:endParaRPr lang="en-GB" dirty="0"/>
          </a:p>
        </p:txBody>
      </p:sp>
      <p:pic>
        <p:nvPicPr>
          <p:cNvPr id="4" name="İçerik Yer Tutucusu 3" descr="Ekran Kırpm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340768"/>
            <a:ext cx="6879328" cy="3171043"/>
          </a:xfr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4077072"/>
            <a:ext cx="4466531" cy="2685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67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11937" y="418654"/>
            <a:ext cx="8229600" cy="778098"/>
          </a:xfrm>
        </p:spPr>
        <p:txBody>
          <a:bodyPr>
            <a:normAutofit/>
          </a:bodyPr>
          <a:lstStyle/>
          <a:p>
            <a:r>
              <a:rPr lang="tr-TR" sz="2800" b="1" dirty="0" smtClean="0">
                <a:solidFill>
                  <a:srgbClr val="FF0000"/>
                </a:solidFill>
              </a:rPr>
              <a:t>42 ADET İÇME SU SPEKTRASI</a:t>
            </a:r>
            <a:endParaRPr lang="en-GB" sz="2800" b="1" dirty="0">
              <a:solidFill>
                <a:srgbClr val="FF0000"/>
              </a:solidFil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599" y="1196752"/>
            <a:ext cx="7310277" cy="4654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3537" y="1196752"/>
            <a:ext cx="5486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21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123"/>
                                        </p:tgtEl>
                                        <p:attrNameLst>
                                          <p:attrName>style.visibility</p:attrName>
                                        </p:attrNameLst>
                                      </p:cBhvr>
                                      <p:to>
                                        <p:strVal val="visible"/>
                                      </p:to>
                                    </p:set>
                                    <p:anim calcmode="lin" valueType="num">
                                      <p:cBhvr additive="base">
                                        <p:cTn id="11" dur="500" fill="hold"/>
                                        <p:tgtEl>
                                          <p:spTgt spid="5123"/>
                                        </p:tgtEl>
                                        <p:attrNameLst>
                                          <p:attrName>ppt_x</p:attrName>
                                        </p:attrNameLst>
                                      </p:cBhvr>
                                      <p:tavLst>
                                        <p:tav tm="0">
                                          <p:val>
                                            <p:strVal val="#ppt_x"/>
                                          </p:val>
                                        </p:tav>
                                        <p:tav tm="100000">
                                          <p:val>
                                            <p:strVal val="#ppt_x"/>
                                          </p:val>
                                        </p:tav>
                                      </p:tavLst>
                                    </p:anim>
                                    <p:anim calcmode="lin" valueType="num">
                                      <p:cBhvr additive="base">
                                        <p:cTn id="12"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BESIN MADDE BÖLGELERİ</a:t>
            </a:r>
            <a:endParaRPr lang="en-GB" dirty="0"/>
          </a:p>
        </p:txBody>
      </p:sp>
      <p:pic>
        <p:nvPicPr>
          <p:cNvPr id="4" name="İçerik Yer Tutucusu 3" descr="Ekran Kırpm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916832"/>
            <a:ext cx="7931929" cy="3103798"/>
          </a:xfrm>
        </p:spPr>
      </p:pic>
    </p:spTree>
    <p:extLst>
      <p:ext uri="{BB962C8B-B14F-4D97-AF65-F5344CB8AC3E}">
        <p14:creationId xmlns:p14="http://schemas.microsoft.com/office/powerpoint/2010/main" val="3658280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93204" y="548680"/>
            <a:ext cx="8229600" cy="504056"/>
          </a:xfrm>
        </p:spPr>
        <p:txBody>
          <a:bodyPr>
            <a:normAutofit fontScale="90000"/>
          </a:bodyPr>
          <a:lstStyle/>
          <a:p>
            <a:r>
              <a:rPr lang="tr-TR" sz="3200" b="1" dirty="0" smtClean="0">
                <a:solidFill>
                  <a:srgbClr val="FF0000"/>
                </a:solidFill>
              </a:rPr>
              <a:t>Kuru Madde Tayini</a:t>
            </a:r>
            <a:endParaRPr lang="en-GB" sz="3200" b="1" dirty="0">
              <a:solidFill>
                <a:srgbClr val="FF0000"/>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026840"/>
            <a:ext cx="7920880" cy="56577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3405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smtClean="0">
                <a:solidFill>
                  <a:srgbClr val="FF0000"/>
                </a:solidFill>
              </a:rPr>
              <a:t>PROTEİNLİ YEMLER</a:t>
            </a:r>
            <a:endParaRPr lang="en-GB" sz="3600" b="1" dirty="0">
              <a:solidFill>
                <a:srgbClr val="FF0000"/>
              </a:solidFill>
            </a:endParaRPr>
          </a:p>
        </p:txBody>
      </p:sp>
      <p:pic>
        <p:nvPicPr>
          <p:cNvPr id="4" name="İçerik Yer Tutucusu 3" descr="Ekran Kırpma"/>
          <p:cNvPicPr>
            <a:picLocks noGrp="1" noChangeAspect="1"/>
          </p:cNvPicPr>
          <p:nvPr>
            <p:ph idx="1"/>
          </p:nvPr>
        </p:nvPicPr>
        <p:blipFill rotWithShape="1">
          <a:blip r:embed="rId2">
            <a:extLst>
              <a:ext uri="{28A0092B-C50C-407E-A947-70E740481C1C}">
                <a14:useLocalDpi xmlns:a14="http://schemas.microsoft.com/office/drawing/2010/main" val="0"/>
              </a:ext>
            </a:extLst>
          </a:blip>
          <a:srcRect l="5327" t="6012" r="1317"/>
          <a:stretch/>
        </p:blipFill>
        <p:spPr>
          <a:xfrm>
            <a:off x="323528" y="1700808"/>
            <a:ext cx="8356739" cy="4014688"/>
          </a:xfrm>
        </p:spPr>
      </p:pic>
    </p:spTree>
    <p:extLst>
      <p:ext uri="{BB962C8B-B14F-4D97-AF65-F5344CB8AC3E}">
        <p14:creationId xmlns:p14="http://schemas.microsoft.com/office/powerpoint/2010/main" val="3309252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78098"/>
          </a:xfrm>
        </p:spPr>
        <p:txBody>
          <a:bodyPr>
            <a:normAutofit/>
          </a:bodyPr>
          <a:lstStyle/>
          <a:p>
            <a:r>
              <a:rPr lang="tr-TR" sz="2800" b="1" dirty="0" smtClean="0">
                <a:solidFill>
                  <a:srgbClr val="FF0000"/>
                </a:solidFill>
              </a:rPr>
              <a:t>ISIL İŞLEMİN PROTEİN ÜZERİNE ETKİSİ</a:t>
            </a:r>
            <a:endParaRPr lang="en-GB" sz="2800" b="1" dirty="0">
              <a:solidFill>
                <a:srgbClr val="FF0000"/>
              </a:solidFill>
            </a:endParaRPr>
          </a:p>
        </p:txBody>
      </p:sp>
      <p:pic>
        <p:nvPicPr>
          <p:cNvPr id="4" name="İçerik Yer Tutucusu 3" descr="Ekran Kırpm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16" y="836712"/>
            <a:ext cx="8726388" cy="5547006"/>
          </a:xfrm>
        </p:spPr>
      </p:pic>
    </p:spTree>
    <p:extLst>
      <p:ext uri="{BB962C8B-B14F-4D97-AF65-F5344CB8AC3E}">
        <p14:creationId xmlns:p14="http://schemas.microsoft.com/office/powerpoint/2010/main" val="18105922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438</Words>
  <Application>Microsoft Office PowerPoint</Application>
  <PresentationFormat>Ekran Gösterisi (4:3)</PresentationFormat>
  <Paragraphs>50</Paragraphs>
  <Slides>15</Slides>
  <Notes>0</Notes>
  <HiddenSlides>0</HiddenSlides>
  <MMClips>0</MMClips>
  <ScaleCrop>false</ScaleCrop>
  <HeadingPairs>
    <vt:vector size="4" baseType="variant">
      <vt:variant>
        <vt:lpstr>Tema</vt:lpstr>
      </vt:variant>
      <vt:variant>
        <vt:i4>1</vt:i4>
      </vt:variant>
      <vt:variant>
        <vt:lpstr>Slayt Başlıkları</vt:lpstr>
      </vt:variant>
      <vt:variant>
        <vt:i4>15</vt:i4>
      </vt:variant>
    </vt:vector>
  </HeadingPairs>
  <TitlesOfParts>
    <vt:vector size="16" baseType="lpstr">
      <vt:lpstr>Ofis Teması</vt:lpstr>
      <vt:lpstr>FTIR spektroskopik örneklemeler Prof. Dr. Sulhattin YAŞAR (22/10/2019, Iğdır)</vt:lpstr>
      <vt:lpstr>Kızılötesi BÖLGE</vt:lpstr>
      <vt:lpstr>PowerPoint Sunusu</vt:lpstr>
      <vt:lpstr>KİMYASAL BAĞLAR</vt:lpstr>
      <vt:lpstr>42 ADET İÇME SU SPEKTRASI</vt:lpstr>
      <vt:lpstr>BESIN MADDE BÖLGELERİ</vt:lpstr>
      <vt:lpstr>Kuru Madde Tayini</vt:lpstr>
      <vt:lpstr>PROTEİNLİ YEMLER</vt:lpstr>
      <vt:lpstr>ISIL İŞLEMİN PROTEİN ÜZERİNE ETKİSİ</vt:lpstr>
      <vt:lpstr>Farklı Kurutma Yöntemlerinin Protein Yapısı Üzerine Etkisi</vt:lpstr>
      <vt:lpstr>SFK _sekonder protein bileşen tayini</vt:lpstr>
      <vt:lpstr>Fungal Fermentasyon ile SPB’de değişim</vt:lpstr>
      <vt:lpstr>Absorbans ve Peak Yüksekliği</vt:lpstr>
      <vt:lpstr>İleri Düzey Spekta İşlemleri</vt:lpstr>
      <vt:lpstr>SONUÇ</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anonymous</dc:creator>
  <cp:lastModifiedBy>anonymous</cp:lastModifiedBy>
  <cp:revision>8</cp:revision>
  <dcterms:created xsi:type="dcterms:W3CDTF">2019-10-22T08:34:11Z</dcterms:created>
  <dcterms:modified xsi:type="dcterms:W3CDTF">2019-10-22T09:45:26Z</dcterms:modified>
</cp:coreProperties>
</file>