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56" r:id="rId3"/>
    <p:sldId id="257" r:id="rId4"/>
    <p:sldId id="271" r:id="rId5"/>
    <p:sldId id="270" r:id="rId6"/>
    <p:sldId id="272" r:id="rId7"/>
    <p:sldId id="273" r:id="rId8"/>
    <p:sldId id="274" r:id="rId9"/>
    <p:sldId id="275" r:id="rId10"/>
    <p:sldId id="276" r:id="rId11"/>
    <p:sldId id="277" r:id="rId12"/>
    <p:sldId id="310" r:id="rId13"/>
    <p:sldId id="309" r:id="rId14"/>
    <p:sldId id="308" r:id="rId15"/>
    <p:sldId id="278" r:id="rId16"/>
    <p:sldId id="279" r:id="rId17"/>
    <p:sldId id="287" r:id="rId18"/>
    <p:sldId id="288" r:id="rId19"/>
    <p:sldId id="303" r:id="rId20"/>
    <p:sldId id="304" r:id="rId21"/>
    <p:sldId id="282" r:id="rId22"/>
    <p:sldId id="300" r:id="rId23"/>
    <p:sldId id="306" r:id="rId24"/>
    <p:sldId id="292" r:id="rId25"/>
    <p:sldId id="316" r:id="rId26"/>
    <p:sldId id="305" r:id="rId27"/>
    <p:sldId id="307" r:id="rId28"/>
    <p:sldId id="302" r:id="rId29"/>
    <p:sldId id="289" r:id="rId30"/>
    <p:sldId id="285" r:id="rId31"/>
    <p:sldId id="301" r:id="rId32"/>
    <p:sldId id="284" r:id="rId33"/>
    <p:sldId id="295" r:id="rId34"/>
    <p:sldId id="291" r:id="rId35"/>
    <p:sldId id="293"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8AA"/>
    <a:srgbClr val="352BB7"/>
    <a:srgbClr val="6FE3BF"/>
    <a:srgbClr val="009BD2"/>
    <a:srgbClr val="0099CC"/>
    <a:srgbClr val="3333FF"/>
    <a:srgbClr val="FF9900"/>
    <a:srgbClr val="00A4DE"/>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10" d="100"/>
          <a:sy n="110" d="100"/>
        </p:scale>
        <p:origin x="-720"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4C578-C5FF-41A1-BCC9-324FE47D7D77}" type="datetimeFigureOut">
              <a:rPr lang="tr-TR" smtClean="0"/>
              <a:pPr/>
              <a:t>08.03.2019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AF08F-D5CD-4B51-8828-4DB2DA5B9405}" type="slidenum">
              <a:rPr lang="tr-TR" smtClean="0"/>
              <a:pPr/>
              <a:t>‹#›</a:t>
            </a:fld>
            <a:endParaRPr lang="tr-TR"/>
          </a:p>
        </p:txBody>
      </p:sp>
    </p:spTree>
    <p:extLst>
      <p:ext uri="{BB962C8B-B14F-4D97-AF65-F5344CB8AC3E}">
        <p14:creationId xmlns:p14="http://schemas.microsoft.com/office/powerpoint/2010/main" val="27897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12</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13</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14</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15</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16</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17</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18</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19</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20</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21</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4</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22</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23</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24</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25</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26</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27</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28</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29</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30</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31</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5</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32</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33</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34</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35</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6</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7</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8</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9</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10</a:t>
            </a:fld>
            <a:endParaRPr lang="tr-TR"/>
          </a:p>
        </p:txBody>
      </p:sp>
    </p:spTree>
    <p:extLst>
      <p:ext uri="{BB962C8B-B14F-4D97-AF65-F5344CB8AC3E}">
        <p14:creationId xmlns:p14="http://schemas.microsoft.com/office/powerpoint/2010/main" val="270067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FFAF08F-D5CD-4B51-8828-4DB2DA5B9405}" type="slidenum">
              <a:rPr lang="tr-TR" smtClean="0"/>
              <a:pPr/>
              <a:t>11</a:t>
            </a:fld>
            <a:endParaRPr lang="tr-TR"/>
          </a:p>
        </p:txBody>
      </p:sp>
    </p:spTree>
    <p:extLst>
      <p:ext uri="{BB962C8B-B14F-4D97-AF65-F5344CB8AC3E}">
        <p14:creationId xmlns:p14="http://schemas.microsoft.com/office/powerpoint/2010/main" val="270067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1409574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101017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20586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216636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327700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332306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25771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337229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261415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158253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E2C2767-B50E-44B8-B574-AF41FCF257B2}" type="datetimeFigureOut">
              <a:rPr lang="tr-TR" smtClean="0"/>
              <a:pPr/>
              <a:t>08.03.2019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80D26B-60CF-4E14-88CC-AF68A09CF33D}" type="slidenum">
              <a:rPr lang="tr-TR" smtClean="0"/>
              <a:pPr/>
              <a:t>‹#›</a:t>
            </a:fld>
            <a:endParaRPr lang="tr-TR"/>
          </a:p>
        </p:txBody>
      </p:sp>
    </p:spTree>
    <p:extLst>
      <p:ext uri="{BB962C8B-B14F-4D97-AF65-F5344CB8AC3E}">
        <p14:creationId xmlns:p14="http://schemas.microsoft.com/office/powerpoint/2010/main" val="289167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C2767-B50E-44B8-B574-AF41FCF257B2}" type="datetimeFigureOut">
              <a:rPr lang="tr-TR" smtClean="0"/>
              <a:pPr/>
              <a:t>08.03.2019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0D26B-60CF-4E14-88CC-AF68A09CF33D}" type="slidenum">
              <a:rPr lang="tr-TR" smtClean="0"/>
              <a:pPr/>
              <a:t>‹#›</a:t>
            </a:fld>
            <a:endParaRPr lang="tr-TR"/>
          </a:p>
        </p:txBody>
      </p:sp>
    </p:spTree>
    <p:extLst>
      <p:ext uri="{BB962C8B-B14F-4D97-AF65-F5344CB8AC3E}">
        <p14:creationId xmlns:p14="http://schemas.microsoft.com/office/powerpoint/2010/main" val="324811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548680"/>
            <a:ext cx="7776864" cy="5760640"/>
          </a:xfrm>
          <a:prstGeom prst="rect">
            <a:avLst/>
          </a:prstGeom>
          <a:gradFill>
            <a:gsLst>
              <a:gs pos="0">
                <a:srgbClr val="009BD2"/>
              </a:gs>
              <a:gs pos="100000">
                <a:schemeClr val="tx2">
                  <a:lumMod val="60000"/>
                  <a:lumOff val="40000"/>
                </a:schemeClr>
              </a:gs>
              <a:gs pos="100000">
                <a:schemeClr val="accent5">
                  <a:tint val="15000"/>
                  <a:satMod val="350000"/>
                </a:schemeClr>
              </a:gs>
            </a:gsLst>
          </a:gra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EGE ÜNİVERSİTESİ  </a:t>
            </a:r>
          </a:p>
          <a:p>
            <a:pPr algn="ctr"/>
            <a:r>
              <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TOHUM TEKNOLOJİSİ UYGULAMA VE ARAŞTIRMA MERKEZİ </a:t>
            </a:r>
          </a:p>
          <a:p>
            <a:pPr algn="ctr"/>
            <a:r>
              <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(TOTEM) İLE</a:t>
            </a:r>
          </a:p>
          <a:p>
            <a:pPr algn="ctr"/>
            <a:r>
              <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BİYOMÜHENDİSLİK FAKÜLTESİ </a:t>
            </a:r>
            <a:r>
              <a:rPr lang="tr-T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LABORATUVARLARI</a:t>
            </a:r>
          </a:p>
          <a:p>
            <a:pPr algn="ctr"/>
            <a:endPar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r>
              <a:rPr lang="tr-TR" sz="2800" b="1" dirty="0" smtClean="0">
                <a:ln w="12700">
                  <a:solidFill>
                    <a:schemeClr val="tx2">
                      <a:satMod val="155000"/>
                    </a:schemeClr>
                  </a:solidFill>
                  <a:prstDash val="solid"/>
                </a:ln>
                <a:solidFill>
                  <a:srgbClr val="352BB7"/>
                </a:solidFill>
                <a:effectLst>
                  <a:outerShdw blurRad="41275" dist="20320" dir="1800000" algn="tl" rotWithShape="0">
                    <a:srgbClr val="000000">
                      <a:alpha val="40000"/>
                    </a:srgbClr>
                  </a:outerShdw>
                </a:effectLst>
                <a:latin typeface="+mj-lt"/>
              </a:rPr>
              <a:t>Yrd. Doç. Dr. Sezgin SANCAKTAROĞLU</a:t>
            </a:r>
            <a:endParaRPr lang="tr-TR" sz="2800" b="1" dirty="0">
              <a:ln w="12700">
                <a:solidFill>
                  <a:schemeClr val="tx2">
                    <a:satMod val="155000"/>
                  </a:schemeClr>
                </a:solidFill>
                <a:prstDash val="solid"/>
              </a:ln>
              <a:solidFill>
                <a:srgbClr val="352BB7"/>
              </a:solidFill>
              <a:effectLst>
                <a:outerShdw blurRad="41275" dist="20320" dir="1800000" algn="tl" rotWithShape="0">
                  <a:srgbClr val="000000">
                    <a:alpha val="40000"/>
                  </a:srgbClr>
                </a:outerShdw>
              </a:effectLst>
              <a:latin typeface="+mj-lt"/>
            </a:endParaRPr>
          </a:p>
        </p:txBody>
      </p:sp>
      <p:pic>
        <p:nvPicPr>
          <p:cNvPr id="1026" name="Picture 2" descr="Log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35" t="28224" r="91102" b="26671"/>
          <a:stretch/>
        </p:blipFill>
        <p:spPr bwMode="auto">
          <a:xfrm>
            <a:off x="899592" y="1844824"/>
            <a:ext cx="408568" cy="68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8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endParaRPr lang="tr-TR" sz="3600" dirty="0"/>
          </a:p>
        </p:txBody>
      </p:sp>
      <p:pic>
        <p:nvPicPr>
          <p:cNvPr id="3" name="Resim 2" descr="C:\Users\ozgul\Downloads\20180119_153836 (1).jpg"/>
          <p:cNvPicPr/>
          <p:nvPr/>
        </p:nvPicPr>
        <p:blipFill rotWithShape="1">
          <a:blip r:embed="rId3" cstate="print">
            <a:extLst>
              <a:ext uri="{28A0092B-C50C-407E-A947-70E740481C1C}">
                <a14:useLocalDpi xmlns:a14="http://schemas.microsoft.com/office/drawing/2010/main" val="0"/>
              </a:ext>
            </a:extLst>
          </a:blip>
          <a:srcRect l="40338" r="6282"/>
          <a:stretch/>
        </p:blipFill>
        <p:spPr bwMode="auto">
          <a:xfrm rot="5400000">
            <a:off x="1743370" y="-740617"/>
            <a:ext cx="992799" cy="2792253"/>
          </a:xfrm>
          <a:prstGeom prst="rect">
            <a:avLst/>
          </a:prstGeom>
          <a:noFill/>
          <a:ln>
            <a:noFill/>
          </a:ln>
        </p:spPr>
      </p:pic>
      <p:sp>
        <p:nvSpPr>
          <p:cNvPr id="5" name="Dikdörtgen 4"/>
          <p:cNvSpPr/>
          <p:nvPr/>
        </p:nvSpPr>
        <p:spPr>
          <a:xfrm>
            <a:off x="3707904" y="476672"/>
            <a:ext cx="4032448" cy="553998"/>
          </a:xfrm>
          <a:prstGeom prst="rect">
            <a:avLst/>
          </a:prstGeom>
        </p:spPr>
        <p:txBody>
          <a:bodyPr wrap="square">
            <a:spAutoFit/>
          </a:bodyPr>
          <a:lstStyle/>
          <a:p>
            <a:r>
              <a:rPr lang="tr-TR" sz="3000" b="1" dirty="0"/>
              <a:t>FİZİKSEL ANALİZ </a:t>
            </a:r>
            <a:r>
              <a:rPr lang="tr-TR" sz="3000" b="1" dirty="0" smtClean="0"/>
              <a:t>BİRİMİ</a:t>
            </a:r>
            <a:endParaRPr lang="tr-TR" sz="3000" b="1" dirty="0"/>
          </a:p>
        </p:txBody>
      </p:sp>
      <p:pic>
        <p:nvPicPr>
          <p:cNvPr id="6" name="Resim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556792"/>
            <a:ext cx="7848872" cy="5112568"/>
          </a:xfrm>
          <a:prstGeom prst="rect">
            <a:avLst/>
          </a:prstGeom>
          <a:noFill/>
        </p:spPr>
      </p:pic>
    </p:spTree>
    <p:extLst>
      <p:ext uri="{BB962C8B-B14F-4D97-AF65-F5344CB8AC3E}">
        <p14:creationId xmlns:p14="http://schemas.microsoft.com/office/powerpoint/2010/main" val="428951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3" name="2 Resim" descr="C:\Users\ozgul\Downloads\20180117_15084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8824" y="598376"/>
            <a:ext cx="3212976" cy="2016224"/>
          </a:xfrm>
          <a:prstGeom prst="rect">
            <a:avLst/>
          </a:prstGeom>
          <a:noFill/>
          <a:ln>
            <a:noFill/>
          </a:ln>
        </p:spPr>
      </p:pic>
      <p:sp>
        <p:nvSpPr>
          <p:cNvPr id="1026" name="Metin Kutusu 53"/>
          <p:cNvSpPr txBox="1">
            <a:spLocks noChangeArrowheads="1"/>
          </p:cNvSpPr>
          <p:nvPr/>
        </p:nvSpPr>
        <p:spPr bwMode="auto">
          <a:xfrm>
            <a:off x="611560" y="2780928"/>
            <a:ext cx="941487" cy="27128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Arial" pitchFamily="34" charset="0"/>
              </a:rPr>
              <a:t>Saf su cihazı</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4 Resim"/>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01337" y="919143"/>
            <a:ext cx="3011805" cy="1694815"/>
          </a:xfrm>
          <a:prstGeom prst="rect">
            <a:avLst/>
          </a:prstGeom>
          <a:noFill/>
        </p:spPr>
      </p:pic>
      <p:sp>
        <p:nvSpPr>
          <p:cNvPr id="1027" name="Metin Kutusu 52"/>
          <p:cNvSpPr txBox="1">
            <a:spLocks noChangeArrowheads="1"/>
          </p:cNvSpPr>
          <p:nvPr/>
        </p:nvSpPr>
        <p:spPr bwMode="auto">
          <a:xfrm>
            <a:off x="3203848" y="2780928"/>
            <a:ext cx="1200150" cy="25717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Arial" pitchFamily="34" charset="0"/>
              </a:rPr>
              <a:t>Binoküler</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6 Resim" descr="C:\Users\ozgul\Downloads\20180117_15085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836712"/>
            <a:ext cx="2648607" cy="1757927"/>
          </a:xfrm>
          <a:prstGeom prst="rect">
            <a:avLst/>
          </a:prstGeom>
          <a:noFill/>
          <a:ln>
            <a:noFill/>
          </a:ln>
        </p:spPr>
      </p:pic>
      <p:sp>
        <p:nvSpPr>
          <p:cNvPr id="1028" name="Metin Kutusu 73"/>
          <p:cNvSpPr txBox="1">
            <a:spLocks noChangeArrowheads="1"/>
          </p:cNvSpPr>
          <p:nvPr/>
        </p:nvSpPr>
        <p:spPr bwMode="auto">
          <a:xfrm>
            <a:off x="5652120" y="2276872"/>
            <a:ext cx="1938337" cy="31591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Arial" pitchFamily="34" charset="0"/>
              </a:rPr>
              <a:t>Su Banyosu ve Işıklı tabla</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Resim" descr="C:\Users\ozgul\Downloads\20180117_15085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3789040"/>
            <a:ext cx="3219428" cy="1813035"/>
          </a:xfrm>
          <a:prstGeom prst="rect">
            <a:avLst/>
          </a:prstGeom>
          <a:noFill/>
          <a:ln>
            <a:noFill/>
          </a:ln>
        </p:spPr>
      </p:pic>
      <p:sp>
        <p:nvSpPr>
          <p:cNvPr id="1029" name="Metin Kutusu 72"/>
          <p:cNvSpPr txBox="1">
            <a:spLocks noChangeArrowheads="1"/>
          </p:cNvSpPr>
          <p:nvPr/>
        </p:nvSpPr>
        <p:spPr bwMode="auto">
          <a:xfrm>
            <a:off x="1331640" y="5229200"/>
            <a:ext cx="2759075" cy="30003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cs typeface="Arial" pitchFamily="34" charset="0"/>
              </a:rPr>
              <a:t>Desikatör ve Dijital Tohum Nem Ölçer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10 Resim" descr="C:\Users\ozgul\Downloads\20180119_15392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379602" y="3629510"/>
            <a:ext cx="3555369" cy="2002221"/>
          </a:xfrm>
          <a:prstGeom prst="rect">
            <a:avLst/>
          </a:prstGeom>
          <a:noFill/>
          <a:ln>
            <a:noFill/>
          </a:ln>
        </p:spPr>
      </p:pic>
      <p:sp>
        <p:nvSpPr>
          <p:cNvPr id="1030" name="Metin Kutusu 74"/>
          <p:cNvSpPr txBox="1">
            <a:spLocks noChangeArrowheads="1"/>
          </p:cNvSpPr>
          <p:nvPr/>
        </p:nvSpPr>
        <p:spPr bwMode="auto">
          <a:xfrm>
            <a:off x="5868144" y="5949280"/>
            <a:ext cx="1080120" cy="26828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100" b="0" i="0" u="none" strike="noStrike" cap="none" normalizeH="0" baseline="0" smtClean="0">
                <a:ln>
                  <a:noFill/>
                </a:ln>
                <a:solidFill>
                  <a:schemeClr val="tx1"/>
                </a:solidFill>
                <a:effectLst/>
                <a:latin typeface="Calibri" pitchFamily="34" charset="0"/>
                <a:cs typeface="Arial" pitchFamily="34" charset="0"/>
              </a:rPr>
              <a:t> Işıklı büyüteç</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992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3" name="2 Resim" descr="C:\Users\ozgul\Downloads\20180119_154108.jpg"/>
          <p:cNvPicPr/>
          <p:nvPr/>
        </p:nvPicPr>
        <p:blipFill rotWithShape="1">
          <a:blip r:embed="rId3" cstate="print">
            <a:extLst>
              <a:ext uri="{28A0092B-C50C-407E-A947-70E740481C1C}">
                <a14:useLocalDpi xmlns:a14="http://schemas.microsoft.com/office/drawing/2010/main" val="0"/>
              </a:ext>
            </a:extLst>
          </a:blip>
          <a:srcRect l="34759" t="3111" r="27006" b="9451"/>
          <a:stretch/>
        </p:blipFill>
        <p:spPr bwMode="auto">
          <a:xfrm rot="5400000">
            <a:off x="2388721" y="-1155807"/>
            <a:ext cx="792089" cy="3336969"/>
          </a:xfrm>
          <a:prstGeom prst="rect">
            <a:avLst/>
          </a:prstGeom>
          <a:noFill/>
          <a:ln>
            <a:noFill/>
          </a:ln>
        </p:spPr>
      </p:pic>
      <p:sp>
        <p:nvSpPr>
          <p:cNvPr id="5" name="Dikdörtgen 2"/>
          <p:cNvSpPr/>
          <p:nvPr/>
        </p:nvSpPr>
        <p:spPr>
          <a:xfrm>
            <a:off x="4211960" y="260648"/>
            <a:ext cx="4320480" cy="584775"/>
          </a:xfrm>
          <a:prstGeom prst="rect">
            <a:avLst/>
          </a:prstGeom>
        </p:spPr>
        <p:txBody>
          <a:bodyPr wrap="square">
            <a:spAutoFit/>
          </a:bodyPr>
          <a:lstStyle/>
          <a:p>
            <a:pPr algn="ctr"/>
            <a:r>
              <a:rPr lang="tr-TR" sz="3200" dirty="0" smtClean="0"/>
              <a:t>ÇİMLENDİRME ODASI</a:t>
            </a:r>
            <a:endParaRPr lang="tr-TR" sz="3200" dirty="0">
              <a:solidFill>
                <a:srgbClr val="3128AA"/>
              </a:solidFill>
            </a:endParaRPr>
          </a:p>
        </p:txBody>
      </p:sp>
      <p:pic>
        <p:nvPicPr>
          <p:cNvPr id="6" name="5 Resim" descr="C:\Users\ozgul\Downloads\20180119_15411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124744"/>
            <a:ext cx="7632848" cy="5256584"/>
          </a:xfrm>
          <a:prstGeom prst="rect">
            <a:avLst/>
          </a:prstGeom>
          <a:noFill/>
          <a:ln>
            <a:noFill/>
          </a:ln>
        </p:spPr>
      </p:pic>
    </p:spTree>
    <p:extLst>
      <p:ext uri="{BB962C8B-B14F-4D97-AF65-F5344CB8AC3E}">
        <p14:creationId xmlns:p14="http://schemas.microsoft.com/office/powerpoint/2010/main" val="337992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C:\Users\ozgul\Downloads\20180117_150926 (1).jpg"/>
          <p:cNvPicPr/>
          <p:nvPr/>
        </p:nvPicPr>
        <p:blipFill rotWithShape="1">
          <a:blip r:embed="rId3" cstate="print">
            <a:extLst>
              <a:ext uri="{28A0092B-C50C-407E-A947-70E740481C1C}">
                <a14:useLocalDpi xmlns:a14="http://schemas.microsoft.com/office/drawing/2010/main" val="0"/>
              </a:ext>
            </a:extLst>
          </a:blip>
          <a:srcRect l="16920" r="5385"/>
          <a:stretch/>
        </p:blipFill>
        <p:spPr bwMode="auto">
          <a:xfrm rot="5400000">
            <a:off x="1272266" y="3959627"/>
            <a:ext cx="2762565" cy="2499802"/>
          </a:xfrm>
          <a:prstGeom prst="rect">
            <a:avLst/>
          </a:prstGeom>
          <a:noFill/>
          <a:ln>
            <a:noFill/>
          </a:ln>
        </p:spPr>
      </p:pic>
      <p:pic>
        <p:nvPicPr>
          <p:cNvPr id="5" name="4 Resim" descr="C:\Users\ozgul\Downloads\20180117_150916.jpg"/>
          <p:cNvPicPr/>
          <p:nvPr/>
        </p:nvPicPr>
        <p:blipFill rotWithShape="1">
          <a:blip r:embed="rId4" cstate="print">
            <a:extLst>
              <a:ext uri="{28A0092B-C50C-407E-A947-70E740481C1C}">
                <a14:useLocalDpi xmlns:a14="http://schemas.microsoft.com/office/drawing/2010/main" val="0"/>
              </a:ext>
            </a:extLst>
          </a:blip>
          <a:srcRect l="7046"/>
          <a:stretch/>
        </p:blipFill>
        <p:spPr bwMode="auto">
          <a:xfrm rot="5400000">
            <a:off x="4353131" y="978903"/>
            <a:ext cx="2592287" cy="1986788"/>
          </a:xfrm>
          <a:prstGeom prst="rect">
            <a:avLst/>
          </a:prstGeom>
          <a:noFill/>
          <a:ln>
            <a:noFill/>
          </a:ln>
        </p:spPr>
      </p:pic>
      <p:sp>
        <p:nvSpPr>
          <p:cNvPr id="2050" name="Metin Kutusu 47"/>
          <p:cNvSpPr txBox="1">
            <a:spLocks noChangeArrowheads="1"/>
          </p:cNvSpPr>
          <p:nvPr/>
        </p:nvSpPr>
        <p:spPr bwMode="auto">
          <a:xfrm>
            <a:off x="823895" y="6086753"/>
            <a:ext cx="720080" cy="50405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Arial" pitchFamily="34" charset="0"/>
              </a:rPr>
              <a:t>Etüv</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Resim" descr="C:\Users\ozgul\Downloads\20180117_150920.jpg"/>
          <p:cNvPicPr/>
          <p:nvPr/>
        </p:nvPicPr>
        <p:blipFill>
          <a:blip r:embed="rId5" cstate="print">
            <a:extLst>
              <a:ext uri="{28A0092B-C50C-407E-A947-70E740481C1C}">
                <a14:useLocalDpi xmlns:a14="http://schemas.microsoft.com/office/drawing/2010/main" val="0"/>
              </a:ext>
            </a:extLst>
          </a:blip>
          <a:srcRect r="6043"/>
          <a:stretch>
            <a:fillRect/>
          </a:stretch>
        </p:blipFill>
        <p:spPr bwMode="auto">
          <a:xfrm rot="5400000">
            <a:off x="4966373" y="4159772"/>
            <a:ext cx="2762564" cy="2111151"/>
          </a:xfrm>
          <a:prstGeom prst="rect">
            <a:avLst/>
          </a:prstGeom>
          <a:noFill/>
          <a:ln>
            <a:noFill/>
          </a:ln>
        </p:spPr>
      </p:pic>
      <p:sp>
        <p:nvSpPr>
          <p:cNvPr id="2054" name="Metin Kutusu 49"/>
          <p:cNvSpPr txBox="1">
            <a:spLocks noChangeArrowheads="1"/>
          </p:cNvSpPr>
          <p:nvPr/>
        </p:nvSpPr>
        <p:spPr bwMode="auto">
          <a:xfrm>
            <a:off x="6055071" y="5961603"/>
            <a:ext cx="2696319" cy="6286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000" b="0" i="0" u="none" strike="noStrike" cap="none" normalizeH="0" baseline="0" dirty="0" smtClean="0">
                <a:ln>
                  <a:noFill/>
                </a:ln>
                <a:solidFill>
                  <a:schemeClr val="tx1"/>
                </a:solidFill>
                <a:effectLst/>
                <a:latin typeface="Calibri" pitchFamily="34" charset="0"/>
                <a:cs typeface="Arial" pitchFamily="34" charset="0"/>
              </a:rPr>
              <a:t>HYT </a:t>
            </a:r>
            <a:r>
              <a:rPr kumimoji="0" lang="tr-TR" b="0" i="0" u="none" strike="noStrike" cap="none" normalizeH="0" baseline="0" dirty="0" smtClean="0">
                <a:ln>
                  <a:noFill/>
                </a:ln>
                <a:solidFill>
                  <a:schemeClr val="tx1"/>
                </a:solidFill>
                <a:effectLst/>
                <a:latin typeface="Calibri" pitchFamily="34" charset="0"/>
                <a:cs typeface="Arial" pitchFamily="34" charset="0"/>
              </a:rPr>
              <a:t>( Hızlandırılmış Yaşlandırma testi kabini)</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Dikdörtgen 2"/>
          <p:cNvSpPr/>
          <p:nvPr/>
        </p:nvSpPr>
        <p:spPr>
          <a:xfrm>
            <a:off x="2555776" y="44624"/>
            <a:ext cx="4320480" cy="584775"/>
          </a:xfrm>
          <a:prstGeom prst="rect">
            <a:avLst/>
          </a:prstGeom>
        </p:spPr>
        <p:txBody>
          <a:bodyPr wrap="square">
            <a:spAutoFit/>
          </a:bodyPr>
          <a:lstStyle/>
          <a:p>
            <a:pPr algn="ctr"/>
            <a:r>
              <a:rPr lang="tr-TR" sz="3200" dirty="0" smtClean="0"/>
              <a:t>ÇİMLENDİRME ODASI</a:t>
            </a:r>
            <a:endParaRPr lang="tr-TR" sz="3200" dirty="0">
              <a:solidFill>
                <a:srgbClr val="3128AA"/>
              </a:solidFill>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1897" b="2455"/>
          <a:stretch/>
        </p:blipFill>
        <p:spPr bwMode="auto">
          <a:xfrm>
            <a:off x="2133401" y="732796"/>
            <a:ext cx="1646511" cy="251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Metin Kutusu 48"/>
          <p:cNvSpPr txBox="1">
            <a:spLocks noChangeArrowheads="1"/>
          </p:cNvSpPr>
          <p:nvPr/>
        </p:nvSpPr>
        <p:spPr bwMode="auto">
          <a:xfrm>
            <a:off x="3616781" y="2338451"/>
            <a:ext cx="1368152" cy="43204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2000" b="0" i="0" u="none" strike="noStrike" cap="none" normalizeH="0" baseline="0" dirty="0" err="1" smtClean="0">
                <a:ln>
                  <a:noFill/>
                </a:ln>
                <a:solidFill>
                  <a:schemeClr val="tx1"/>
                </a:solidFill>
                <a:effectLst/>
                <a:latin typeface="Calibri" pitchFamily="34" charset="0"/>
                <a:cs typeface="Arial" pitchFamily="34" charset="0"/>
              </a:rPr>
              <a:t>İnkubatör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9921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7624"/>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074" name="Metin Kutusu 88"/>
          <p:cNvSpPr txBox="1">
            <a:spLocks noChangeArrowheads="1"/>
          </p:cNvSpPr>
          <p:nvPr/>
        </p:nvSpPr>
        <p:spPr bwMode="auto">
          <a:xfrm>
            <a:off x="4175045" y="354271"/>
            <a:ext cx="4104454" cy="77047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cs typeface="Arial" pitchFamily="34" charset="0"/>
              </a:rPr>
              <a:t>Moleküler Analiz Birimi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Resim" descr="C:\Users\ozgul\Downloads\20180119_154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84784"/>
            <a:ext cx="7235891" cy="5112568"/>
          </a:xfrm>
          <a:prstGeom prst="rect">
            <a:avLst/>
          </a:prstGeom>
          <a:noFill/>
          <a:ln>
            <a:noFill/>
          </a:ln>
        </p:spPr>
      </p:pic>
      <p:pic>
        <p:nvPicPr>
          <p:cNvPr id="8" name="Resim 7" descr="C:\Users\ozgul\Downloads\20180119_153957.jpg"/>
          <p:cNvPicPr/>
          <p:nvPr/>
        </p:nvPicPr>
        <p:blipFill rotWithShape="1">
          <a:blip r:embed="rId4" cstate="print">
            <a:extLst>
              <a:ext uri="{28A0092B-C50C-407E-A947-70E740481C1C}">
                <a14:useLocalDpi xmlns:a14="http://schemas.microsoft.com/office/drawing/2010/main" val="0"/>
              </a:ext>
            </a:extLst>
          </a:blip>
          <a:srcRect l="45454" r="27273" b="6932"/>
          <a:stretch/>
        </p:blipFill>
        <p:spPr bwMode="auto">
          <a:xfrm rot="5400000">
            <a:off x="2044525" y="-754659"/>
            <a:ext cx="1094512" cy="3096346"/>
          </a:xfrm>
          <a:prstGeom prst="rect">
            <a:avLst/>
          </a:prstGeom>
          <a:noFill/>
          <a:ln>
            <a:noFill/>
          </a:ln>
        </p:spPr>
      </p:pic>
    </p:spTree>
    <p:extLst>
      <p:ext uri="{BB962C8B-B14F-4D97-AF65-F5344CB8AC3E}">
        <p14:creationId xmlns:p14="http://schemas.microsoft.com/office/powerpoint/2010/main" val="3379921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44624"/>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3" name="Resim 2" descr="C:\Users\ozgul\Downloads\20180117_150959.jpg"/>
          <p:cNvPicPr/>
          <p:nvPr/>
        </p:nvPicPr>
        <p:blipFill rotWithShape="1">
          <a:blip r:embed="rId3" cstate="print">
            <a:extLst>
              <a:ext uri="{28A0092B-C50C-407E-A947-70E740481C1C}">
                <a14:useLocalDpi xmlns:a14="http://schemas.microsoft.com/office/drawing/2010/main" val="0"/>
              </a:ext>
            </a:extLst>
          </a:blip>
          <a:srcRect l="4407" r="4407"/>
          <a:stretch/>
        </p:blipFill>
        <p:spPr bwMode="auto">
          <a:xfrm rot="5400000">
            <a:off x="-189542" y="1733835"/>
            <a:ext cx="3450430" cy="2232248"/>
          </a:xfrm>
          <a:prstGeom prst="rect">
            <a:avLst/>
          </a:prstGeom>
          <a:noFill/>
          <a:ln>
            <a:noFill/>
          </a:ln>
        </p:spPr>
      </p:pic>
      <p:sp>
        <p:nvSpPr>
          <p:cNvPr id="5" name="Metin Kutusu 65"/>
          <p:cNvSpPr txBox="1"/>
          <p:nvPr/>
        </p:nvSpPr>
        <p:spPr>
          <a:xfrm>
            <a:off x="447056" y="4575174"/>
            <a:ext cx="1560195" cy="3778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Çeker </a:t>
            </a:r>
            <a:r>
              <a:rPr lang="tr-TR" sz="2000" dirty="0" smtClean="0">
                <a:effectLst/>
                <a:ea typeface="Calibri"/>
                <a:cs typeface="Times New Roman"/>
              </a:rPr>
              <a:t>Ocak</a:t>
            </a:r>
            <a:endParaRPr lang="tr-TR" sz="2000" dirty="0">
              <a:effectLst/>
              <a:ea typeface="Calibri"/>
              <a:cs typeface="Times New Roman"/>
            </a:endParaRPr>
          </a:p>
        </p:txBody>
      </p:sp>
      <p:pic>
        <p:nvPicPr>
          <p:cNvPr id="6" name="Resim 5" descr="C:\Users\ozgul\Downloads\20180117_1509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12483" y="2284198"/>
            <a:ext cx="3687145" cy="2204185"/>
          </a:xfrm>
          <a:prstGeom prst="rect">
            <a:avLst/>
          </a:prstGeom>
          <a:noFill/>
          <a:ln>
            <a:noFill/>
          </a:ln>
        </p:spPr>
      </p:pic>
      <p:sp>
        <p:nvSpPr>
          <p:cNvPr id="9" name="Metin Kutusu 89"/>
          <p:cNvSpPr txBox="1"/>
          <p:nvPr/>
        </p:nvSpPr>
        <p:spPr>
          <a:xfrm>
            <a:off x="3377232" y="5229861"/>
            <a:ext cx="2157646" cy="330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-80 soğutma cihazı</a:t>
            </a:r>
          </a:p>
        </p:txBody>
      </p:sp>
      <p:sp>
        <p:nvSpPr>
          <p:cNvPr id="10" name="Metin Kutusu 88"/>
          <p:cNvSpPr txBox="1">
            <a:spLocks noChangeArrowheads="1"/>
          </p:cNvSpPr>
          <p:nvPr/>
        </p:nvSpPr>
        <p:spPr bwMode="auto">
          <a:xfrm>
            <a:off x="2483768" y="116633"/>
            <a:ext cx="4104454" cy="6110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cs typeface="Arial" pitchFamily="34" charset="0"/>
              </a:rPr>
              <a:t>Moleküler Analiz Birimi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Resim 10" descr="C:\Users\ozgul\Downloads\20180117_151002(0).jpg"/>
          <p:cNvPicPr/>
          <p:nvPr/>
        </p:nvPicPr>
        <p:blipFill rotWithShape="1">
          <a:blip r:embed="rId5" cstate="print">
            <a:extLst>
              <a:ext uri="{28A0092B-C50C-407E-A947-70E740481C1C}">
                <a14:useLocalDpi xmlns:a14="http://schemas.microsoft.com/office/drawing/2010/main" val="0"/>
              </a:ext>
            </a:extLst>
          </a:blip>
          <a:srcRect l="2892" t="4843" r="30539"/>
          <a:stretch/>
        </p:blipFill>
        <p:spPr bwMode="auto">
          <a:xfrm rot="5400000">
            <a:off x="6287667" y="4276393"/>
            <a:ext cx="2045451" cy="1732371"/>
          </a:xfrm>
          <a:prstGeom prst="rect">
            <a:avLst/>
          </a:prstGeom>
          <a:noFill/>
          <a:ln>
            <a:noFill/>
          </a:ln>
        </p:spPr>
      </p:pic>
      <p:pic>
        <p:nvPicPr>
          <p:cNvPr id="12" name="Resim 11" descr="C:\Users\ozgul\Downloads\20180117_151007.jpg"/>
          <p:cNvPicPr/>
          <p:nvPr/>
        </p:nvPicPr>
        <p:blipFill rotWithShape="1">
          <a:blip r:embed="rId6" cstate="print">
            <a:extLst>
              <a:ext uri="{28A0092B-C50C-407E-A947-70E740481C1C}">
                <a14:useLocalDpi xmlns:a14="http://schemas.microsoft.com/office/drawing/2010/main" val="0"/>
              </a:ext>
            </a:extLst>
          </a:blip>
          <a:srcRect l="9111" t="17358" r="14595"/>
          <a:stretch/>
        </p:blipFill>
        <p:spPr bwMode="auto">
          <a:xfrm rot="5400000">
            <a:off x="6045626" y="1302226"/>
            <a:ext cx="2669372" cy="2016224"/>
          </a:xfrm>
          <a:prstGeom prst="rect">
            <a:avLst/>
          </a:prstGeom>
          <a:noFill/>
          <a:ln>
            <a:noFill/>
          </a:ln>
        </p:spPr>
      </p:pic>
      <p:sp>
        <p:nvSpPr>
          <p:cNvPr id="13" name="Metin Kutusu 66"/>
          <p:cNvSpPr txBox="1"/>
          <p:nvPr/>
        </p:nvSpPr>
        <p:spPr>
          <a:xfrm>
            <a:off x="5940152" y="3331781"/>
            <a:ext cx="2736304" cy="45725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Santrifüj ve </a:t>
            </a:r>
            <a:r>
              <a:rPr lang="tr-TR" sz="2000" dirty="0" err="1">
                <a:ea typeface="Calibri"/>
                <a:cs typeface="Times New Roman"/>
              </a:rPr>
              <a:t>V</a:t>
            </a:r>
            <a:r>
              <a:rPr lang="tr-TR" sz="2000" dirty="0" err="1" smtClean="0">
                <a:effectLst/>
                <a:ea typeface="Calibri"/>
                <a:cs typeface="Times New Roman"/>
              </a:rPr>
              <a:t>ortex</a:t>
            </a:r>
            <a:r>
              <a:rPr lang="tr-TR" sz="2000" dirty="0" smtClean="0">
                <a:effectLst/>
                <a:ea typeface="Calibri"/>
                <a:cs typeface="Times New Roman"/>
              </a:rPr>
              <a:t> </a:t>
            </a:r>
            <a:r>
              <a:rPr lang="tr-TR" sz="2000" dirty="0">
                <a:effectLst/>
                <a:ea typeface="Calibri"/>
                <a:cs typeface="Times New Roman"/>
              </a:rPr>
              <a:t>cihazı</a:t>
            </a:r>
          </a:p>
        </p:txBody>
      </p:sp>
      <p:sp>
        <p:nvSpPr>
          <p:cNvPr id="14" name="Metin Kutusu 68"/>
          <p:cNvSpPr txBox="1"/>
          <p:nvPr/>
        </p:nvSpPr>
        <p:spPr>
          <a:xfrm>
            <a:off x="6372200" y="6165304"/>
            <a:ext cx="1919683" cy="4320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err="1">
                <a:effectLst/>
                <a:ea typeface="Calibri"/>
                <a:cs typeface="Times New Roman"/>
              </a:rPr>
              <a:t>Mikrospin</a:t>
            </a:r>
            <a:r>
              <a:rPr lang="tr-TR" sz="2000" dirty="0">
                <a:effectLst/>
                <a:ea typeface="Calibri"/>
                <a:cs typeface="Times New Roman"/>
              </a:rPr>
              <a:t> cihazı</a:t>
            </a:r>
          </a:p>
        </p:txBody>
      </p:sp>
    </p:spTree>
    <p:extLst>
      <p:ext uri="{BB962C8B-B14F-4D97-AF65-F5344CB8AC3E}">
        <p14:creationId xmlns:p14="http://schemas.microsoft.com/office/powerpoint/2010/main" val="2546873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Metin Kutusu 88"/>
          <p:cNvSpPr txBox="1">
            <a:spLocks noChangeArrowheads="1"/>
          </p:cNvSpPr>
          <p:nvPr/>
        </p:nvSpPr>
        <p:spPr bwMode="auto">
          <a:xfrm>
            <a:off x="2483768" y="116633"/>
            <a:ext cx="4104454" cy="61109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3200" b="0" i="0" u="none" strike="noStrike" cap="none" normalizeH="0" baseline="0" dirty="0" smtClean="0">
                <a:ln>
                  <a:noFill/>
                </a:ln>
                <a:solidFill>
                  <a:schemeClr val="tx1"/>
                </a:solidFill>
                <a:effectLst/>
                <a:latin typeface="Calibri" pitchFamily="34" charset="0"/>
                <a:cs typeface="Arial" pitchFamily="34" charset="0"/>
              </a:rPr>
              <a:t>Moleküler Analiz Birimi</a:t>
            </a:r>
            <a:endParaRPr kumimoji="0" lang="tr-T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Resim 4" descr="C:\Users\ozgul\Downloads\20180117_1510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80728"/>
            <a:ext cx="4968552" cy="3888432"/>
          </a:xfrm>
          <a:prstGeom prst="rect">
            <a:avLst/>
          </a:prstGeom>
          <a:noFill/>
          <a:ln>
            <a:noFill/>
          </a:ln>
        </p:spPr>
      </p:pic>
      <p:pic>
        <p:nvPicPr>
          <p:cNvPr id="7" name="Resim 6" descr="C:\Users\ozgul\Downloads\20180117_1510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212489" y="2572487"/>
            <a:ext cx="4263638" cy="2520280"/>
          </a:xfrm>
          <a:prstGeom prst="rect">
            <a:avLst/>
          </a:prstGeom>
          <a:noFill/>
          <a:ln>
            <a:noFill/>
          </a:ln>
        </p:spPr>
      </p:pic>
      <p:sp>
        <p:nvSpPr>
          <p:cNvPr id="8" name="Metin Kutusu 67"/>
          <p:cNvSpPr txBox="1"/>
          <p:nvPr/>
        </p:nvSpPr>
        <p:spPr>
          <a:xfrm>
            <a:off x="6084168" y="5627588"/>
            <a:ext cx="2520280" cy="393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Jel görüntüleme cihazı</a:t>
            </a:r>
          </a:p>
        </p:txBody>
      </p:sp>
      <p:sp>
        <p:nvSpPr>
          <p:cNvPr id="9" name="Metin Kutusu 69"/>
          <p:cNvSpPr txBox="1"/>
          <p:nvPr/>
        </p:nvSpPr>
        <p:spPr>
          <a:xfrm>
            <a:off x="660915" y="4844898"/>
            <a:ext cx="4631165" cy="52831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a:effectLst/>
                <a:ea typeface="Calibri"/>
                <a:cs typeface="Times New Roman"/>
              </a:rPr>
              <a:t>Elektroforez tankları ve jel yürütme cihazı</a:t>
            </a:r>
          </a:p>
        </p:txBody>
      </p:sp>
    </p:spTree>
    <p:extLst>
      <p:ext uri="{BB962C8B-B14F-4D97-AF65-F5344CB8AC3E}">
        <p14:creationId xmlns:p14="http://schemas.microsoft.com/office/powerpoint/2010/main" val="4012556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102" t="20630" r="15897" b="18541"/>
          <a:stretch/>
        </p:blipFill>
        <p:spPr bwMode="auto">
          <a:xfrm>
            <a:off x="0" y="628599"/>
            <a:ext cx="9144000" cy="48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603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0"/>
            <a:ext cx="8640960"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Biyomühendislik</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moleküler biyoloji,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biyokimya, mikrobiyoloji</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hücre metabolizması ile, temel mühendislik ve malzeme bilimlerindeki hızlı ilerlemeler sonucu gelişen biyolojik teknikler ile mühendislik ilkelerinin canlı sistemlere ve bunlarda karşılaşılan sorunlara uygulandığı bir bilim dalı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olarak, *</a:t>
            </a:r>
            <a:r>
              <a:rPr lang="tr-TR" sz="2800" dirty="0" err="1"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biyoproses</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mühendisliği</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*genetik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mühendisliği,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*doku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mühendisliği,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*moleküler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mühendislik,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a:t>
            </a:r>
            <a:r>
              <a:rPr lang="tr-TR" sz="2800" dirty="0" err="1"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metabolik</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mühendislik </a:t>
            </a:r>
            <a:r>
              <a:rPr lang="tr-TR" sz="2800" dirty="0" smtClean="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ve *biyomedikal </a:t>
            </a:r>
            <a:r>
              <a:rPr lang="tr-TR" sz="2800" dirty="0">
                <a:ln w="12700">
                  <a:solidFill>
                    <a:schemeClr val="tx2">
                      <a:satMod val="155000"/>
                    </a:schemeClr>
                  </a:solidFill>
                  <a:prstDash val="solid"/>
                </a:ln>
                <a:solidFill>
                  <a:srgbClr val="3128AA"/>
                </a:solidFill>
                <a:latin typeface="Verdana" panose="020B0604030504040204" pitchFamily="34" charset="0"/>
                <a:ea typeface="Verdana" panose="020B0604030504040204" pitchFamily="34" charset="0"/>
                <a:cs typeface="Verdana" panose="020B0604030504040204" pitchFamily="34" charset="0"/>
              </a:rPr>
              <a:t>mühendislik gibi alt dallardan oluşur.</a:t>
            </a:r>
          </a:p>
        </p:txBody>
      </p:sp>
    </p:spTree>
    <p:extLst>
      <p:ext uri="{BB962C8B-B14F-4D97-AF65-F5344CB8AC3E}">
        <p14:creationId xmlns:p14="http://schemas.microsoft.com/office/powerpoint/2010/main" val="366724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9218" name="Picture 2" descr="C:\Users\Crea\Desktop\FOTO\IMG-20180115-WA0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0" y="908720"/>
            <a:ext cx="9100164" cy="5118843"/>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C:\Users\Crea\Desktop\EGE FOTO\IMG-20180115-WA0032 (1).jpg"/>
          <p:cNvPicPr/>
          <p:nvPr/>
        </p:nvPicPr>
        <p:blipFill rotWithShape="1">
          <a:blip r:embed="rId4" cstate="print">
            <a:extLst>
              <a:ext uri="{28A0092B-C50C-407E-A947-70E740481C1C}">
                <a14:useLocalDpi xmlns:a14="http://schemas.microsoft.com/office/drawing/2010/main" val="0"/>
              </a:ext>
            </a:extLst>
          </a:blip>
          <a:srcRect l="16496" t="12091" r="8659" b="30017"/>
          <a:stretch/>
        </p:blipFill>
        <p:spPr bwMode="auto">
          <a:xfrm>
            <a:off x="2416810" y="116632"/>
            <a:ext cx="4310380" cy="1875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17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95536" y="260648"/>
            <a:ext cx="8208911" cy="648072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7" name="Dikdörtgen 6"/>
          <p:cNvSpPr/>
          <p:nvPr/>
        </p:nvSpPr>
        <p:spPr>
          <a:xfrm>
            <a:off x="683568" y="263868"/>
            <a:ext cx="7704856" cy="6555641"/>
          </a:xfrm>
          <a:prstGeom prst="rect">
            <a:avLst/>
          </a:prstGeom>
          <a:noFill/>
          <a:ln>
            <a:noFill/>
          </a:ln>
        </p:spPr>
        <p:txBody>
          <a:bodyPr wrap="square">
            <a:spAutoFit/>
          </a:bodyPr>
          <a:lstStyle/>
          <a:p>
            <a:pPr algn="just"/>
            <a:r>
              <a:rPr lang="tr-TR" sz="2800" i="0" dirty="0" smtClean="0">
                <a:solidFill>
                  <a:srgbClr val="3128AA"/>
                </a:solidFill>
                <a:latin typeface="Verdana" panose="020B0604030504040204" pitchFamily="34" charset="0"/>
                <a:ea typeface="Verdana" panose="020B0604030504040204" pitchFamily="34" charset="0"/>
                <a:cs typeface="Verdana" panose="020B0604030504040204" pitchFamily="34" charset="0"/>
              </a:rPr>
              <a:t>Ege Üniversitesi, Tohum Teknolojisi Uygulama ve Araştırma Merkezi (TOTEM), 1998 yılında, tohumculuk sektörünün geliştirilmesi, ülkemiz tohumculuğunun, dünya tohumculuğu ile entegre olabilmesi için gerekli uygulamaları, araştırmaları yapmak ve gerekli eğitim hizmetlerini sunmak amacıyla kurulmuş bir merkezdir.</a:t>
            </a:r>
          </a:p>
          <a:p>
            <a:pPr algn="just"/>
            <a:endParaRPr lang="tr-TR" sz="2800" i="0" dirty="0" smtClean="0">
              <a:solidFill>
                <a:srgbClr val="3128AA"/>
              </a:solidFill>
              <a:latin typeface="Verdana" panose="020B0604030504040204" pitchFamily="34" charset="0"/>
              <a:ea typeface="Verdana" panose="020B0604030504040204" pitchFamily="34" charset="0"/>
              <a:cs typeface="Verdana" panose="020B0604030504040204" pitchFamily="34" charset="0"/>
            </a:endParaRPr>
          </a:p>
          <a:p>
            <a:pPr algn="just"/>
            <a:r>
              <a:rPr lang="tr-TR" sz="2800" dirty="0" smtClean="0">
                <a:solidFill>
                  <a:srgbClr val="3128AA"/>
                </a:solidFill>
                <a:latin typeface="Verdana" panose="020B0604030504040204" pitchFamily="34" charset="0"/>
                <a:ea typeface="Verdana" panose="020B0604030504040204" pitchFamily="34" charset="0"/>
                <a:cs typeface="Verdana" panose="020B0604030504040204" pitchFamily="34" charset="0"/>
              </a:rPr>
              <a:t>Merkez, g</a:t>
            </a:r>
            <a:r>
              <a:rPr lang="tr-TR" sz="2800" i="0" dirty="0" smtClean="0">
                <a:solidFill>
                  <a:srgbClr val="3128AA"/>
                </a:solidFill>
                <a:latin typeface="Verdana" panose="020B0604030504040204" pitchFamily="34" charset="0"/>
                <a:ea typeface="Verdana" panose="020B0604030504040204" pitchFamily="34" charset="0"/>
                <a:cs typeface="Verdana" panose="020B0604030504040204" pitchFamily="34" charset="0"/>
              </a:rPr>
              <a:t>erekli altyapılarını 2002 yılına kadar tamamlamış ve spesifik bazı tohum testlerinde uzmanlaşmıştır. Yeni ve ileri teknolojileri izleyerek yeni cihaz ve teknolojileri de getirterek bu konularda da çalışmaya devam etmektedir.</a:t>
            </a:r>
            <a:endParaRPr lang="tr-TR" sz="2800" dirty="0">
              <a:solidFill>
                <a:srgbClr val="3128AA"/>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4626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8194" name="Picture 2" descr="C:\Users\Crea\Desktop\FOTO\IMG-20180115-WA00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256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0242" name="Picture 2" descr="C:\Users\Crea\Desktop\FOTO\IMG-20180115-WA0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 y="980728"/>
            <a:ext cx="9155832" cy="515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94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7170" name="Picture 2" descr="C:\Users\Crea\Desktop\FOTO\IMG-20180115-WA00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236"/>
            <a:ext cx="9168172" cy="515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11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7650" name="Picture 2" descr="C:\Users\Crea\AppData\Local\Temp\Rar$DIa0.411\IMG-20180106-WA0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87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2530" name="Picture 2" descr="C:\Users\Crea\Downloads\IMG_201801051804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6" y="116632"/>
            <a:ext cx="8964488" cy="672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83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5362" name="Picture 2" descr="C:\Users\Crea\Desktop\FOTO\IMG-20180115-WA00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7"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79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6626" name="Picture 2" descr="C:\Users\Crea\AppData\Local\Temp\Rar$DIa0.893\IMG-20180106-WA0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87"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582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8674" name="Picture 2" descr="C:\Users\Crea\AppData\Local\Temp\Rar$DIa0.150\IMG-20180106-WA0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37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3554" name="Picture 2" descr="C:\Users\Crea\AppData\Local\Temp\Rar$DIa0.850\IMG-20180106-WA0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82" y="-1"/>
            <a:ext cx="6395863" cy="3597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rea\AppData\Local\Temp\Rar$DIa0.559\IMG-20180106-WA0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8352" y="3597673"/>
            <a:ext cx="5796136" cy="32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01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4098" name="Picture 2" descr="C:\Users\Sezgin\Desktop\EGE FOTO\Ege Biyomüh. 1\IMG-20180115-WA0021.jpg"/>
          <p:cNvPicPr>
            <a:picLocks noChangeAspect="1" noChangeArrowheads="1"/>
          </p:cNvPicPr>
          <p:nvPr/>
        </p:nvPicPr>
        <p:blipFill>
          <a:blip r:embed="rId3" cstate="print"/>
          <a:srcRect/>
          <a:stretch>
            <a:fillRect/>
          </a:stretch>
        </p:blipFill>
        <p:spPr bwMode="auto">
          <a:xfrm>
            <a:off x="0" y="836712"/>
            <a:ext cx="9144000" cy="5589240"/>
          </a:xfrm>
          <a:prstGeom prst="rect">
            <a:avLst/>
          </a:prstGeom>
          <a:noFill/>
        </p:spPr>
      </p:pic>
      <p:pic>
        <p:nvPicPr>
          <p:cNvPr id="5" name="Resim 4" descr="C:\Users\Crea\AppData\Local\Temp\Rar$DIa0.080\IMG-20180115-WA0001.jpg"/>
          <p:cNvPicPr/>
          <p:nvPr/>
        </p:nvPicPr>
        <p:blipFill rotWithShape="1">
          <a:blip r:embed="rId4">
            <a:extLst>
              <a:ext uri="{28A0092B-C50C-407E-A947-70E740481C1C}">
                <a14:useLocalDpi xmlns:a14="http://schemas.microsoft.com/office/drawing/2010/main" val="0"/>
              </a:ext>
            </a:extLst>
          </a:blip>
          <a:srcRect l="24623" t="20343" r="27791" b="68502"/>
          <a:stretch/>
        </p:blipFill>
        <p:spPr bwMode="auto">
          <a:xfrm>
            <a:off x="2267744" y="44624"/>
            <a:ext cx="4248472" cy="13300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93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0"/>
            <a:ext cx="8640960"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endParaRPr lang="tr-TR" sz="3600" dirty="0">
              <a:solidFill>
                <a:srgbClr val="3128AA"/>
              </a:solidFill>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119" t="16894" r="1839" b="64377"/>
          <a:stretch/>
        </p:blipFill>
        <p:spPr bwMode="auto">
          <a:xfrm>
            <a:off x="827584" y="265334"/>
            <a:ext cx="7488832" cy="859410"/>
          </a:xfrm>
          <a:prstGeom prst="rect">
            <a:avLst/>
          </a:prstGeom>
          <a:ln w="38100" cap="sq">
            <a:solidFill>
              <a:schemeClr val="accent1"/>
            </a:solidFill>
            <a:prstDash val="solid"/>
            <a:miter lim="800000"/>
          </a:ln>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97" t="30200" r="63719" b="54641"/>
          <a:stretch/>
        </p:blipFill>
        <p:spPr bwMode="auto">
          <a:xfrm>
            <a:off x="4860032" y="116632"/>
            <a:ext cx="3888432" cy="1220155"/>
          </a:xfrm>
          <a:prstGeom prst="rect">
            <a:avLst/>
          </a:prstGeom>
          <a:noFill/>
          <a:ln w="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495" t="1849" r="2766"/>
          <a:stretch/>
        </p:blipFill>
        <p:spPr bwMode="auto">
          <a:xfrm>
            <a:off x="467544" y="2348880"/>
            <a:ext cx="2671093" cy="390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descr="C:\Users\ozgul\Downloads\20180117_150605.jpg"/>
          <p:cNvPicPr/>
          <p:nvPr/>
        </p:nvPicPr>
        <p:blipFill rotWithShape="1">
          <a:blip r:embed="rId5" cstate="print">
            <a:extLst>
              <a:ext uri="{28A0092B-C50C-407E-A947-70E740481C1C}">
                <a14:useLocalDpi xmlns:a14="http://schemas.microsoft.com/office/drawing/2010/main" val="0"/>
              </a:ext>
            </a:extLst>
          </a:blip>
          <a:srcRect l="-1" r="1411" b="3453"/>
          <a:stretch/>
        </p:blipFill>
        <p:spPr bwMode="auto">
          <a:xfrm rot="5400000">
            <a:off x="2674842" y="2990113"/>
            <a:ext cx="3888784" cy="2641836"/>
          </a:xfrm>
          <a:prstGeom prst="rect">
            <a:avLst/>
          </a:prstGeom>
          <a:noFill/>
          <a:ln>
            <a:noFill/>
          </a:ln>
        </p:spPr>
      </p:pic>
      <p:sp>
        <p:nvSpPr>
          <p:cNvPr id="2" name="Dikdörtgen 1"/>
          <p:cNvSpPr/>
          <p:nvPr/>
        </p:nvSpPr>
        <p:spPr>
          <a:xfrm>
            <a:off x="3267234" y="1804754"/>
            <a:ext cx="1371209" cy="461665"/>
          </a:xfrm>
          <a:prstGeom prst="rect">
            <a:avLst/>
          </a:prstGeom>
        </p:spPr>
        <p:txBody>
          <a:bodyPr wrap="none">
            <a:spAutoFit/>
          </a:bodyPr>
          <a:lstStyle/>
          <a:p>
            <a:pPr algn="ctr"/>
            <a:r>
              <a:rPr lang="tr-TR" sz="2400" dirty="0">
                <a:ln w="12700">
                  <a:solidFill>
                    <a:schemeClr val="tx2">
                      <a:satMod val="155000"/>
                    </a:schemeClr>
                  </a:solidFill>
                  <a:prstDash val="solid"/>
                </a:ln>
                <a:solidFill>
                  <a:srgbClr val="3128AA"/>
                </a:solidFill>
              </a:rPr>
              <a:t>MİKOLOJİ</a:t>
            </a:r>
          </a:p>
        </p:txBody>
      </p:sp>
      <p:sp>
        <p:nvSpPr>
          <p:cNvPr id="3" name="Dikdörtgen 2"/>
          <p:cNvSpPr/>
          <p:nvPr/>
        </p:nvSpPr>
        <p:spPr>
          <a:xfrm>
            <a:off x="467544" y="1804754"/>
            <a:ext cx="2160240" cy="461665"/>
          </a:xfrm>
          <a:prstGeom prst="rect">
            <a:avLst/>
          </a:prstGeom>
        </p:spPr>
        <p:txBody>
          <a:bodyPr wrap="square">
            <a:spAutoFit/>
          </a:bodyPr>
          <a:lstStyle/>
          <a:p>
            <a:r>
              <a:rPr lang="tr-TR" sz="2400" b="1" dirty="0">
                <a:solidFill>
                  <a:srgbClr val="3128AA"/>
                </a:solidFill>
              </a:rPr>
              <a:t>BAKTERİYOLOJİ</a:t>
            </a:r>
          </a:p>
        </p:txBody>
      </p:sp>
      <p:pic>
        <p:nvPicPr>
          <p:cNvPr id="11" name="Resim 10" descr="C:\Users\ozgul\Downloads\20180117_150725.jpg"/>
          <p:cNvPicPr/>
          <p:nvPr/>
        </p:nvPicPr>
        <p:blipFill rotWithShape="1">
          <a:blip r:embed="rId6" cstate="print">
            <a:extLst>
              <a:ext uri="{28A0092B-C50C-407E-A947-70E740481C1C}">
                <a14:useLocalDpi xmlns:a14="http://schemas.microsoft.com/office/drawing/2010/main" val="0"/>
              </a:ext>
            </a:extLst>
          </a:blip>
          <a:srcRect l="-1" r="1411" b="4334"/>
          <a:stretch/>
        </p:blipFill>
        <p:spPr bwMode="auto">
          <a:xfrm rot="5400000">
            <a:off x="5460694" y="3039663"/>
            <a:ext cx="3888784" cy="2542740"/>
          </a:xfrm>
          <a:prstGeom prst="rect">
            <a:avLst/>
          </a:prstGeom>
          <a:noFill/>
          <a:ln>
            <a:noFill/>
          </a:ln>
        </p:spPr>
      </p:pic>
      <p:sp>
        <p:nvSpPr>
          <p:cNvPr id="12" name="Dikdörtgen 11"/>
          <p:cNvSpPr/>
          <p:nvPr/>
        </p:nvSpPr>
        <p:spPr>
          <a:xfrm>
            <a:off x="6149614" y="1804754"/>
            <a:ext cx="1300998" cy="461665"/>
          </a:xfrm>
          <a:prstGeom prst="rect">
            <a:avLst/>
          </a:prstGeom>
        </p:spPr>
        <p:txBody>
          <a:bodyPr wrap="none">
            <a:spAutoFit/>
          </a:bodyPr>
          <a:lstStyle/>
          <a:p>
            <a:pPr algn="ctr"/>
            <a:r>
              <a:rPr lang="tr-TR" sz="2400" dirty="0" smtClean="0">
                <a:ln w="12700">
                  <a:solidFill>
                    <a:schemeClr val="tx2">
                      <a:satMod val="155000"/>
                    </a:schemeClr>
                  </a:solidFill>
                  <a:prstDash val="solid"/>
                </a:ln>
                <a:solidFill>
                  <a:srgbClr val="3128AA"/>
                </a:solidFill>
              </a:rPr>
              <a:t>VİROLOJİ</a:t>
            </a:r>
            <a:endParaRPr lang="tr-TR" sz="2400" dirty="0">
              <a:ln w="12700">
                <a:solidFill>
                  <a:schemeClr val="tx2">
                    <a:satMod val="155000"/>
                  </a:schemeClr>
                </a:solidFill>
                <a:prstDash val="solid"/>
              </a:ln>
              <a:solidFill>
                <a:srgbClr val="3128AA"/>
              </a:solidFill>
            </a:endParaRPr>
          </a:p>
        </p:txBody>
      </p:sp>
    </p:spTree>
    <p:extLst>
      <p:ext uri="{BB962C8B-B14F-4D97-AF65-F5344CB8AC3E}">
        <p14:creationId xmlns:p14="http://schemas.microsoft.com/office/powerpoint/2010/main" val="2259080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2291" name="Picture 3" descr="C:\Users\Crea\Desktop\FOTO\IMG-20180115-WA0019.jpg"/>
          <p:cNvPicPr>
            <a:picLocks noChangeAspect="1" noChangeArrowheads="1"/>
          </p:cNvPicPr>
          <p:nvPr/>
        </p:nvPicPr>
        <p:blipFill rotWithShape="1">
          <a:blip r:embed="rId3">
            <a:extLst>
              <a:ext uri="{28A0092B-C50C-407E-A947-70E740481C1C}">
                <a14:useLocalDpi xmlns:a14="http://schemas.microsoft.com/office/drawing/2010/main" val="0"/>
              </a:ext>
            </a:extLst>
          </a:blip>
          <a:srcRect t="8200" b="39695"/>
          <a:stretch/>
        </p:blipFill>
        <p:spPr bwMode="auto">
          <a:xfrm>
            <a:off x="840955" y="0"/>
            <a:ext cx="74034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4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4339" name="Picture 3" descr="C:\Users\Crea\Desktop\FOTO\IMG-20180115-WA0008.jpg"/>
          <p:cNvPicPr>
            <a:picLocks noChangeAspect="1" noChangeArrowheads="1"/>
          </p:cNvPicPr>
          <p:nvPr/>
        </p:nvPicPr>
        <p:blipFill rotWithShape="1">
          <a:blip r:embed="rId3">
            <a:extLst>
              <a:ext uri="{28A0092B-C50C-407E-A947-70E740481C1C}">
                <a14:useLocalDpi xmlns:a14="http://schemas.microsoft.com/office/drawing/2010/main" val="0"/>
              </a:ext>
            </a:extLst>
          </a:blip>
          <a:srcRect b="28706"/>
          <a:stretch/>
        </p:blipFill>
        <p:spPr bwMode="auto">
          <a:xfrm>
            <a:off x="1979712" y="116632"/>
            <a:ext cx="5277239" cy="668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88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13314" name="Picture 2" descr="C:\Users\Crea\Desktop\FOTO\IMG-20180115-WA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990169"/>
            <a:ext cx="9100164" cy="511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91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0482" name="Picture 2" descr="C:\Users\Crea\Downloads\IMG_201801051619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562" y="116632"/>
            <a:ext cx="8830926" cy="662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72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0482" name="Picture 2" descr="C:\Users\Crea\AppData\Local\Temp\Rar$DIa0.210\IMG-20180106-WA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43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Dikdörtgen 2"/>
          <p:cNvSpPr/>
          <p:nvPr/>
        </p:nvSpPr>
        <p:spPr>
          <a:xfrm>
            <a:off x="395536" y="260648"/>
            <a:ext cx="8352928" cy="6336704"/>
          </a:xfrm>
          <a:prstGeom prst="rect">
            <a:avLst/>
          </a:prstGeom>
          <a:gradFill>
            <a:gsLst>
              <a:gs pos="0">
                <a:srgbClr val="009BD2"/>
              </a:gs>
              <a:gs pos="100000">
                <a:schemeClr val="tx2">
                  <a:lumMod val="60000"/>
                  <a:lumOff val="40000"/>
                </a:schemeClr>
              </a:gs>
              <a:gs pos="100000">
                <a:schemeClr val="accent5">
                  <a:tint val="15000"/>
                  <a:satMod val="350000"/>
                </a:schemeClr>
              </a:gs>
            </a:gsLst>
          </a:gradFill>
          <a:ln>
            <a:solidFill>
              <a:srgbClr val="92D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TEŞEKKÜRLER…</a:t>
            </a:r>
          </a:p>
          <a:p>
            <a:pPr algn="ctr"/>
            <a:endParaRPr lang="tr-T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extLst>
      <p:ext uri="{BB962C8B-B14F-4D97-AF65-F5344CB8AC3E}">
        <p14:creationId xmlns:p14="http://schemas.microsoft.com/office/powerpoint/2010/main" val="800772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0"/>
            <a:ext cx="8496943"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endParaRPr lang="tr-TR" sz="3600" dirty="0"/>
          </a:p>
        </p:txBody>
      </p:sp>
      <p:pic>
        <p:nvPicPr>
          <p:cNvPr id="3" name="Resim 2" descr="C:\Users\ozgul\Downloads\20180119_1530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68760"/>
            <a:ext cx="7560840" cy="4896544"/>
          </a:xfrm>
          <a:prstGeom prst="rect">
            <a:avLst/>
          </a:prstGeom>
          <a:noFill/>
          <a:ln>
            <a:noFill/>
          </a:ln>
        </p:spPr>
      </p:pic>
      <p:sp>
        <p:nvSpPr>
          <p:cNvPr id="2" name="Dikdörtgen 1"/>
          <p:cNvSpPr/>
          <p:nvPr/>
        </p:nvSpPr>
        <p:spPr>
          <a:xfrm>
            <a:off x="2915816" y="260648"/>
            <a:ext cx="2975857" cy="984885"/>
          </a:xfrm>
          <a:prstGeom prst="rect">
            <a:avLst/>
          </a:prstGeom>
        </p:spPr>
        <p:txBody>
          <a:bodyPr wrap="square">
            <a:spAutoFit/>
          </a:bodyPr>
          <a:lstStyle/>
          <a:p>
            <a:pPr algn="ctr"/>
            <a:r>
              <a:rPr lang="tr-TR" sz="3000" dirty="0"/>
              <a:t>PATOLOJİ BİRİMİ </a:t>
            </a:r>
          </a:p>
          <a:p>
            <a:pPr algn="ctr"/>
            <a:r>
              <a:rPr lang="tr-TR" sz="2800" dirty="0">
                <a:solidFill>
                  <a:srgbClr val="3128AA"/>
                </a:solidFill>
              </a:rPr>
              <a:t>BAKTERİYOLOJİ</a:t>
            </a:r>
          </a:p>
        </p:txBody>
      </p:sp>
    </p:spTree>
    <p:extLst>
      <p:ext uri="{BB962C8B-B14F-4D97-AF65-F5344CB8AC3E}">
        <p14:creationId xmlns:p14="http://schemas.microsoft.com/office/powerpoint/2010/main" val="164264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0"/>
            <a:ext cx="8568952" cy="681337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20688"/>
            <a:ext cx="1695450"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783617"/>
            <a:ext cx="16891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980728"/>
            <a:ext cx="168275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607" t="826" r="6943" b="-826"/>
          <a:stretch/>
        </p:blipFill>
        <p:spPr bwMode="auto">
          <a:xfrm>
            <a:off x="6444208" y="1772816"/>
            <a:ext cx="2030681"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4378768"/>
            <a:ext cx="19018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Metin Kutusu 6"/>
          <p:cNvSpPr txBox="1"/>
          <p:nvPr/>
        </p:nvSpPr>
        <p:spPr>
          <a:xfrm>
            <a:off x="628063" y="3258021"/>
            <a:ext cx="1855705" cy="38700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tr-TR" sz="2000" dirty="0" smtClean="0">
                <a:effectLst/>
                <a:ea typeface="Calibri"/>
                <a:cs typeface="Times New Roman"/>
              </a:rPr>
              <a:t>Hassas Teraziler</a:t>
            </a:r>
            <a:endParaRPr lang="tr-TR" sz="2000" dirty="0">
              <a:effectLst/>
              <a:ea typeface="Calibri"/>
              <a:cs typeface="Times New Roman"/>
            </a:endParaRPr>
          </a:p>
        </p:txBody>
      </p:sp>
      <p:sp>
        <p:nvSpPr>
          <p:cNvPr id="17" name="Metin Kutusu 7"/>
          <p:cNvSpPr txBox="1"/>
          <p:nvPr/>
        </p:nvSpPr>
        <p:spPr>
          <a:xfrm>
            <a:off x="2555776" y="3372991"/>
            <a:ext cx="1257300" cy="41604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tr-TR" sz="2000" dirty="0">
                <a:effectLst/>
                <a:ea typeface="Calibri"/>
                <a:cs typeface="Times New Roman"/>
              </a:rPr>
              <a:t>Çalkalayıcı</a:t>
            </a:r>
          </a:p>
        </p:txBody>
      </p:sp>
      <p:sp>
        <p:nvSpPr>
          <p:cNvPr id="20" name="Metin Kutusu 8"/>
          <p:cNvSpPr txBox="1"/>
          <p:nvPr/>
        </p:nvSpPr>
        <p:spPr>
          <a:xfrm>
            <a:off x="4499992" y="3511674"/>
            <a:ext cx="1266825" cy="42138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spcBef>
                <a:spcPts val="0"/>
              </a:spcBef>
              <a:buClrTx/>
              <a:buSzTx/>
              <a:buFontTx/>
              <a:buNone/>
              <a:tabLst/>
              <a:defRPr/>
            </a:pPr>
            <a:r>
              <a:rPr kumimoji="0" lang="tr-TR" sz="2000" b="0" i="0" u="none" strike="noStrike" kern="0" cap="none" spc="0" normalizeH="0" baseline="0" noProof="0" dirty="0" err="1">
                <a:ln>
                  <a:noFill/>
                </a:ln>
                <a:solidFill>
                  <a:sysClr val="windowText" lastClr="000000"/>
                </a:solidFill>
                <a:effectLst/>
                <a:uLnTx/>
                <a:uFillTx/>
                <a:latin typeface="Calibri"/>
                <a:ea typeface="Calibri"/>
                <a:cs typeface="Times New Roman"/>
              </a:rPr>
              <a:t>İnkubatör</a:t>
            </a:r>
            <a:endParaRPr kumimoji="0" lang="tr-TR" sz="20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1" name="Metin Kutusu 63"/>
          <p:cNvSpPr txBox="1"/>
          <p:nvPr/>
        </p:nvSpPr>
        <p:spPr>
          <a:xfrm>
            <a:off x="6275104" y="3573016"/>
            <a:ext cx="2257336" cy="6665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tr-TR" sz="2000" dirty="0">
                <a:effectLst/>
                <a:ea typeface="Calibri"/>
                <a:cs typeface="Times New Roman"/>
              </a:rPr>
              <a:t>Karıştırıcı ve </a:t>
            </a:r>
            <a:r>
              <a:rPr lang="tr-TR" sz="2000" dirty="0" err="1" smtClean="0">
                <a:effectLst/>
                <a:ea typeface="Calibri"/>
                <a:cs typeface="Times New Roman"/>
              </a:rPr>
              <a:t>Vortex</a:t>
            </a:r>
            <a:r>
              <a:rPr lang="tr-TR" sz="2000" dirty="0" smtClean="0">
                <a:effectLst/>
                <a:ea typeface="Calibri"/>
                <a:cs typeface="Times New Roman"/>
              </a:rPr>
              <a:t> </a:t>
            </a:r>
            <a:r>
              <a:rPr lang="tr-TR" sz="2000" dirty="0" smtClean="0">
                <a:solidFill>
                  <a:prstClr val="black"/>
                </a:solidFill>
                <a:ea typeface="Calibri"/>
                <a:cs typeface="Times New Roman"/>
              </a:rPr>
              <a:t>cihazı</a:t>
            </a:r>
            <a:endParaRPr lang="tr-TR" sz="2000" dirty="0">
              <a:effectLst/>
              <a:ea typeface="Calibri"/>
              <a:cs typeface="Times New Roman"/>
            </a:endParaRPr>
          </a:p>
        </p:txBody>
      </p:sp>
      <p:pic>
        <p:nvPicPr>
          <p:cNvPr id="22" name="Resim 21" descr="C:\Users\ozgul\Downloads\20180117_150529.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791580" y="4257094"/>
            <a:ext cx="2304255" cy="2088232"/>
          </a:xfrm>
          <a:prstGeom prst="rect">
            <a:avLst/>
          </a:prstGeom>
          <a:noFill/>
          <a:ln>
            <a:noFill/>
          </a:ln>
        </p:spPr>
      </p:pic>
      <p:pic>
        <p:nvPicPr>
          <p:cNvPr id="23" name="Resim 22" descr="C:\Users\ozgul\Downloads\20180119_144447.jpg"/>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2563881" y="4661241"/>
            <a:ext cx="2082038" cy="1214120"/>
          </a:xfrm>
          <a:prstGeom prst="rect">
            <a:avLst/>
          </a:prstGeom>
          <a:noFill/>
          <a:ln>
            <a:noFill/>
          </a:ln>
        </p:spPr>
      </p:pic>
      <p:sp>
        <p:nvSpPr>
          <p:cNvPr id="24" name="Metin Kutusu 62"/>
          <p:cNvSpPr txBox="1"/>
          <p:nvPr/>
        </p:nvSpPr>
        <p:spPr>
          <a:xfrm>
            <a:off x="1835696" y="6032523"/>
            <a:ext cx="1990961" cy="49282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smtClean="0">
                <a:effectLst/>
                <a:ea typeface="Calibri"/>
                <a:cs typeface="Times New Roman"/>
              </a:rPr>
              <a:t>Etüv ve </a:t>
            </a:r>
            <a:r>
              <a:rPr lang="tr-TR" sz="2000" dirty="0" err="1" smtClean="0">
                <a:effectLst/>
                <a:ea typeface="Calibri"/>
                <a:cs typeface="Times New Roman"/>
              </a:rPr>
              <a:t>Buzdalabı</a:t>
            </a:r>
            <a:endParaRPr lang="tr-TR" sz="2000" dirty="0">
              <a:effectLst/>
              <a:ea typeface="Calibri"/>
              <a:cs typeface="Times New Roman"/>
            </a:endParaRPr>
          </a:p>
        </p:txBody>
      </p:sp>
      <p:sp>
        <p:nvSpPr>
          <p:cNvPr id="29" name="Metin Kutusu 12"/>
          <p:cNvSpPr txBox="1"/>
          <p:nvPr/>
        </p:nvSpPr>
        <p:spPr>
          <a:xfrm>
            <a:off x="4932040" y="6208068"/>
            <a:ext cx="1419225" cy="38928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tr-TR" sz="2000" dirty="0">
                <a:effectLst/>
                <a:ea typeface="Calibri"/>
                <a:cs typeface="Times New Roman"/>
              </a:rPr>
              <a:t>Steril Kabin</a:t>
            </a:r>
          </a:p>
          <a:p>
            <a:pPr>
              <a:lnSpc>
                <a:spcPct val="115000"/>
              </a:lnSpc>
              <a:spcAft>
                <a:spcPts val="1000"/>
              </a:spcAft>
            </a:pPr>
            <a:r>
              <a:rPr lang="tr-TR" sz="2000" dirty="0">
                <a:effectLst/>
                <a:ea typeface="Calibri"/>
                <a:cs typeface="Times New Roman"/>
              </a:rPr>
              <a:t> </a:t>
            </a:r>
          </a:p>
        </p:txBody>
      </p:sp>
      <p:sp>
        <p:nvSpPr>
          <p:cNvPr id="30" name="Dikdörtgen 29"/>
          <p:cNvSpPr/>
          <p:nvPr/>
        </p:nvSpPr>
        <p:spPr>
          <a:xfrm>
            <a:off x="1835696" y="0"/>
            <a:ext cx="5327939" cy="553998"/>
          </a:xfrm>
          <a:prstGeom prst="rect">
            <a:avLst/>
          </a:prstGeom>
        </p:spPr>
        <p:txBody>
          <a:bodyPr wrap="square">
            <a:spAutoFit/>
          </a:bodyPr>
          <a:lstStyle/>
          <a:p>
            <a:pPr algn="ctr"/>
            <a:r>
              <a:rPr lang="tr-TR" sz="3000" dirty="0"/>
              <a:t>PATOLOJİ BİRİMİ </a:t>
            </a:r>
            <a:r>
              <a:rPr lang="tr-TR" sz="3000" dirty="0" smtClean="0"/>
              <a:t>/ </a:t>
            </a:r>
            <a:r>
              <a:rPr lang="tr-TR" sz="2800" dirty="0" smtClean="0">
                <a:solidFill>
                  <a:srgbClr val="3128AA"/>
                </a:solidFill>
              </a:rPr>
              <a:t>BAKTERİYOLOJİ</a:t>
            </a:r>
            <a:endParaRPr lang="tr-TR" sz="2800" dirty="0">
              <a:solidFill>
                <a:srgbClr val="3128AA"/>
              </a:solidFill>
            </a:endParaRPr>
          </a:p>
        </p:txBody>
      </p:sp>
    </p:spTree>
    <p:extLst>
      <p:ext uri="{BB962C8B-B14F-4D97-AF65-F5344CB8AC3E}">
        <p14:creationId xmlns:p14="http://schemas.microsoft.com/office/powerpoint/2010/main" val="362162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Dikdörtgen 2"/>
          <p:cNvSpPr/>
          <p:nvPr/>
        </p:nvSpPr>
        <p:spPr>
          <a:xfrm>
            <a:off x="3131840" y="188640"/>
            <a:ext cx="2975857" cy="984885"/>
          </a:xfrm>
          <a:prstGeom prst="rect">
            <a:avLst/>
          </a:prstGeom>
        </p:spPr>
        <p:txBody>
          <a:bodyPr wrap="square">
            <a:spAutoFit/>
          </a:bodyPr>
          <a:lstStyle/>
          <a:p>
            <a:r>
              <a:rPr lang="tr-TR" sz="3000" dirty="0"/>
              <a:t>PATOLOJİ BİRİMİ </a:t>
            </a:r>
          </a:p>
          <a:p>
            <a:r>
              <a:rPr lang="tr-TR" sz="2800" dirty="0" smtClean="0">
                <a:solidFill>
                  <a:srgbClr val="3128AA"/>
                </a:solidFill>
              </a:rPr>
              <a:t>MİKOLOJİ</a:t>
            </a:r>
            <a:endParaRPr lang="tr-TR" sz="2800" dirty="0">
              <a:solidFill>
                <a:srgbClr val="3128AA"/>
              </a:solidFill>
            </a:endParaRPr>
          </a:p>
        </p:txBody>
      </p:sp>
      <p:pic>
        <p:nvPicPr>
          <p:cNvPr id="5" name="Resim 4" descr="C:\Users\ozgul\Downloads\20180119_153049.jpg"/>
          <p:cNvPicPr/>
          <p:nvPr/>
        </p:nvPicPr>
        <p:blipFill rotWithShape="1">
          <a:blip r:embed="rId3" cstate="print">
            <a:extLst>
              <a:ext uri="{28A0092B-C50C-407E-A947-70E740481C1C}">
                <a14:useLocalDpi xmlns:a14="http://schemas.microsoft.com/office/drawing/2010/main" val="0"/>
              </a:ext>
            </a:extLst>
          </a:blip>
          <a:srcRect l="8696"/>
          <a:stretch/>
        </p:blipFill>
        <p:spPr bwMode="auto">
          <a:xfrm>
            <a:off x="276561" y="1189771"/>
            <a:ext cx="4426472" cy="3168352"/>
          </a:xfrm>
          <a:prstGeom prst="rect">
            <a:avLst/>
          </a:prstGeom>
          <a:noFill/>
          <a:ln>
            <a:noFill/>
          </a:ln>
        </p:spPr>
      </p:pic>
      <p:pic>
        <p:nvPicPr>
          <p:cNvPr id="6" name="Resim 5" descr="C:\Users\ozgul\Downloads\20180119_15304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050" y="3247605"/>
            <a:ext cx="4275782" cy="3531141"/>
          </a:xfrm>
          <a:prstGeom prst="rect">
            <a:avLst/>
          </a:prstGeom>
          <a:noFill/>
          <a:ln>
            <a:noFill/>
          </a:ln>
        </p:spPr>
      </p:pic>
    </p:spTree>
    <p:extLst>
      <p:ext uri="{BB962C8B-B14F-4D97-AF65-F5344CB8AC3E}">
        <p14:creationId xmlns:p14="http://schemas.microsoft.com/office/powerpoint/2010/main" val="273294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9178"/>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Dikdörtgen 2"/>
          <p:cNvSpPr/>
          <p:nvPr/>
        </p:nvSpPr>
        <p:spPr>
          <a:xfrm>
            <a:off x="2267744" y="0"/>
            <a:ext cx="4467742" cy="553998"/>
          </a:xfrm>
          <a:prstGeom prst="rect">
            <a:avLst/>
          </a:prstGeom>
        </p:spPr>
        <p:txBody>
          <a:bodyPr wrap="square">
            <a:spAutoFit/>
          </a:bodyPr>
          <a:lstStyle/>
          <a:p>
            <a:pPr algn="ctr"/>
            <a:r>
              <a:rPr lang="tr-TR" sz="3000" dirty="0"/>
              <a:t>PATOLOJİ BİRİMİ </a:t>
            </a:r>
            <a:r>
              <a:rPr lang="tr-TR" sz="3000" dirty="0" smtClean="0"/>
              <a:t>/ </a:t>
            </a:r>
            <a:r>
              <a:rPr lang="tr-TR" sz="2800" dirty="0" smtClean="0">
                <a:solidFill>
                  <a:srgbClr val="3128AA"/>
                </a:solidFill>
              </a:rPr>
              <a:t>MİKOLOJİ</a:t>
            </a:r>
            <a:endParaRPr lang="tr-TR" sz="2800" dirty="0">
              <a:solidFill>
                <a:srgbClr val="3128AA"/>
              </a:solidFill>
            </a:endParaRPr>
          </a:p>
        </p:txBody>
      </p:sp>
      <p:pic>
        <p:nvPicPr>
          <p:cNvPr id="5" name="Resim 4" descr="C:\Users\ozgul\Downloads\20180117_150700.jpg"/>
          <p:cNvPicPr/>
          <p:nvPr/>
        </p:nvPicPr>
        <p:blipFill>
          <a:blip r:embed="rId3" cstate="print">
            <a:extLst>
              <a:ext uri="{28A0092B-C50C-407E-A947-70E740481C1C}">
                <a14:useLocalDpi xmlns:a14="http://schemas.microsoft.com/office/drawing/2010/main" val="0"/>
              </a:ext>
            </a:extLst>
          </a:blip>
          <a:srcRect r="4545"/>
          <a:stretch>
            <a:fillRect/>
          </a:stretch>
        </p:blipFill>
        <p:spPr bwMode="auto">
          <a:xfrm rot="5400000">
            <a:off x="484446" y="1323867"/>
            <a:ext cx="3024337" cy="1761996"/>
          </a:xfrm>
          <a:prstGeom prst="rect">
            <a:avLst/>
          </a:prstGeom>
          <a:noFill/>
          <a:ln>
            <a:noFill/>
          </a:ln>
        </p:spPr>
      </p:pic>
      <p:sp>
        <p:nvSpPr>
          <p:cNvPr id="6" name="Metin Kutusu 17"/>
          <p:cNvSpPr txBox="1"/>
          <p:nvPr/>
        </p:nvSpPr>
        <p:spPr>
          <a:xfrm>
            <a:off x="1115616" y="3356992"/>
            <a:ext cx="1053258"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UV mikroskop</a:t>
            </a:r>
          </a:p>
        </p:txBody>
      </p:sp>
      <p:pic>
        <p:nvPicPr>
          <p:cNvPr id="7" name="Resim 6" descr="C:\Users\ozgul\Downloads\20180117_150646.jpg"/>
          <p:cNvPicPr/>
          <p:nvPr/>
        </p:nvPicPr>
        <p:blipFill rotWithShape="1">
          <a:blip r:embed="rId4" cstate="print">
            <a:extLst>
              <a:ext uri="{28A0092B-C50C-407E-A947-70E740481C1C}">
                <a14:useLocalDpi xmlns:a14="http://schemas.microsoft.com/office/drawing/2010/main" val="0"/>
              </a:ext>
            </a:extLst>
          </a:blip>
          <a:srcRect r="12162"/>
          <a:stretch/>
        </p:blipFill>
        <p:spPr bwMode="auto">
          <a:xfrm rot="5400000">
            <a:off x="3126076" y="1365938"/>
            <a:ext cx="2839245" cy="1780794"/>
          </a:xfrm>
          <a:prstGeom prst="rect">
            <a:avLst/>
          </a:prstGeom>
          <a:noFill/>
          <a:ln>
            <a:noFill/>
          </a:ln>
        </p:spPr>
      </p:pic>
      <p:pic>
        <p:nvPicPr>
          <p:cNvPr id="8" name="Resim 7" descr="C:\Users\ozgul\Downloads\20180117_150633.jpg"/>
          <p:cNvPicPr/>
          <p:nvPr/>
        </p:nvPicPr>
        <p:blipFill rotWithShape="1">
          <a:blip r:embed="rId5" cstate="print">
            <a:extLst>
              <a:ext uri="{28A0092B-C50C-407E-A947-70E740481C1C}">
                <a14:useLocalDpi xmlns:a14="http://schemas.microsoft.com/office/drawing/2010/main" val="0"/>
              </a:ext>
            </a:extLst>
          </a:blip>
          <a:srcRect r="9114"/>
          <a:stretch/>
        </p:blipFill>
        <p:spPr bwMode="auto">
          <a:xfrm rot="5400000">
            <a:off x="5653629" y="1434484"/>
            <a:ext cx="2900519" cy="1704975"/>
          </a:xfrm>
          <a:prstGeom prst="rect">
            <a:avLst/>
          </a:prstGeom>
          <a:noFill/>
          <a:ln>
            <a:noFill/>
          </a:ln>
        </p:spPr>
      </p:pic>
      <p:sp>
        <p:nvSpPr>
          <p:cNvPr id="9" name="Metin Kutusu 18"/>
          <p:cNvSpPr txBox="1"/>
          <p:nvPr/>
        </p:nvSpPr>
        <p:spPr>
          <a:xfrm>
            <a:off x="3635896" y="3292599"/>
            <a:ext cx="792088" cy="3524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err="1">
                <a:effectLst/>
                <a:ea typeface="Calibri"/>
                <a:cs typeface="Times New Roman"/>
              </a:rPr>
              <a:t>Binoküler</a:t>
            </a:r>
            <a:r>
              <a:rPr lang="tr-TR" sz="1100" dirty="0">
                <a:effectLst/>
                <a:ea typeface="Calibri"/>
                <a:cs typeface="Times New Roman"/>
              </a:rPr>
              <a:t> </a:t>
            </a:r>
          </a:p>
        </p:txBody>
      </p:sp>
      <p:sp>
        <p:nvSpPr>
          <p:cNvPr id="10" name="Metin Kutusu 19"/>
          <p:cNvSpPr txBox="1"/>
          <p:nvPr/>
        </p:nvSpPr>
        <p:spPr>
          <a:xfrm>
            <a:off x="6228185" y="3429000"/>
            <a:ext cx="864095" cy="28641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Mikroskop</a:t>
            </a:r>
          </a:p>
        </p:txBody>
      </p:sp>
      <p:pic>
        <p:nvPicPr>
          <p:cNvPr id="11" name="Resim 10" descr="C:\Users\ozgul\Downloads\20180117_150625.jpg"/>
          <p:cNvPicPr/>
          <p:nvPr/>
        </p:nvPicPr>
        <p:blipFill>
          <a:blip r:embed="rId6" cstate="print">
            <a:extLst>
              <a:ext uri="{28A0092B-C50C-407E-A947-70E740481C1C}">
                <a14:useLocalDpi xmlns:a14="http://schemas.microsoft.com/office/drawing/2010/main" val="0"/>
              </a:ext>
            </a:extLst>
          </a:blip>
          <a:srcRect r="1647"/>
          <a:stretch>
            <a:fillRect/>
          </a:stretch>
        </p:blipFill>
        <p:spPr bwMode="auto">
          <a:xfrm rot="5400000">
            <a:off x="647565" y="4473118"/>
            <a:ext cx="2664295" cy="1728192"/>
          </a:xfrm>
          <a:prstGeom prst="rect">
            <a:avLst/>
          </a:prstGeom>
          <a:noFill/>
          <a:ln>
            <a:noFill/>
          </a:ln>
        </p:spPr>
      </p:pic>
      <p:sp>
        <p:nvSpPr>
          <p:cNvPr id="12" name="Metin Kutusu 20"/>
          <p:cNvSpPr txBox="1"/>
          <p:nvPr/>
        </p:nvSpPr>
        <p:spPr>
          <a:xfrm>
            <a:off x="1115616" y="6288360"/>
            <a:ext cx="1295400"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Karıştırıcı ve terazi</a:t>
            </a:r>
          </a:p>
        </p:txBody>
      </p:sp>
      <p:pic>
        <p:nvPicPr>
          <p:cNvPr id="13" name="Resim 12" descr="C:\Users\ozgul\Downloads\20180117_150621 (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180042" y="4497993"/>
            <a:ext cx="2699229" cy="1643505"/>
          </a:xfrm>
          <a:prstGeom prst="rect">
            <a:avLst/>
          </a:prstGeom>
          <a:noFill/>
          <a:ln>
            <a:noFill/>
          </a:ln>
        </p:spPr>
      </p:pic>
      <p:pic>
        <p:nvPicPr>
          <p:cNvPr id="14" name="Resim 13" descr="C:\Users\ozgul\Downloads\20180117_15061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796135" y="4509120"/>
            <a:ext cx="2664296" cy="1656184"/>
          </a:xfrm>
          <a:prstGeom prst="rect">
            <a:avLst/>
          </a:prstGeom>
          <a:noFill/>
          <a:ln>
            <a:noFill/>
          </a:ln>
        </p:spPr>
      </p:pic>
      <p:sp>
        <p:nvSpPr>
          <p:cNvPr id="16" name="Metin Kutusu 23"/>
          <p:cNvSpPr txBox="1"/>
          <p:nvPr/>
        </p:nvSpPr>
        <p:spPr>
          <a:xfrm>
            <a:off x="3707904" y="6393135"/>
            <a:ext cx="1000125" cy="2762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Steril kabin</a:t>
            </a:r>
          </a:p>
        </p:txBody>
      </p:sp>
      <p:sp>
        <p:nvSpPr>
          <p:cNvPr id="17" name="Metin Kutusu 24"/>
          <p:cNvSpPr txBox="1"/>
          <p:nvPr/>
        </p:nvSpPr>
        <p:spPr>
          <a:xfrm>
            <a:off x="6300192" y="6307410"/>
            <a:ext cx="1224136" cy="361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Buzdolabı ve etüv</a:t>
            </a:r>
          </a:p>
        </p:txBody>
      </p:sp>
    </p:spTree>
    <p:extLst>
      <p:ext uri="{BB962C8B-B14F-4D97-AF65-F5344CB8AC3E}">
        <p14:creationId xmlns:p14="http://schemas.microsoft.com/office/powerpoint/2010/main" val="1904749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0"/>
            <a:ext cx="8784976" cy="6858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Dikdörtgen 2"/>
          <p:cNvSpPr/>
          <p:nvPr/>
        </p:nvSpPr>
        <p:spPr>
          <a:xfrm>
            <a:off x="2987824" y="188640"/>
            <a:ext cx="2975857" cy="984885"/>
          </a:xfrm>
          <a:prstGeom prst="rect">
            <a:avLst/>
          </a:prstGeom>
        </p:spPr>
        <p:txBody>
          <a:bodyPr wrap="square">
            <a:spAutoFit/>
          </a:bodyPr>
          <a:lstStyle/>
          <a:p>
            <a:pPr algn="ctr"/>
            <a:r>
              <a:rPr lang="tr-TR" sz="3000" dirty="0"/>
              <a:t>PATOLOJİ BİRİMİ </a:t>
            </a:r>
          </a:p>
          <a:p>
            <a:pPr algn="ctr"/>
            <a:r>
              <a:rPr lang="tr-TR" sz="2800" dirty="0">
                <a:solidFill>
                  <a:srgbClr val="3128AA"/>
                </a:solidFill>
              </a:rPr>
              <a:t>V</a:t>
            </a:r>
            <a:r>
              <a:rPr lang="tr-TR" sz="2800" dirty="0" smtClean="0">
                <a:solidFill>
                  <a:srgbClr val="3128AA"/>
                </a:solidFill>
              </a:rPr>
              <a:t>İROLOJİ</a:t>
            </a:r>
            <a:endParaRPr lang="tr-TR" sz="2800" dirty="0">
              <a:solidFill>
                <a:srgbClr val="3128AA"/>
              </a:solidFill>
            </a:endParaRPr>
          </a:p>
        </p:txBody>
      </p:sp>
      <p:pic>
        <p:nvPicPr>
          <p:cNvPr id="6" name="Resim 5" descr="C:\Users\ozgul\Downloads\20180119_1531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89770"/>
            <a:ext cx="7776864" cy="5479590"/>
          </a:xfrm>
          <a:prstGeom prst="rect">
            <a:avLst/>
          </a:prstGeom>
          <a:noFill/>
          <a:ln>
            <a:noFill/>
          </a:ln>
        </p:spPr>
      </p:pic>
    </p:spTree>
    <p:extLst>
      <p:ext uri="{BB962C8B-B14F-4D97-AF65-F5344CB8AC3E}">
        <p14:creationId xmlns:p14="http://schemas.microsoft.com/office/powerpoint/2010/main" val="1519094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27384"/>
            <a:ext cx="9036496" cy="683061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3600" b="1" dirty="0">
              <a:ln w="12700">
                <a:solidFill>
                  <a:schemeClr val="tx2">
                    <a:satMod val="155000"/>
                  </a:schemeClr>
                </a:solidFill>
                <a:prstDash val="solid"/>
              </a:ln>
              <a:solidFill>
                <a:srgbClr val="3128AA"/>
              </a:solidFill>
              <a:effectLst>
                <a:outerShdw blurRad="41275" dist="20320" dir="1800000" algn="tl" rotWithShape="0">
                  <a:srgbClr val="000000">
                    <a:alpha val="40000"/>
                  </a:srgbClr>
                </a:outerShdw>
              </a:effectLst>
            </a:endParaRPr>
          </a:p>
        </p:txBody>
      </p:sp>
      <p:sp>
        <p:nvSpPr>
          <p:cNvPr id="3" name="Dikdörtgen 2"/>
          <p:cNvSpPr/>
          <p:nvPr/>
        </p:nvSpPr>
        <p:spPr>
          <a:xfrm>
            <a:off x="2339752" y="0"/>
            <a:ext cx="4467742" cy="553998"/>
          </a:xfrm>
          <a:prstGeom prst="rect">
            <a:avLst/>
          </a:prstGeom>
        </p:spPr>
        <p:txBody>
          <a:bodyPr wrap="square">
            <a:spAutoFit/>
          </a:bodyPr>
          <a:lstStyle/>
          <a:p>
            <a:pPr algn="ctr"/>
            <a:r>
              <a:rPr lang="tr-TR" sz="3000" dirty="0"/>
              <a:t>PATOLOJİ BİRİMİ </a:t>
            </a:r>
            <a:r>
              <a:rPr lang="tr-TR" sz="3000" dirty="0" smtClean="0"/>
              <a:t>/ </a:t>
            </a:r>
            <a:r>
              <a:rPr lang="tr-TR" sz="2800" dirty="0" smtClean="0">
                <a:solidFill>
                  <a:srgbClr val="3128AA"/>
                </a:solidFill>
              </a:rPr>
              <a:t>VİROLOJİ</a:t>
            </a:r>
            <a:endParaRPr lang="tr-TR" sz="2800" dirty="0">
              <a:solidFill>
                <a:srgbClr val="3128AA"/>
              </a:solidFill>
            </a:endParaRPr>
          </a:p>
        </p:txBody>
      </p:sp>
      <p:pic>
        <p:nvPicPr>
          <p:cNvPr id="5" name="Resim 4" descr="C:\Users\ozgul\Downloads\20180117_150750.jpg"/>
          <p:cNvPicPr/>
          <p:nvPr/>
        </p:nvPicPr>
        <p:blipFill rotWithShape="1">
          <a:blip r:embed="rId3" cstate="print">
            <a:extLst>
              <a:ext uri="{28A0092B-C50C-407E-A947-70E740481C1C}">
                <a14:useLocalDpi xmlns:a14="http://schemas.microsoft.com/office/drawing/2010/main" val="0"/>
              </a:ext>
            </a:extLst>
          </a:blip>
          <a:srcRect t="6167"/>
          <a:stretch/>
        </p:blipFill>
        <p:spPr bwMode="auto">
          <a:xfrm rot="5400000">
            <a:off x="-309584" y="1399040"/>
            <a:ext cx="3310229" cy="2132458"/>
          </a:xfrm>
          <a:prstGeom prst="rect">
            <a:avLst/>
          </a:prstGeom>
          <a:noFill/>
          <a:ln>
            <a:noFill/>
          </a:ln>
        </p:spPr>
      </p:pic>
      <p:sp>
        <p:nvSpPr>
          <p:cNvPr id="6" name="Metin Kutusu 35"/>
          <p:cNvSpPr txBox="1"/>
          <p:nvPr/>
        </p:nvSpPr>
        <p:spPr>
          <a:xfrm>
            <a:off x="179512" y="3789040"/>
            <a:ext cx="2160240" cy="4320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Kabin </a:t>
            </a:r>
            <a:r>
              <a:rPr lang="tr-TR" sz="2000" dirty="0" smtClean="0">
                <a:effectLst/>
                <a:ea typeface="Calibri"/>
                <a:cs typeface="Times New Roman"/>
              </a:rPr>
              <a:t>ve </a:t>
            </a:r>
            <a:r>
              <a:rPr lang="tr-TR" sz="2000" dirty="0">
                <a:effectLst/>
                <a:ea typeface="Calibri"/>
                <a:cs typeface="Times New Roman"/>
              </a:rPr>
              <a:t>buzdolabı</a:t>
            </a:r>
          </a:p>
        </p:txBody>
      </p:sp>
      <p:pic>
        <p:nvPicPr>
          <p:cNvPr id="7" name="Resim 6" descr="C:\Users\ozgul\Downloads\20180117_150742 (1).jpg"/>
          <p:cNvPicPr/>
          <p:nvPr/>
        </p:nvPicPr>
        <p:blipFill rotWithShape="1">
          <a:blip r:embed="rId4" cstate="print">
            <a:extLst>
              <a:ext uri="{28A0092B-C50C-407E-A947-70E740481C1C}">
                <a14:useLocalDpi xmlns:a14="http://schemas.microsoft.com/office/drawing/2010/main" val="0"/>
              </a:ext>
            </a:extLst>
          </a:blip>
          <a:srcRect l="1334" r="1619"/>
          <a:stretch/>
        </p:blipFill>
        <p:spPr bwMode="auto">
          <a:xfrm rot="5400000">
            <a:off x="1944779" y="1449850"/>
            <a:ext cx="3310228" cy="2088232"/>
          </a:xfrm>
          <a:prstGeom prst="rect">
            <a:avLst/>
          </a:prstGeom>
          <a:noFill/>
          <a:ln>
            <a:noFill/>
          </a:ln>
        </p:spPr>
      </p:pic>
      <p:sp>
        <p:nvSpPr>
          <p:cNvPr id="8" name="Metin Kutusu 32"/>
          <p:cNvSpPr txBox="1"/>
          <p:nvPr/>
        </p:nvSpPr>
        <p:spPr>
          <a:xfrm>
            <a:off x="2555777" y="3789040"/>
            <a:ext cx="1152127" cy="3600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tr-TR" sz="2000" b="0" i="0" u="none" strike="noStrike" kern="0" cap="none" spc="0" normalizeH="0" baseline="0" noProof="0" dirty="0">
                <a:ln>
                  <a:noFill/>
                </a:ln>
                <a:solidFill>
                  <a:sysClr val="windowText" lastClr="000000"/>
                </a:solidFill>
                <a:effectLst/>
                <a:uLnTx/>
                <a:uFillTx/>
                <a:latin typeface="Calibri"/>
                <a:ea typeface="Calibri"/>
                <a:cs typeface="Times New Roman"/>
              </a:rPr>
              <a:t>Teraziler</a:t>
            </a:r>
          </a:p>
        </p:txBody>
      </p:sp>
      <p:pic>
        <p:nvPicPr>
          <p:cNvPr id="9" name="Resim 8" descr="C:\Users\ozgul\Downloads\20180117_150733 (1).jpg"/>
          <p:cNvPicPr/>
          <p:nvPr/>
        </p:nvPicPr>
        <p:blipFill rotWithShape="1">
          <a:blip r:embed="rId5" cstate="print">
            <a:extLst>
              <a:ext uri="{28A0092B-C50C-407E-A947-70E740481C1C}">
                <a14:useLocalDpi xmlns:a14="http://schemas.microsoft.com/office/drawing/2010/main" val="0"/>
              </a:ext>
            </a:extLst>
          </a:blip>
          <a:srcRect l="1130" t="7583" r="2919"/>
          <a:stretch/>
        </p:blipFill>
        <p:spPr bwMode="auto">
          <a:xfrm rot="5400000">
            <a:off x="4105019" y="1493165"/>
            <a:ext cx="3310227" cy="1944216"/>
          </a:xfrm>
          <a:prstGeom prst="rect">
            <a:avLst/>
          </a:prstGeom>
          <a:noFill/>
          <a:ln>
            <a:noFill/>
          </a:ln>
        </p:spPr>
      </p:pic>
      <p:sp>
        <p:nvSpPr>
          <p:cNvPr id="10" name="Metin Kutusu 33"/>
          <p:cNvSpPr txBox="1"/>
          <p:nvPr/>
        </p:nvSpPr>
        <p:spPr>
          <a:xfrm>
            <a:off x="4788024" y="3717032"/>
            <a:ext cx="720080" cy="3600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Etüv</a:t>
            </a:r>
          </a:p>
        </p:txBody>
      </p:sp>
      <p:pic>
        <p:nvPicPr>
          <p:cNvPr id="11" name="Resim 10" descr="C:\Users\ozgul\Downloads\20180117_15080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976" y="4437113"/>
            <a:ext cx="3723000" cy="2304255"/>
          </a:xfrm>
          <a:prstGeom prst="rect">
            <a:avLst/>
          </a:prstGeom>
          <a:noFill/>
          <a:ln>
            <a:noFill/>
          </a:ln>
        </p:spPr>
      </p:pic>
      <p:sp>
        <p:nvSpPr>
          <p:cNvPr id="12" name="Metin Kutusu 34"/>
          <p:cNvSpPr txBox="1"/>
          <p:nvPr/>
        </p:nvSpPr>
        <p:spPr>
          <a:xfrm>
            <a:off x="608026" y="6436568"/>
            <a:ext cx="1857375" cy="304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Yazıcı ve ELISA okuma cihazı</a:t>
            </a:r>
          </a:p>
        </p:txBody>
      </p:sp>
      <p:pic>
        <p:nvPicPr>
          <p:cNvPr id="13" name="Resim 12" descr="C:\Users\ozgul\Downloads\20180117_15075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4437112"/>
            <a:ext cx="3456384" cy="2304256"/>
          </a:xfrm>
          <a:prstGeom prst="rect">
            <a:avLst/>
          </a:prstGeom>
          <a:noFill/>
          <a:ln>
            <a:noFill/>
          </a:ln>
        </p:spPr>
      </p:pic>
      <p:sp>
        <p:nvSpPr>
          <p:cNvPr id="14" name="Metin Kutusu 31"/>
          <p:cNvSpPr txBox="1"/>
          <p:nvPr/>
        </p:nvSpPr>
        <p:spPr>
          <a:xfrm>
            <a:off x="5004048" y="6470357"/>
            <a:ext cx="1600200" cy="2952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1100" dirty="0">
                <a:effectLst/>
                <a:ea typeface="Calibri"/>
                <a:cs typeface="Times New Roman"/>
              </a:rPr>
              <a:t> Tohum ezme makinası</a:t>
            </a:r>
          </a:p>
        </p:txBody>
      </p:sp>
      <p:pic>
        <p:nvPicPr>
          <p:cNvPr id="16" name="Resim 15" descr="C:\Users\ozgul\Downloads\20180117_150718.jpg"/>
          <p:cNvPicPr/>
          <p:nvPr/>
        </p:nvPicPr>
        <p:blipFill rotWithShape="1">
          <a:blip r:embed="rId8" cstate="print">
            <a:extLst>
              <a:ext uri="{28A0092B-C50C-407E-A947-70E740481C1C}">
                <a14:useLocalDpi xmlns:a14="http://schemas.microsoft.com/office/drawing/2010/main" val="0"/>
              </a:ext>
            </a:extLst>
          </a:blip>
          <a:srcRect r="3578"/>
          <a:stretch/>
        </p:blipFill>
        <p:spPr bwMode="auto">
          <a:xfrm rot="5400000">
            <a:off x="6221125" y="1426298"/>
            <a:ext cx="3326485" cy="2016223"/>
          </a:xfrm>
          <a:prstGeom prst="rect">
            <a:avLst/>
          </a:prstGeom>
          <a:noFill/>
          <a:ln>
            <a:noFill/>
          </a:ln>
        </p:spPr>
      </p:pic>
      <p:sp>
        <p:nvSpPr>
          <p:cNvPr id="17" name="Metin Kutusu 36"/>
          <p:cNvSpPr txBox="1"/>
          <p:nvPr/>
        </p:nvSpPr>
        <p:spPr>
          <a:xfrm>
            <a:off x="6876256" y="3645024"/>
            <a:ext cx="1080120" cy="4320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r-TR" sz="2000" dirty="0">
                <a:effectLst/>
                <a:ea typeface="Calibri"/>
                <a:cs typeface="Times New Roman"/>
              </a:rPr>
              <a:t>Otoklav</a:t>
            </a:r>
          </a:p>
        </p:txBody>
      </p:sp>
    </p:spTree>
    <p:extLst>
      <p:ext uri="{BB962C8B-B14F-4D97-AF65-F5344CB8AC3E}">
        <p14:creationId xmlns:p14="http://schemas.microsoft.com/office/powerpoint/2010/main" val="3574521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262</Words>
  <Application>Microsoft Office PowerPoint</Application>
  <PresentationFormat>Ekran Gösterisi (4:3)</PresentationFormat>
  <Paragraphs>95</Paragraphs>
  <Slides>35</Slides>
  <Notes>33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Crea</dc:creator>
  <cp:lastModifiedBy>Crea</cp:lastModifiedBy>
  <cp:revision>72</cp:revision>
  <dcterms:created xsi:type="dcterms:W3CDTF">2018-02-05T13:06:43Z</dcterms:created>
  <dcterms:modified xsi:type="dcterms:W3CDTF">2019-03-08T14:22:40Z</dcterms:modified>
</cp:coreProperties>
</file>