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61" r:id="rId4"/>
    <p:sldId id="263" r:id="rId5"/>
    <p:sldId id="264" r:id="rId6"/>
    <p:sldId id="300" r:id="rId7"/>
    <p:sldId id="297" r:id="rId8"/>
    <p:sldId id="268" r:id="rId9"/>
    <p:sldId id="270" r:id="rId10"/>
    <p:sldId id="271" r:id="rId11"/>
    <p:sldId id="272" r:id="rId12"/>
    <p:sldId id="274" r:id="rId13"/>
    <p:sldId id="277" r:id="rId14"/>
    <p:sldId id="298" r:id="rId15"/>
    <p:sldId id="278" r:id="rId16"/>
    <p:sldId id="280" r:id="rId17"/>
    <p:sldId id="281" r:id="rId18"/>
    <p:sldId id="294" r:id="rId19"/>
    <p:sldId id="282" r:id="rId20"/>
    <p:sldId id="299" r:id="rId21"/>
    <p:sldId id="289" r:id="rId22"/>
    <p:sldId id="290" r:id="rId23"/>
    <p:sldId id="292" r:id="rId24"/>
    <p:sldId id="295" r:id="rId25"/>
    <p:sldId id="293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623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6195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85170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5778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83953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6120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5415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372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99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7298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3289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776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497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469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4228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013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3718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96834" y="979714"/>
            <a:ext cx="8900958" cy="3474720"/>
          </a:xfrm>
        </p:spPr>
        <p:txBody>
          <a:bodyPr/>
          <a:lstStyle/>
          <a:p>
            <a:pPr algn="ctr"/>
            <a:r>
              <a:rPr lang="tr-TR" b="1" dirty="0" smtClean="0"/>
              <a:t> </a:t>
            </a:r>
            <a:br>
              <a:rPr lang="tr-TR" b="1" dirty="0" smtClean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b="1" dirty="0" smtClean="0"/>
              <a:t>KENDİ MEDENİYET DEĞERLERİMİZE GÖRE ÖZGÜN DÜŞÜNCE EKSENİNDE BİLGİ ÜRETMEK 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36914" y="4950823"/>
            <a:ext cx="7837089" cy="836023"/>
          </a:xfrm>
        </p:spPr>
        <p:txBody>
          <a:bodyPr>
            <a:normAutofit/>
          </a:bodyPr>
          <a:lstStyle/>
          <a:p>
            <a:pPr algn="l"/>
            <a:r>
              <a:rPr lang="tr-TR" sz="3200" b="1" dirty="0" smtClean="0"/>
              <a:t>Dr. M. Kazım </a:t>
            </a:r>
            <a:r>
              <a:rPr lang="tr-TR" sz="3200" b="1" dirty="0"/>
              <a:t>KARA </a:t>
            </a:r>
          </a:p>
        </p:txBody>
      </p:sp>
    </p:spTree>
    <p:extLst>
      <p:ext uri="{BB962C8B-B14F-4D97-AF65-F5344CB8AC3E}">
        <p14:creationId xmlns:p14="http://schemas.microsoft.com/office/powerpoint/2010/main" xmlns="" val="375926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8640" y="261257"/>
            <a:ext cx="10006150" cy="1397726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1.2.2</a:t>
            </a:r>
            <a:r>
              <a:rPr lang="tr-TR" sz="3200" b="1" dirty="0"/>
              <a:t>.</a:t>
            </a:r>
            <a:r>
              <a:rPr lang="tr-TR" sz="2800" b="1" dirty="0"/>
              <a:t>	</a:t>
            </a:r>
            <a:r>
              <a:rPr lang="tr-TR" sz="3200" b="1" dirty="0"/>
              <a:t>Eski Yunan</a:t>
            </a:r>
            <a:r>
              <a:rPr lang="tr-TR" sz="2800" b="1" dirty="0"/>
              <a:t>’da </a:t>
            </a:r>
            <a:r>
              <a:rPr lang="tr-TR" b="1" dirty="0"/>
              <a:t>Madde</a:t>
            </a:r>
            <a:r>
              <a:rPr lang="tr-TR" sz="2800" b="1" dirty="0"/>
              <a:t> ve </a:t>
            </a:r>
            <a:r>
              <a:rPr lang="tr-TR" b="1" dirty="0"/>
              <a:t>Materyalist</a:t>
            </a:r>
            <a:r>
              <a:rPr lang="tr-TR" sz="2800" b="1" dirty="0"/>
              <a:t> </a:t>
            </a:r>
            <a:r>
              <a:rPr lang="tr-TR" b="1" dirty="0" smtClean="0"/>
              <a:t>Düşünce </a:t>
            </a:r>
            <a:endParaRPr lang="tr-TR" sz="2800" b="1" dirty="0"/>
          </a:p>
        </p:txBody>
      </p:sp>
      <p:sp>
        <p:nvSpPr>
          <p:cNvPr id="3" name="Dikdörtgen 2"/>
          <p:cNvSpPr/>
          <p:nvPr/>
        </p:nvSpPr>
        <p:spPr>
          <a:xfrm>
            <a:off x="653143" y="1476104"/>
            <a:ext cx="9327983" cy="5204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  <a:tabLst>
                <a:tab pos="1543050" algn="l"/>
              </a:tabLst>
            </a:pP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Eski Yunan’da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varlığın ana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maddesinin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Thales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olduğunu, 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Anaximandros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hava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olduğunu, 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Herakletios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ateş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olduğunu belirterek,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olanın bilgisinin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salt akıl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ile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açıklanma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anlayışını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ortaya koymuşlardır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tr-TR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Yunan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felsefe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geleneğinde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“mantık ve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diyalektiğin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babası” olarak görülen </a:t>
            </a:r>
            <a:r>
              <a:rPr lang="tr-TR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Parmenides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ise,  </a:t>
            </a:r>
            <a:endParaRPr lang="tr-TR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“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Salt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akıl-madde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ilişkisinin temellerini atmıştır.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639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53793" y="154546"/>
            <a:ext cx="9311424" cy="6545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Demokritos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ise </a:t>
            </a:r>
            <a:r>
              <a:rPr lang="tr-TR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mekanistik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salt akılcı doğa bilimleri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nin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temellerini atmıştır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(Gökberk 2003: 37). </a:t>
            </a:r>
            <a:endParaRPr lang="tr-TR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Aklın kabul etmediğini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inkâra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yönlendiren bu düşünce çizgisi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Bilimsel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düşünce yapısını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aynı anlayışa göre geliştirmiştir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15000"/>
              </a:lnSpc>
              <a:spcAft>
                <a:spcPts val="600"/>
              </a:spcAft>
              <a:tabLst>
                <a:tab pos="1543050" algn="l"/>
              </a:tabLst>
            </a:pPr>
            <a:r>
              <a:rPr lang="tr-TR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Aslında </a:t>
            </a:r>
            <a:r>
              <a:rPr lang="tr-TR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bizim </a:t>
            </a:r>
            <a:r>
              <a:rPr lang="tr-TR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Özgün </a:t>
            </a:r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Düşünce </a:t>
            </a:r>
            <a:r>
              <a:rPr lang="tr-TR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anlayışımıza </a:t>
            </a:r>
            <a:r>
              <a:rPr lang="tr-TR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göre,</a:t>
            </a:r>
            <a:endParaRPr lang="tr-TR" sz="28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  <a:tabLst>
                <a:tab pos="1543050" algn="l"/>
              </a:tabLst>
            </a:pP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Evren, </a:t>
            </a:r>
          </a:p>
          <a:p>
            <a:pPr lvl="0" algn="just">
              <a:lnSpc>
                <a:spcPct val="115000"/>
              </a:lnSpc>
              <a:spcAft>
                <a:spcPts val="600"/>
              </a:spcAft>
              <a:tabLst>
                <a:tab pos="1543050" algn="l"/>
              </a:tabLst>
            </a:pP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Madde, </a:t>
            </a:r>
          </a:p>
          <a:p>
            <a:pPr lvl="0" algn="just">
              <a:lnSpc>
                <a:spcPct val="115000"/>
              </a:lnSpc>
              <a:spcAft>
                <a:spcPts val="600"/>
              </a:spcAft>
              <a:tabLst>
                <a:tab pos="1543050" algn="l"/>
              </a:tabLst>
            </a:pP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İnsan gibi somut madde boyutu olan varlıkların tamamı,</a:t>
            </a: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tr-TR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 </a:t>
            </a:r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şeyi yoktan Allah yaratmıştır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(</a:t>
            </a:r>
            <a:r>
              <a:rPr lang="tr-TR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En’am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Suresi 101) inanç temeline </a:t>
            </a: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dayanmaktadır.</a:t>
            </a:r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365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05394" y="1"/>
            <a:ext cx="8568608" cy="1249250"/>
          </a:xfrm>
        </p:spPr>
        <p:txBody>
          <a:bodyPr>
            <a:normAutofit/>
          </a:bodyPr>
          <a:lstStyle/>
          <a:p>
            <a:r>
              <a:rPr lang="tr-TR" b="1" dirty="0" smtClean="0"/>
              <a:t>1.2.3</a:t>
            </a:r>
            <a:r>
              <a:rPr lang="tr-TR" b="1" dirty="0"/>
              <a:t>.	Aydınlanma Düşüncesinde Materyalist Sosyal Düşüncenin oluşumu</a:t>
            </a:r>
          </a:p>
        </p:txBody>
      </p:sp>
      <p:sp>
        <p:nvSpPr>
          <p:cNvPr id="3" name="Dikdörtgen 2"/>
          <p:cNvSpPr/>
          <p:nvPr/>
        </p:nvSpPr>
        <p:spPr>
          <a:xfrm>
            <a:off x="796834" y="1175657"/>
            <a:ext cx="8673737" cy="5007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tabLst>
                <a:tab pos="1543050" algn="l"/>
              </a:tabLst>
            </a:pP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18. </a:t>
            </a: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Yüzyıl Avrupa’sında </a:t>
            </a:r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Aydınlanmanın ortaya koyduğu madde merkezli doğa </a:t>
            </a:r>
            <a:r>
              <a:rPr lang="tr-TR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felsefesi</a:t>
            </a: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tr-TR" sz="28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Düşünürlerin </a:t>
            </a:r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ateist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veya </a:t>
            </a:r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deist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(vahyi ret ederek salt akılla dini anlama) </a:t>
            </a:r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anlayışın içine girmelerine 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yol açmıştır</a:t>
            </a: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15000"/>
              </a:lnSpc>
              <a:tabLst>
                <a:tab pos="1543050" algn="l"/>
              </a:tabLst>
            </a:pP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18. Yüzyıl düşünürleri</a:t>
            </a: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olarak; 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Adam </a:t>
            </a:r>
            <a:r>
              <a:rPr lang="tr-TR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Smith</a:t>
            </a: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Montesquieu</a:t>
            </a: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</a:t>
            </a:r>
            <a:r>
              <a:rPr lang="tr-TR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Jacques</a:t>
            </a:r>
            <a:r>
              <a:rPr lang="tr-TR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Rousseaus</a:t>
            </a: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Voltaire</a:t>
            </a: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belirtilebilir. 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Genel olarak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aydınlanma düşüncesi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 düşünürleri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aklı kutsayarak,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83466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96388" y="216182"/>
            <a:ext cx="9744892" cy="5715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Modern sosyal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düşünceyi, </a:t>
            </a:r>
            <a:endParaRPr lang="tr-TR" sz="28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Pagan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anlayış üzerinden temellendirme içine girmiş oldukları görülmektedir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tr-TR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Küçükalp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/Cevizci 2014: 135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</a:p>
          <a:p>
            <a:pPr>
              <a:buFontTx/>
              <a:buChar char="-"/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18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Yüzyıl Batı Avrupa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’sındaki bu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aydınlanmacı gelene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k,     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İkili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bir düşünce geleneği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ni başlatmıştır.</a:t>
            </a:r>
          </a:p>
          <a:p>
            <a:pPr marL="342900" indent="-342900" algn="just">
              <a:lnSpc>
                <a:spcPct val="115000"/>
              </a:lnSpc>
              <a:buFontTx/>
              <a:buChar char="-"/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Bunlardan ilki, </a:t>
            </a:r>
          </a:p>
          <a:p>
            <a:pPr marL="457200" indent="-4572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dışılık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457200" indent="-4572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Salt akıl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 </a:t>
            </a:r>
            <a:endParaRPr lang="tr-TR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Yaratanı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inkâ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 üzerine kurulmuş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Sosyal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düşünce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sistemini,</a:t>
            </a:r>
            <a:endParaRPr lang="tr-TR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Toplumu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insanı inşa ed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sosyal bilimler alanlarını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oluşturmuştur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tabLst>
                <a:tab pos="1543050" algn="l"/>
              </a:tabLst>
            </a:pPr>
            <a:endParaRPr lang="tr-T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448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953589" y="431075"/>
            <a:ext cx="8843554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İkincisi ise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Avrupa muhafazakârlık düşüncesidir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just">
              <a:lnSpc>
                <a:spcPct val="115000"/>
              </a:lnSpc>
              <a:buFont typeface="Arial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 Avrupa’da Hıristiyan teolojisinin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oluşturduğu (Alman, Fransız, İngiliz, İsviçre)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muhafazakârlığı,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lnSpc>
                <a:spcPct val="115000"/>
              </a:lnSpc>
              <a:buFont typeface="Arial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Aydınlanma düşüncesinin tam karşıt yüzü durumunda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görünürken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tabLst>
                <a:tab pos="15430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Avrupa’ya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şartlarda oluşan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bu durum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>
              <a:lnSpc>
                <a:spcPct val="115000"/>
              </a:lnSpc>
              <a:buFont typeface="Arial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Dinin akılcı boyutundan hareket eden,  </a:t>
            </a:r>
          </a:p>
          <a:p>
            <a:pPr algn="just">
              <a:lnSpc>
                <a:spcPct val="115000"/>
              </a:lnSpc>
              <a:buFont typeface="Arial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 Muhafazakârlık anlayışını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ortaya koyması bakımından önem taşımaktadır.</a:t>
            </a:r>
          </a:p>
          <a:p>
            <a:pPr algn="just">
              <a:lnSpc>
                <a:spcPct val="115000"/>
              </a:lnSpc>
              <a:tabLst>
                <a:tab pos="1543050" algn="l"/>
              </a:tabLst>
            </a:pPr>
            <a:endParaRPr lang="tr-T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06062" y="305597"/>
            <a:ext cx="9890238" cy="1162594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1.2.4</a:t>
            </a:r>
            <a:r>
              <a:rPr lang="tr-TR" sz="3200" b="1" dirty="0"/>
              <a:t>.	</a:t>
            </a:r>
            <a:r>
              <a:rPr lang="tr-TR" sz="3200" b="1" dirty="0" err="1"/>
              <a:t>Modernite</a:t>
            </a:r>
            <a:r>
              <a:rPr lang="tr-TR" sz="3200" b="1" dirty="0"/>
              <a:t> Düşüncesinde Materyalist Merkezli Pozitivist Sosyal Düşünce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489397" y="1532585"/>
            <a:ext cx="9242432" cy="5216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Aft>
                <a:spcPts val="1000"/>
              </a:spcAft>
            </a:pP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18. Yüzyılın 19. Yüzyıla devretmiş olduğu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materyalist temalı düşünce yoluyla geliştirilen felsefeye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dayalı,</a:t>
            </a:r>
          </a:p>
          <a:p>
            <a:pPr algn="just">
              <a:lnSpc>
                <a:spcPct val="114000"/>
              </a:lnSpc>
              <a:spcAft>
                <a:spcPts val="1000"/>
              </a:spcAft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19. Yüzyıl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sürecinde, </a:t>
            </a:r>
          </a:p>
          <a:p>
            <a:pPr marL="342900" indent="-342900" algn="just">
              <a:lnSpc>
                <a:spcPct val="114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Fransa’da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tr-TR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Comte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vasıtasıyla,</a:t>
            </a:r>
          </a:p>
          <a:p>
            <a:pPr marL="342900" indent="-342900" algn="just">
              <a:lnSpc>
                <a:spcPct val="114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Hakim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Batı modern paganlığını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içeren,</a:t>
            </a:r>
          </a:p>
          <a:p>
            <a:pPr marL="342900" indent="-342900" algn="just">
              <a:lnSpc>
                <a:spcPct val="114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Aklın putlaştırıldığı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18. yy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aydınlanma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temeline dayalı,</a:t>
            </a:r>
          </a:p>
          <a:p>
            <a:pPr marL="342900" indent="-342900" algn="just">
              <a:lnSpc>
                <a:spcPct val="114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Materyalist-pozitivist egemen düşüncesinin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sistemleştiği görülür. </a:t>
            </a:r>
          </a:p>
          <a:p>
            <a:pPr lvl="0" algn="just">
              <a:lnSpc>
                <a:spcPct val="115000"/>
              </a:lnSpc>
              <a:tabLst>
                <a:tab pos="1543050" algn="l"/>
              </a:tabLst>
            </a:pPr>
            <a:endParaRPr lang="tr-TR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762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02278" y="360608"/>
            <a:ext cx="8950815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tabLst>
                <a:tab pos="1543050" algn="l"/>
              </a:tabLst>
            </a:pP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“</a:t>
            </a:r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Pozitif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terimi, </a:t>
            </a:r>
            <a:r>
              <a:rPr lang="tr-TR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Latince’deki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poner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 </a:t>
            </a:r>
            <a:r>
              <a:rPr lang="tr-TR" sz="28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positius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terimlerinden üretilerek, Fransızca </a:t>
            </a:r>
            <a:r>
              <a:rPr lang="tr-TR" sz="28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poser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 </a:t>
            </a:r>
            <a:r>
              <a:rPr lang="tr-TR" sz="28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pose</a:t>
            </a:r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terimlerinden türetilmiştir (Akın/ Şimşek/ Erdem 2007: 32). </a:t>
            </a:r>
          </a:p>
          <a:p>
            <a:pPr lvl="0" algn="just">
              <a:lnSpc>
                <a:spcPct val="115000"/>
              </a:lnSpc>
              <a:tabLst>
                <a:tab pos="1543050" algn="l"/>
              </a:tabLst>
            </a:pP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tr-TR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Pozitivizm’de</a:t>
            </a: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tr-TR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gözlem</a:t>
            </a: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ve “</a:t>
            </a:r>
            <a:r>
              <a:rPr lang="tr-TR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deney</a:t>
            </a: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”, 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Bilginin</a:t>
            </a: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 önemli </a:t>
            </a:r>
            <a:r>
              <a:rPr lang="tr-TR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kaynağı olup</a:t>
            </a:r>
            <a:r>
              <a:rPr lang="tr-TR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tr-TR" sz="28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ezgilere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dayalı bilgiyi sübjektif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görerek, </a:t>
            </a:r>
            <a:endParaRPr lang="tr-TR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yolla elde edilen bilgiyi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bilimsel kabul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etmemektedir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15000"/>
              </a:lnSpc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Aslında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kalp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 taşıyan insanın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ortaya koyduğu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sosyal ilişkileri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görmezden gelen pozitivist anlayış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Sosyal olayları,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doğrudan sosyal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bilimlere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aktarmıştır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53712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15155" y="206062"/>
            <a:ext cx="9028090" cy="7100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1543050" algn="l"/>
              </a:tabLst>
            </a:pP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Pozitivist anlayış,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vahyi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vahyi göndereni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salt akılla bilemeyeceği için, </a:t>
            </a:r>
          </a:p>
          <a:p>
            <a:pPr algn="just">
              <a:lnSpc>
                <a:spcPct val="115000"/>
              </a:lnSpc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Yaratıcın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ın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varlığını inkâra giden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bir düşünce sistemini ortaya koymuştur. </a:t>
            </a:r>
          </a:p>
          <a:p>
            <a:pPr algn="just">
              <a:lnSpc>
                <a:spcPct val="115000"/>
              </a:lnSpc>
              <a:tabLst>
                <a:tab pos="1543050" algn="l"/>
              </a:tabLst>
            </a:pP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Bilgi üretmeyi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de, bu noktada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salt akılcılık üzerine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oturtmuştur.</a:t>
            </a:r>
          </a:p>
          <a:p>
            <a:pPr algn="just">
              <a:lnSpc>
                <a:spcPct val="115000"/>
              </a:lnSpc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yüzyıl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ile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1989 arası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Batı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medeniyeti,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La-</a:t>
            </a:r>
            <a:r>
              <a:rPr lang="tr-TR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dinilik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salt akılcılık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objektifliği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Bilim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adına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 alırken, </a:t>
            </a:r>
            <a:endParaRPr lang="tr-TR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1989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sonrası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da, aynı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kök değerleri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üzerinden,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sefer de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 modernlik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adı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altında,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Din-kültür-ahlak-değer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gibi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kavramları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da,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bilim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adı altında ele aldığı görülür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1543050" algn="l"/>
              </a:tabLst>
            </a:pP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158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0891" y="339635"/>
            <a:ext cx="8673111" cy="1123406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	Mukayeseli Medeniyet Analizi Bağlamında Özgün Düşünce ve Materyalist Felsefe</a:t>
            </a:r>
            <a:endParaRPr lang="tr-TR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18456" y="1698171"/>
            <a:ext cx="973183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1" i="0" u="none" strike="noStrike" cap="none" normalizeH="0" baseline="0" dirty="0" smtClean="0">
                <a:ln>
                  <a:noFill/>
                </a:ln>
                <a:effectLst/>
                <a:latin typeface="Bahnschrift" charset="-94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Özgün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ş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nceye Dayalı                             Materyalist</a:t>
            </a:r>
            <a:endParaRPr kumimoji="0" lang="tr-TR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Medeniyet                                     	Batı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Medeniyeti</a:t>
            </a:r>
            <a:endParaRPr kumimoji="0" lang="tr-TR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+-------------------------------------------------------------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-------------------------+</a:t>
            </a:r>
            <a:endParaRPr kumimoji="0" lang="tr-TR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7.yy                                                                   19.yy                      21.yy</a:t>
            </a:r>
            <a:endParaRPr kumimoji="0" lang="tr-TR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1200 yıl                                                   200 yıl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0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Şekil 1: Son 1400 yılda, İslam Medeniyeti ve Batı Medeniyeti</a:t>
            </a:r>
            <a:endParaRPr kumimoji="0" lang="tr-TR" sz="200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81926" y="0"/>
            <a:ext cx="8470900" cy="182819"/>
          </a:xfrm>
        </p:spPr>
        <p:txBody>
          <a:bodyPr>
            <a:normAutofit fontScale="90000"/>
          </a:bodyPr>
          <a:lstStyle/>
          <a:p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0" y="182820"/>
            <a:ext cx="99682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Batı medeniyeti ile İslam medeniyeti için kurumlar arasındaki farklılıklar Tablo 1’de açıkça görülmektedir.</a:t>
            </a:r>
          </a:p>
        </p:txBody>
      </p:sp>
      <p:sp>
        <p:nvSpPr>
          <p:cNvPr id="5" name="4 Dikdörtgen"/>
          <p:cNvSpPr/>
          <p:nvPr/>
        </p:nvSpPr>
        <p:spPr>
          <a:xfrm>
            <a:off x="300446" y="1097280"/>
            <a:ext cx="7697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Tablo 1: Toplumsal Yapı Açısından Kurumlar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7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69167437"/>
              </p:ext>
            </p:extLst>
          </p:nvPr>
        </p:nvGraphicFramePr>
        <p:xfrm>
          <a:off x="274321" y="1567543"/>
          <a:ext cx="10080294" cy="4833256"/>
        </p:xfrm>
        <a:graphic>
          <a:graphicData uri="http://schemas.openxmlformats.org/drawingml/2006/table">
            <a:tbl>
              <a:tblPr firstRow="1" firstCol="1" bandRow="1"/>
              <a:tblGrid>
                <a:gridCol w="1487041"/>
                <a:gridCol w="3747234"/>
                <a:gridCol w="4846019"/>
              </a:tblGrid>
              <a:tr h="450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Kurumlar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Batı Medeniyeti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İslam Medeniyeti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Din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Teslis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Tevhit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Ekonomi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Liberal-kapitalist tekelci ekonomik yapı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Fert ve toplum arasındaki adaletli bölüşümü sağlayan denge ekonomisi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24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Eğitim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Tek dünyacı pragmatik liberal eğitim zihniyeti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Dünya ve öte dünya bütünselliğine dayalı dayanışmacı eğitim zihniyeti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24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Siyaset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Liberal içerikli temsili demokrasi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Adalet merkezli anti-tekelci </a:t>
                      </a:r>
                      <a:r>
                        <a:rPr lang="tr-TR" sz="2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demokrasi </a:t>
                      </a:r>
                      <a:r>
                        <a:rPr lang="tr-TR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anlayışı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24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Aile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Egosantrik ve </a:t>
                      </a:r>
                      <a:r>
                        <a:rPr lang="tr-TR" sz="2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atomize</a:t>
                      </a: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olmuş aile yapısı (</a:t>
                      </a:r>
                      <a:r>
                        <a:rPr lang="tr-TR" sz="2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heteromorfik</a:t>
                      </a: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Dayanışmacı ve </a:t>
                      </a:r>
                      <a:r>
                        <a:rPr lang="tr-TR" sz="2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bütünleşmeci</a:t>
                      </a: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aile yapısı (</a:t>
                      </a:r>
                      <a:r>
                        <a:rPr lang="tr-TR" sz="2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isomorfik</a:t>
                      </a: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8 Dikdörtgen"/>
          <p:cNvSpPr/>
          <p:nvPr/>
        </p:nvSpPr>
        <p:spPr>
          <a:xfrm>
            <a:off x="244699" y="6400800"/>
            <a:ext cx="103546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Kaynak: Yeni Türkiye’nin Yeni Gerçekleri, Otorite Yayınları, 2012, Ankara, s.98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xmlns="" val="215485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4247" y="257577"/>
            <a:ext cx="8333844" cy="656823"/>
          </a:xfrm>
        </p:spPr>
        <p:txBody>
          <a:bodyPr>
            <a:normAutofit/>
          </a:bodyPr>
          <a:lstStyle/>
          <a:p>
            <a:r>
              <a:rPr lang="tr-TR" b="1" dirty="0"/>
              <a:t>Giriş</a:t>
            </a:r>
          </a:p>
        </p:txBody>
      </p:sp>
      <p:sp>
        <p:nvSpPr>
          <p:cNvPr id="3" name="Dikdörtgen 2"/>
          <p:cNvSpPr/>
          <p:nvPr/>
        </p:nvSpPr>
        <p:spPr>
          <a:xfrm>
            <a:off x="695458" y="914400"/>
            <a:ext cx="8255359" cy="5427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Aft>
                <a:spcPts val="600"/>
              </a:spcAft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Medeniyet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geliştirici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esas kurum olması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itibariyle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Üniversiteler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tr-TR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İlmi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bilginin gelişmesini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sağlar, </a:t>
            </a:r>
            <a:endParaRPr lang="tr-TR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endi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aydın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tipinin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oluşumuna da önemli katkıda bulunurlar. </a:t>
            </a:r>
          </a:p>
          <a:p>
            <a:pPr marL="342900" indent="-342900" algn="just">
              <a:lnSpc>
                <a:spcPct val="114000"/>
              </a:lnSpc>
              <a:spcAft>
                <a:spcPts val="600"/>
              </a:spcAft>
              <a:buFontTx/>
              <a:buChar char="-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Türkiye’de, 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pozitivist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düşünceye göre bilgi üreten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ğretim üyeleri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vasıtasıyla, </a:t>
            </a:r>
          </a:p>
          <a:p>
            <a:pPr marL="342900" indent="-34290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Başta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ğitim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Siyaset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İktisat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Aile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kurumu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Hatta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kurumu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(pozitivist ilahiyatçılık yoluyla)  şekillenmiştir.</a:t>
            </a:r>
            <a:endParaRPr lang="tr-TR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579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9634" y="222070"/>
            <a:ext cx="9679577" cy="1345474"/>
          </a:xfrm>
        </p:spPr>
        <p:txBody>
          <a:bodyPr>
            <a:noAutofit/>
          </a:bodyPr>
          <a:lstStyle/>
          <a:p>
            <a:r>
              <a:rPr lang="tr-TR" sz="2800" b="1" dirty="0" smtClean="0"/>
              <a:t>Ayrıca her iki sistemdeki farklı zihniyet anlamları içeren eğitim olgusuna bakıldığında da, mukayeseli bir tablo (Tablo 2) ortaya çıkmaktadır.</a:t>
            </a:r>
            <a:endParaRPr lang="tr-TR" sz="2800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27018" y="1658983"/>
            <a:ext cx="110947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Tablo 2: Eğitim A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ısından Mukayese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692330" y="2090055"/>
          <a:ext cx="9157063" cy="2935224"/>
        </p:xfrm>
        <a:graphic>
          <a:graphicData uri="http://schemas.openxmlformats.org/drawingml/2006/table">
            <a:tbl>
              <a:tblPr/>
              <a:tblGrid>
                <a:gridCol w="1959430"/>
                <a:gridCol w="3278777"/>
                <a:gridCol w="3918856"/>
              </a:tblGrid>
              <a:tr h="3210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latin typeface="Times New Roman"/>
                          <a:ea typeface="Calibri"/>
                          <a:cs typeface="Times New Roman"/>
                        </a:rPr>
                        <a:t>Eğitim Kurumu</a:t>
                      </a:r>
                      <a:endParaRPr lang="tr-T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latin typeface="Times New Roman"/>
                          <a:ea typeface="Calibri"/>
                          <a:cs typeface="Times New Roman"/>
                        </a:rPr>
                        <a:t>Batı Medeniyeti</a:t>
                      </a:r>
                      <a:endParaRPr lang="tr-T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Times New Roman"/>
                          <a:ea typeface="Calibri"/>
                          <a:cs typeface="Times New Roman"/>
                        </a:rPr>
                        <a:t>İslam Medeniyeti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0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latin typeface="Times New Roman"/>
                          <a:ea typeface="Calibri"/>
                          <a:cs typeface="Times New Roman"/>
                        </a:rPr>
                        <a:t>Ana felsefe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latin typeface="Times New Roman"/>
                          <a:ea typeface="Calibri"/>
                          <a:cs typeface="Times New Roman"/>
                        </a:rPr>
                        <a:t>Materyalizm</a:t>
                      </a:r>
                      <a:endParaRPr lang="tr-T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latin typeface="Times New Roman"/>
                          <a:ea typeface="Calibri"/>
                          <a:cs typeface="Times New Roman"/>
                        </a:rPr>
                        <a:t>Tevhidi/ </a:t>
                      </a:r>
                      <a:r>
                        <a:rPr lang="tr-TR" sz="2000" dirty="0" smtClean="0">
                          <a:latin typeface="Times New Roman"/>
                          <a:ea typeface="Calibri"/>
                          <a:cs typeface="Times New Roman"/>
                        </a:rPr>
                        <a:t>bütüncül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0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latin typeface="Times New Roman"/>
                          <a:ea typeface="Calibri"/>
                          <a:cs typeface="Times New Roman"/>
                        </a:rPr>
                        <a:t>Amacı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latin typeface="Times New Roman"/>
                          <a:ea typeface="Calibri"/>
                          <a:cs typeface="Times New Roman"/>
                        </a:rPr>
                        <a:t>Seküler</a:t>
                      </a:r>
                      <a:r>
                        <a:rPr lang="tr-TR" sz="2000" dirty="0">
                          <a:latin typeface="Times New Roman"/>
                          <a:ea typeface="Calibri"/>
                          <a:cs typeface="Times New Roman"/>
                        </a:rPr>
                        <a:t> dünya başarısı</a:t>
                      </a:r>
                      <a:endParaRPr lang="tr-T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latin typeface="Times New Roman"/>
                          <a:ea typeface="Calibri"/>
                          <a:cs typeface="Times New Roman"/>
                        </a:rPr>
                        <a:t>Hem dünya hem de öte dünya başarısı</a:t>
                      </a:r>
                      <a:endParaRPr lang="tr-T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0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latin typeface="Times New Roman"/>
                          <a:ea typeface="Calibri"/>
                          <a:cs typeface="Times New Roman"/>
                        </a:rPr>
                        <a:t>Hedef insan tipi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latin typeface="Times New Roman"/>
                          <a:ea typeface="Calibri"/>
                          <a:cs typeface="Times New Roman"/>
                        </a:rPr>
                        <a:t>Ben merkezli egosantrik insan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latin typeface="Times New Roman"/>
                          <a:ea typeface="Calibri"/>
                          <a:cs typeface="Times New Roman"/>
                        </a:rPr>
                        <a:t>Toplum merkezli dayanışmacı </a:t>
                      </a:r>
                      <a:r>
                        <a:rPr lang="tr-TR" sz="2000" dirty="0" smtClean="0">
                          <a:latin typeface="Times New Roman"/>
                          <a:ea typeface="Calibri"/>
                          <a:cs typeface="Times New Roman"/>
                        </a:rPr>
                        <a:t>insan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0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latin typeface="Times New Roman"/>
                          <a:ea typeface="Calibri"/>
                          <a:cs typeface="Times New Roman"/>
                        </a:rPr>
                        <a:t>Araçları</a:t>
                      </a:r>
                      <a:endParaRPr lang="tr-T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latin typeface="Times New Roman"/>
                          <a:ea typeface="Calibri"/>
                          <a:cs typeface="Times New Roman"/>
                        </a:rPr>
                        <a:t>Seküler</a:t>
                      </a:r>
                      <a:r>
                        <a:rPr lang="tr-TR" sz="2000" dirty="0">
                          <a:latin typeface="Times New Roman"/>
                          <a:ea typeface="Calibri"/>
                          <a:cs typeface="Times New Roman"/>
                        </a:rPr>
                        <a:t> akıl, pozitivist bilgi</a:t>
                      </a:r>
                      <a:endParaRPr lang="tr-T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latin typeface="Times New Roman"/>
                          <a:ea typeface="Calibri"/>
                          <a:cs typeface="Times New Roman"/>
                        </a:rPr>
                        <a:t>Hem </a:t>
                      </a:r>
                      <a:r>
                        <a:rPr lang="tr-TR" sz="2000" dirty="0" err="1">
                          <a:latin typeface="Times New Roman"/>
                          <a:ea typeface="Calibri"/>
                          <a:cs typeface="Times New Roman"/>
                        </a:rPr>
                        <a:t>seküler</a:t>
                      </a:r>
                      <a:r>
                        <a:rPr lang="tr-TR" sz="2000" dirty="0">
                          <a:latin typeface="Times New Roman"/>
                          <a:ea typeface="Calibri"/>
                          <a:cs typeface="Times New Roman"/>
                        </a:rPr>
                        <a:t> akıl hem de metafizik akıl bütünselliği, ontolojik bilgi</a:t>
                      </a:r>
                      <a:endParaRPr lang="tr-T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43944" y="90153"/>
            <a:ext cx="8630058" cy="553792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3.	Sonuç ve Öneriler</a:t>
            </a:r>
          </a:p>
        </p:txBody>
      </p:sp>
      <p:sp>
        <p:nvSpPr>
          <p:cNvPr id="3" name="Dikdörtgen 2"/>
          <p:cNvSpPr/>
          <p:nvPr/>
        </p:nvSpPr>
        <p:spPr>
          <a:xfrm>
            <a:off x="502276" y="643945"/>
            <a:ext cx="9337183" cy="6281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Kendi medeniyet değerlerimize ait Özgün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Düşüncenin ontolojik bilgi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temel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gücünü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ortaya koyma bakımından, </a:t>
            </a:r>
            <a:endParaRPr lang="tr-TR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Kendi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medeniyetimizin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özgün bilgi yöntemi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tr-TR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Geçmiş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zamanlara göre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günümüzde daha iyi anlaşılsa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Medeniyetler tarihindeki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gerçek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yeri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tam olarak ortaya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konamamıştır. </a:t>
            </a:r>
            <a:endParaRPr lang="tr-TR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Bunda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batılılaşma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sürecinde,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Kendi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medeniyetine güven duymayan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yerli </a:t>
            </a:r>
            <a:r>
              <a:rPr lang="tr-TR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obskurantis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sözde aydınların rolü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olduğu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gibi,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Oryantalistlerin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etkisinin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oldukça yüksek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bulunduğu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söylenebilir.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524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61703" y="561702"/>
            <a:ext cx="9039497" cy="5321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Başta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Türkiye ilim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dünyası olmak üzere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Kendini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sorgulama mecburiyeti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içinde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olunduğunun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bilinmesi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gerekmektedir. </a:t>
            </a:r>
            <a:endParaRPr lang="tr-TR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Aslında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bilgiyi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Özgün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Düşünce açısından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ele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alarak,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Tümevarım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tümden gelim birlikteliğine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dayalı,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Kendi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Medeniyetimizin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bütüncül bilgi üretme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potansiyelini,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Kendi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öz güveninden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hareketle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yeniden ele alması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gereği bulunmaktadır.</a:t>
            </a:r>
          </a:p>
        </p:txBody>
      </p:sp>
    </p:spTree>
    <p:extLst>
      <p:ext uri="{BB962C8B-B14F-4D97-AF65-F5344CB8AC3E}">
        <p14:creationId xmlns:p14="http://schemas.microsoft.com/office/powerpoint/2010/main" xmlns="" val="423020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35306" y="132836"/>
            <a:ext cx="9829156" cy="669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Türkiye’de mevcut gelişmeler de dikkate alınarak,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Medeniyetimizin yeniden özüne uygun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şekilde harekete geçirilebilmesinin temel şartı; 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Medeniyet değerlerine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yönelik, 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Özgün mantığa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sahip, </a:t>
            </a:r>
            <a:endParaRPr lang="tr-TR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Başta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içtimai/sosyal ilimler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olmak üzere,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Tabii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ilimler,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Fen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mühendislik ve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Sağlık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ilimlerine,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Özgün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Düşünce merkezinden bakabilen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Yeni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bütüncül yönteme dayalı eğitim zihniyetine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geçilmelidir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725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084217" y="692331"/>
            <a:ext cx="8059783" cy="4144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Bütün bunlara göre,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kendi medeniyet düşünce sistemimizin ihya hareketi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bağlamında;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Yeni üniversite yapısının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kendi özgün zihniyetimize göre örülmesi,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Yeni içtimai/sosyal ilimler anlayışı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yönteminin oluşturulması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Yeni öğretim üyesi tipinin inşasının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gerekliliği söz konusu olmaktadır.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592429" y="244699"/>
            <a:ext cx="8891206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tabLst>
                <a:tab pos="1543050" algn="l"/>
              </a:tabLst>
            </a:pPr>
            <a:r>
              <a:rPr lang="tr-TR" sz="4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tr-TR" sz="48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Yeni içtimai/sosyal ilimler anlayışı ve yönteminin oluşturulması hususunda,  ilmi meselelere Özgün Düşünce merkezinden bakabilen herkese başarılar diler, en kalbi duygularımla saygılar sunarım.</a:t>
            </a:r>
            <a:endParaRPr lang="tr-TR" sz="4800" b="1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98489" y="373487"/>
            <a:ext cx="8474298" cy="746975"/>
          </a:xfrm>
        </p:spPr>
        <p:txBody>
          <a:bodyPr>
            <a:normAutofit/>
          </a:bodyPr>
          <a:lstStyle/>
          <a:p>
            <a:r>
              <a:rPr lang="tr-TR" b="1" dirty="0" smtClean="0"/>
              <a:t>1</a:t>
            </a:r>
            <a:r>
              <a:rPr lang="tr-TR" b="1" dirty="0"/>
              <a:t>.	Düşünce Olgusu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798489" y="1120462"/>
            <a:ext cx="81265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1.1</a:t>
            </a:r>
            <a:r>
              <a:rPr lang="tr-TR" sz="2800" dirty="0" smtClean="0"/>
              <a:t>.</a:t>
            </a:r>
            <a:r>
              <a:rPr lang="tr-TR" dirty="0" smtClean="0"/>
              <a:t> </a:t>
            </a:r>
            <a:r>
              <a:rPr lang="tr-TR" sz="2800" dirty="0" smtClean="0"/>
              <a:t>“</a:t>
            </a:r>
            <a:r>
              <a:rPr lang="tr-TR" sz="2800" dirty="0"/>
              <a:t>Düşünce” Olgusunun </a:t>
            </a:r>
            <a:r>
              <a:rPr lang="tr-TR" sz="2800" b="1" dirty="0"/>
              <a:t>Türkiye</a:t>
            </a:r>
            <a:r>
              <a:rPr lang="tr-TR" sz="2800" dirty="0"/>
              <a:t> ve </a:t>
            </a:r>
            <a:r>
              <a:rPr lang="tr-TR" sz="2800" b="1" dirty="0"/>
              <a:t>Batı</a:t>
            </a:r>
            <a:r>
              <a:rPr lang="tr-TR" sz="2800" dirty="0"/>
              <a:t> Medeniyetlerindeki Durumu</a:t>
            </a:r>
          </a:p>
        </p:txBody>
      </p:sp>
      <p:sp>
        <p:nvSpPr>
          <p:cNvPr id="4" name="Dikdörtgen 3"/>
          <p:cNvSpPr/>
          <p:nvPr/>
        </p:nvSpPr>
        <p:spPr>
          <a:xfrm>
            <a:off x="798489" y="2189408"/>
            <a:ext cx="7572780" cy="4202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Modernist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sistemde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İnsan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tr-TR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Özgür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(egosunun esiri) insan”, </a:t>
            </a:r>
            <a:endParaRPr lang="tr-TR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Homo </a:t>
            </a:r>
            <a:r>
              <a:rPr lang="tr-TR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economicius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temellidir. </a:t>
            </a:r>
            <a:endParaRPr lang="tr-TR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Bu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modern insan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tr-TR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şeyi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kendi menfaatine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göre kurgulayan, </a:t>
            </a:r>
            <a:endParaRPr lang="tr-TR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Egoist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bireyci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yabancılaşma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içine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düşmüş,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hedonist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(hazcı) insan tipidir. 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935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08338" y="321972"/>
            <a:ext cx="8577329" cy="5321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543050" algn="l"/>
              </a:tabLst>
            </a:pP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Pozitivist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dolayısıyla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temelde materyalist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düşüncenin,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Türkiye’de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toplum hayatına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yansıması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ise, </a:t>
            </a:r>
            <a:endParaRPr lang="tr-TR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Tanzimat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süreci ile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başlamış ve 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Ardından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Serveti </a:t>
            </a:r>
            <a:r>
              <a:rPr lang="tr-TR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Fünuncular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vasıtasıyla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kültürel bağlamda ülkeye girmesi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ile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gelişmiştir. </a:t>
            </a:r>
            <a:endParaRPr lang="tr-TR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Bunun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sonrasında ise,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Cumhuriyetin kuruluşu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ile </a:t>
            </a:r>
            <a:endParaRPr lang="tr-TR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odern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Türkiye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nin kendi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varlığını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Batı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pozitivist düşünce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temellerine göre kurgulaması sonucuna ulaşılmıştır.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428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46975" y="669700"/>
            <a:ext cx="8867288" cy="516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1543050" algn="l"/>
              </a:tabLst>
            </a:pPr>
            <a:r>
              <a:rPr lang="tr-TR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Türkiye’de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düşüncenin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iki ayrı niteliksel boyutu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bulunmaktadır: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lphaLcPeriod"/>
              <a:tabLst>
                <a:tab pos="1543050" algn="l"/>
              </a:tabLst>
            </a:pP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Pozitivist </a:t>
            </a:r>
            <a:r>
              <a:rPr lang="tr-TR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modernist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kesim; </a:t>
            </a:r>
          </a:p>
          <a:p>
            <a:pPr lvl="0" algn="just">
              <a:lnSpc>
                <a:spcPct val="115000"/>
              </a:lnSpc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Seküler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laisist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jakoben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Batı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modern sistem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bilgi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anlayışını Türkiye’de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doğrudan takip eden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kesim,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Devlete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tr-TR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Bürokrasiye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tr-TR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Üniversiteye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tr-TR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Sermayeye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Eğitime yön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vermektedir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tabLst>
                <a:tab pos="1543050" algn="l"/>
              </a:tabLst>
            </a:pP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400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99245" y="309093"/>
            <a:ext cx="9182637" cy="785611"/>
          </a:xfrm>
        </p:spPr>
        <p:txBody>
          <a:bodyPr>
            <a:normAutofit fontScale="90000"/>
          </a:bodyPr>
          <a:lstStyle/>
          <a:p>
            <a:r>
              <a:rPr lang="tr-TR" dirty="0"/>
              <a:t>b. İkircikli/GRİ şekilde düşünen toplumsal kesim;</a:t>
            </a:r>
            <a:br>
              <a:rPr lang="tr-TR" dirty="0"/>
            </a:b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35" y="1032333"/>
            <a:ext cx="9960973" cy="282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6557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5910" y="399245"/>
            <a:ext cx="12932228" cy="4560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4000"/>
              </a:lnSpc>
              <a:spcAft>
                <a:spcPts val="600"/>
              </a:spcAft>
            </a:pP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- Bu </a:t>
            </a:r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ikircikli/GRİ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toplum kesimi </a:t>
            </a:r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geleneksel Özgün Düşünceye </a:t>
            </a:r>
          </a:p>
          <a:p>
            <a:pPr lvl="0" algn="just">
              <a:lnSpc>
                <a:spcPct val="114000"/>
              </a:lnSpc>
              <a:spcAft>
                <a:spcPts val="600"/>
              </a:spcAft>
            </a:pP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dayalı 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bir </a:t>
            </a:r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sosyal çevreden 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gelmekle birlikte, </a:t>
            </a:r>
          </a:p>
          <a:p>
            <a:pPr marL="800100" lvl="1" indent="-34290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Aldığı </a:t>
            </a:r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eğitim seviyesine </a:t>
            </a: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göre</a:t>
            </a: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endParaRPr lang="tr-TR" sz="28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 indent="-34290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Modern sistem yapısının 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düşünce dinamiğinin içine girdikçe, </a:t>
            </a:r>
          </a:p>
          <a:p>
            <a:pPr marL="800100" lvl="1" indent="-34290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Seküler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tr-TR" sz="28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laisist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pozitivist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durumdaki </a:t>
            </a:r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resmi ideolojinin </a:t>
            </a:r>
            <a:endParaRPr lang="tr-TR" sz="2800" b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1" algn="just">
              <a:lnSpc>
                <a:spcPct val="114000"/>
              </a:lnSpc>
              <a:spcAft>
                <a:spcPts val="600"/>
              </a:spcAft>
            </a:pPr>
            <a:r>
              <a:rPr lang="tr-TR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yönlendirmesine</a:t>
            </a: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itaat 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etkisiyle de, </a:t>
            </a:r>
          </a:p>
          <a:p>
            <a:pPr marL="800100" lvl="1" indent="-34290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Bu ideolojiye tam teslim olan bir görünüm 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ortaya </a:t>
            </a:r>
            <a:endParaRPr lang="tr-TR" sz="28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1" algn="just">
              <a:lnSpc>
                <a:spcPct val="114000"/>
              </a:lnSpc>
              <a:spcAft>
                <a:spcPts val="600"/>
              </a:spcAft>
            </a:pP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koymaktadır 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(Şimşek 2016: 88).</a:t>
            </a:r>
            <a:endParaRPr lang="tr-TR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095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22515" y="339633"/>
            <a:ext cx="8751486" cy="1123407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1.2.</a:t>
            </a:r>
            <a:r>
              <a:rPr lang="tr-TR" sz="3200" b="1" dirty="0"/>
              <a:t>	Materyalist Düşüncenin Oluşumunda Madde Kavramının Ele Alınışı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653143" y="1593669"/>
            <a:ext cx="9117873" cy="5608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1.2.1. Materyalizm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adde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hayat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 hatta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ruhi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varlık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alanlarından hemen hepsini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sadece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maddeye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indirgeyen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addeyi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ilk hakikat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olarak kabul edip, </a:t>
            </a:r>
            <a:endParaRPr lang="tr-TR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Bilimin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temeli sayan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felsefi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sistemin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adıdır” (Küçük 1974: 455)</a:t>
            </a:r>
          </a:p>
          <a:p>
            <a:pPr algn="just">
              <a:lnSpc>
                <a:spcPct val="115000"/>
              </a:lnSpc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Bu durumda,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Düşünce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de,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madde anlayışına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göre oluştuğu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için,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Bilimin,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materyalist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zihniyetle ele alınması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sonucu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ortaya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çıkmıştır.</a:t>
            </a:r>
          </a:p>
          <a:p>
            <a:pPr algn="just">
              <a:lnSpc>
                <a:spcPct val="114000"/>
              </a:lnSpc>
              <a:spcAft>
                <a:spcPts val="1000"/>
              </a:spcAft>
              <a:tabLst>
                <a:tab pos="1543050" algn="l"/>
              </a:tabLst>
            </a:pPr>
            <a:r>
              <a:rPr lang="tr-TR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686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18186" y="953405"/>
            <a:ext cx="9440215" cy="4056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Halbuki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bizim medeniyet değerlerimize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göre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madde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342900" indent="-342900">
              <a:lnSpc>
                <a:spcPct val="114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Diğer yaratılan “her şey” gibi, </a:t>
            </a:r>
          </a:p>
          <a:p>
            <a:pPr marL="342900" indent="-342900">
              <a:lnSpc>
                <a:spcPct val="114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Mutlak Varlık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olan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Allah’ın ilim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kudret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tekvin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sıfatlarının tecellisi olarak görülür.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54305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Aslında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maddenin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olmadığı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mekân ve zaman </a:t>
            </a:r>
            <a:r>
              <a:rPr lang="tr-T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bulunduğu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halde, </a:t>
            </a:r>
            <a:endParaRPr lang="tr-TR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Mutlak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Varlığın olmadığı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mekân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 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zaman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düşünülemez (Sezen 1996: 32).  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066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istal">
  <a:themeElements>
    <a:clrScheme name="Kristal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Kristal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istal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1872</TotalTime>
  <Words>1321</Words>
  <Application>Microsoft Office PowerPoint</Application>
  <PresentationFormat>Özel</PresentationFormat>
  <Paragraphs>192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Kristal</vt:lpstr>
      <vt:lpstr>   KENDİ MEDENİYET DEĞERLERİMİZE GÖRE ÖZGÜN DÜŞÜNCE EKSENİNDE BİLGİ ÜRETMEK </vt:lpstr>
      <vt:lpstr>Giriş</vt:lpstr>
      <vt:lpstr>1. Düşünce Olgusu </vt:lpstr>
      <vt:lpstr>Slayt 4</vt:lpstr>
      <vt:lpstr>Slayt 5</vt:lpstr>
      <vt:lpstr>b. İkircikli/GRİ şekilde düşünen toplumsal kesim; </vt:lpstr>
      <vt:lpstr>Slayt 7</vt:lpstr>
      <vt:lpstr>1.2. Materyalist Düşüncenin Oluşumunda Madde Kavramının Ele Alınışı</vt:lpstr>
      <vt:lpstr>Slayt 9</vt:lpstr>
      <vt:lpstr>1.2.2. Eski Yunan’da Madde ve Materyalist Düşünce </vt:lpstr>
      <vt:lpstr>Slayt 11</vt:lpstr>
      <vt:lpstr>1.2.3. Aydınlanma Düşüncesinde Materyalist Sosyal Düşüncenin oluşumu</vt:lpstr>
      <vt:lpstr>Slayt 13</vt:lpstr>
      <vt:lpstr>Slayt 14</vt:lpstr>
      <vt:lpstr>1.2.4. Modernite Düşüncesinde Materyalist Merkezli Pozitivist Sosyal Düşünce </vt:lpstr>
      <vt:lpstr>Slayt 16</vt:lpstr>
      <vt:lpstr>Slayt 17</vt:lpstr>
      <vt:lpstr>2. Mukayeseli Medeniyet Analizi Bağlamında Özgün Düşünce ve Materyalist Felsefe</vt:lpstr>
      <vt:lpstr>Slayt 19</vt:lpstr>
      <vt:lpstr>Ayrıca her iki sistemdeki farklı zihniyet anlamları içeren eğitim olgusuna bakıldığında da, mukayeseli bir tablo (Tablo 2) ortaya çıkmaktadır.</vt:lpstr>
      <vt:lpstr>3. Sonuç ve Öneriler</vt:lpstr>
      <vt:lpstr>Slayt 22</vt:lpstr>
      <vt:lpstr>Slayt 23</vt:lpstr>
      <vt:lpstr>Slayt 24</vt:lpstr>
      <vt:lpstr>Slayt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İLMİ ÇALIŞMALARDA TEVHİDİ DÜŞÜNCE</dc:title>
  <dc:creator>Lenovo</dc:creator>
  <cp:lastModifiedBy>Exper</cp:lastModifiedBy>
  <cp:revision>275</cp:revision>
  <dcterms:created xsi:type="dcterms:W3CDTF">2019-10-19T09:37:22Z</dcterms:created>
  <dcterms:modified xsi:type="dcterms:W3CDTF">2019-11-13T09:56:17Z</dcterms:modified>
</cp:coreProperties>
</file>