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9" r:id="rId4"/>
    <p:sldId id="258" r:id="rId5"/>
    <p:sldId id="260" r:id="rId6"/>
    <p:sldId id="261" r:id="rId7"/>
    <p:sldId id="262" r:id="rId8"/>
    <p:sldId id="264" r:id="rId9"/>
    <p:sldId id="263" r:id="rId10"/>
    <p:sldId id="265" r:id="rId11"/>
    <p:sldId id="267" r:id="rId12"/>
    <p:sldId id="268" r:id="rId13"/>
    <p:sldId id="266"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2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53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a:t>Resim eklemek için </a:t>
            </a:r>
            <a:r>
              <a:rPr lang="tr-TR"/>
              <a:t>simgeye </a:t>
            </a:r>
            <a:r>
              <a:rPr lang="tr-TR" smtClean="0"/>
              <a:t>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Date Placeholder 2"/>
          <p:cNvSpPr>
            <a:spLocks noGrp="1"/>
          </p:cNvSpPr>
          <p:nvPr>
            <p:ph type="dt" sz="half" idx="10"/>
          </p:nvPr>
        </p:nvSpPr>
        <p:spPr/>
        <p:txBody>
          <a:bodyPr/>
          <a:lstStyle/>
          <a:p>
            <a:fld id="{71AE9A6E-FC92-48F5-8935-A88B9BC39A6B}" type="datetimeFigureOut">
              <a:rPr lang="tr-TR" smtClean="0"/>
              <a:t>15.05.2019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63063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104869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01084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2260739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06014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3785315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3633850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319847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49779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1AE9A6E-FC92-48F5-8935-A88B9BC39A6B}"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232187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1AE9A6E-FC92-48F5-8935-A88B9BC39A6B}" type="datetimeFigureOut">
              <a:rPr lang="tr-TR" smtClean="0"/>
              <a:t>15.05.2019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209661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1AE9A6E-FC92-48F5-8935-A88B9BC39A6B}" type="datetimeFigureOut">
              <a:rPr lang="tr-TR" smtClean="0"/>
              <a:t>15.05.2019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21240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1AE9A6E-FC92-48F5-8935-A88B9BC39A6B}" type="datetimeFigureOut">
              <a:rPr lang="tr-TR" smtClean="0"/>
              <a:t>15.05.2019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38773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E9A6E-FC92-48F5-8935-A88B9BC39A6B}" type="datetimeFigureOut">
              <a:rPr lang="tr-TR" smtClean="0"/>
              <a:t>15.05.2019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1805095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1AE9A6E-FC92-48F5-8935-A88B9BC39A6B}" type="datetimeFigureOut">
              <a:rPr lang="tr-TR" smtClean="0"/>
              <a:t>15.05.2019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147621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a:t>Resim eklemek için </a:t>
            </a:r>
            <a:r>
              <a:rPr lang="tr-TR"/>
              <a:t>simgeye </a:t>
            </a:r>
            <a:r>
              <a:rPr lang="tr-TR" smtClean="0"/>
              <a:t>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1AE9A6E-FC92-48F5-8935-A88B9BC39A6B}" type="datetimeFigureOut">
              <a:rPr lang="tr-TR" smtClean="0"/>
              <a:t>15.05.2019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6D4A7BF-DC34-4237-A14A-6196D27DA2A6}" type="slidenum">
              <a:rPr lang="tr-TR" smtClean="0"/>
              <a:t>‹#›</a:t>
            </a:fld>
            <a:endParaRPr lang="tr-TR"/>
          </a:p>
        </p:txBody>
      </p:sp>
    </p:spTree>
    <p:extLst>
      <p:ext uri="{BB962C8B-B14F-4D97-AF65-F5344CB8AC3E}">
        <p14:creationId xmlns:p14="http://schemas.microsoft.com/office/powerpoint/2010/main" val="229521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1AE9A6E-FC92-48F5-8935-A88B9BC39A6B}" type="datetimeFigureOut">
              <a:rPr lang="tr-TR" smtClean="0"/>
              <a:t>15.05.2019</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6D4A7BF-DC34-4237-A14A-6196D27DA2A6}" type="slidenum">
              <a:rPr lang="tr-TR" smtClean="0"/>
              <a:t>‹#›</a:t>
            </a:fld>
            <a:endParaRPr lang="tr-TR"/>
          </a:p>
        </p:txBody>
      </p:sp>
    </p:spTree>
    <p:extLst>
      <p:ext uri="{BB962C8B-B14F-4D97-AF65-F5344CB8AC3E}">
        <p14:creationId xmlns:p14="http://schemas.microsoft.com/office/powerpoint/2010/main" val="41349433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www.socochem.com/super-absorbent-polymer-for-plants.htm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hyperlink" Target="https://www.socochem.com/super-absorbent-polymer-for-plants.html"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beingways.com/top-5-super-absorbent-polymer-sodium-polyacrylate-applications.html" TargetMode="External"/><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xmlns="" id="{7E134C76-7FB4-4BB7-9322-DD8A4B179A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18" name="Snip Single Corner Rectangle 17">
            <a:extLst>
              <a:ext uri="{FF2B5EF4-FFF2-40B4-BE49-F238E27FC236}">
                <a16:creationId xmlns:a16="http://schemas.microsoft.com/office/drawing/2014/main" xmlns="" id="{C0C57804-4F33-4D85-AA3E-DA0F214BBD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Unvan 1">
            <a:extLst>
              <a:ext uri="{FF2B5EF4-FFF2-40B4-BE49-F238E27FC236}">
                <a16:creationId xmlns:a16="http://schemas.microsoft.com/office/drawing/2014/main" xmlns="" id="{C509E7E7-2CF8-4652-BF79-45E52F7EB42E}"/>
              </a:ext>
            </a:extLst>
          </p:cNvPr>
          <p:cNvSpPr>
            <a:spLocks noGrp="1"/>
          </p:cNvSpPr>
          <p:nvPr>
            <p:ph type="ctrTitle"/>
          </p:nvPr>
        </p:nvSpPr>
        <p:spPr>
          <a:xfrm>
            <a:off x="684212" y="685799"/>
            <a:ext cx="9678988" cy="3673474"/>
          </a:xfrm>
        </p:spPr>
        <p:txBody>
          <a:bodyPr>
            <a:normAutofit/>
          </a:bodyPr>
          <a:lstStyle/>
          <a:p>
            <a:r>
              <a:rPr lang="tr-TR" sz="6000">
                <a:solidFill>
                  <a:schemeClr val="tx2"/>
                </a:solidFill>
              </a:rPr>
              <a:t>HİDROJELLERİN </a:t>
            </a:r>
            <a:r>
              <a:rPr lang="tr-TR" sz="6000" smtClean="0">
                <a:solidFill>
                  <a:schemeClr val="tx2"/>
                </a:solidFill>
              </a:rPr>
              <a:t>TARIMDA KULLANIMI</a:t>
            </a:r>
            <a:endParaRPr lang="tr-TR" sz="6000" dirty="0">
              <a:solidFill>
                <a:schemeClr val="tx2"/>
              </a:solidFill>
            </a:endParaRPr>
          </a:p>
        </p:txBody>
      </p:sp>
      <p:sp>
        <p:nvSpPr>
          <p:cNvPr id="3" name="Alt Başlık 2">
            <a:extLst>
              <a:ext uri="{FF2B5EF4-FFF2-40B4-BE49-F238E27FC236}">
                <a16:creationId xmlns:a16="http://schemas.microsoft.com/office/drawing/2014/main" xmlns="" id="{7EBB2A0B-5427-4E92-B671-B845D8CE45A7}"/>
              </a:ext>
            </a:extLst>
          </p:cNvPr>
          <p:cNvSpPr>
            <a:spLocks noGrp="1"/>
          </p:cNvSpPr>
          <p:nvPr>
            <p:ph type="subTitle" idx="1"/>
          </p:nvPr>
        </p:nvSpPr>
        <p:spPr>
          <a:xfrm>
            <a:off x="491172" y="5714997"/>
            <a:ext cx="7005742" cy="1143002"/>
          </a:xfrm>
        </p:spPr>
        <p:txBody>
          <a:bodyPr>
            <a:normAutofit/>
          </a:bodyPr>
          <a:lstStyle/>
          <a:p>
            <a:r>
              <a:rPr lang="tr-TR" sz="3200" dirty="0">
                <a:solidFill>
                  <a:schemeClr val="tx1">
                    <a:alpha val="80000"/>
                  </a:schemeClr>
                </a:solidFill>
              </a:rPr>
              <a:t>Arş. Gör. Faruk TOHUMCU</a:t>
            </a:r>
          </a:p>
        </p:txBody>
      </p:sp>
    </p:spTree>
    <p:extLst>
      <p:ext uri="{BB962C8B-B14F-4D97-AF65-F5344CB8AC3E}">
        <p14:creationId xmlns:p14="http://schemas.microsoft.com/office/powerpoint/2010/main" val="274829418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xmlns="" id="{D776A475-9FBE-4B0B-9B7F-AD5EF436C4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xmlns="" id="{1B483BE5-BF32-43BD-BFEE-521285EC3796}"/>
              </a:ext>
            </a:extLst>
          </p:cNvPr>
          <p:cNvSpPr>
            <a:spLocks noGrp="1"/>
          </p:cNvSpPr>
          <p:nvPr>
            <p:ph type="title"/>
          </p:nvPr>
        </p:nvSpPr>
        <p:spPr>
          <a:xfrm>
            <a:off x="4543887" y="339158"/>
            <a:ext cx="7312833" cy="6237278"/>
          </a:xfrm>
        </p:spPr>
        <p:txBody>
          <a:bodyPr vert="horz" lIns="91440" tIns="45720" rIns="91440" bIns="45720" rtlCol="0">
            <a:normAutofit fontScale="90000"/>
          </a:bodyPr>
          <a:lstStyle/>
          <a:p>
            <a:pPr>
              <a:lnSpc>
                <a:spcPct val="90000"/>
              </a:lnSpc>
            </a:pPr>
            <a:r>
              <a:rPr lang="en-US" sz="2400" cap="none" dirty="0" err="1">
                <a:solidFill>
                  <a:schemeClr val="accent3">
                    <a:lumMod val="50000"/>
                  </a:schemeClr>
                </a:solidFill>
              </a:rPr>
              <a:t>Tarım</a:t>
            </a:r>
            <a:r>
              <a:rPr lang="en-US" sz="2400" cap="none" dirty="0">
                <a:solidFill>
                  <a:schemeClr val="accent3">
                    <a:lumMod val="50000"/>
                  </a:schemeClr>
                </a:solidFill>
              </a:rPr>
              <a:t> </a:t>
            </a:r>
            <a:r>
              <a:rPr lang="en-US" sz="2400" cap="none" dirty="0" err="1">
                <a:solidFill>
                  <a:schemeClr val="accent3">
                    <a:lumMod val="50000"/>
                  </a:schemeClr>
                </a:solidFill>
              </a:rPr>
              <a:t>sınıfı</a:t>
            </a:r>
            <a:r>
              <a:rPr lang="en-US" sz="2400" cap="none" dirty="0">
                <a:solidFill>
                  <a:schemeClr val="accent3">
                    <a:lumMod val="50000"/>
                  </a:schemeClr>
                </a:solidFill>
              </a:rPr>
              <a:t> </a:t>
            </a:r>
            <a:r>
              <a:rPr lang="tr-TR" sz="2400" cap="none" dirty="0" err="1" smtClean="0">
                <a:solidFill>
                  <a:schemeClr val="accent3">
                    <a:lumMod val="50000"/>
                  </a:schemeClr>
                </a:solidFill>
              </a:rPr>
              <a:t>hidrojeller</a:t>
            </a:r>
            <a:r>
              <a:rPr lang="en-US" sz="2400" cap="none" dirty="0">
                <a:solidFill>
                  <a:schemeClr val="accent3">
                    <a:lumMod val="50000"/>
                  </a:schemeClr>
                </a:solidFill>
              </a:rPr>
              <a:t>, </a:t>
            </a:r>
            <a:r>
              <a:rPr lang="en-US" sz="2400" cap="none" dirty="0" err="1">
                <a:solidFill>
                  <a:schemeClr val="accent3">
                    <a:lumMod val="50000"/>
                  </a:schemeClr>
                </a:solidFill>
              </a:rPr>
              <a:t>birbirine</a:t>
            </a:r>
            <a:r>
              <a:rPr lang="en-US" sz="2400" cap="none" dirty="0">
                <a:solidFill>
                  <a:schemeClr val="accent3">
                    <a:lumMod val="50000"/>
                  </a:schemeClr>
                </a:solidFill>
              </a:rPr>
              <a:t> </a:t>
            </a:r>
            <a:r>
              <a:rPr lang="en-US" sz="2400" cap="none" dirty="0" err="1">
                <a:solidFill>
                  <a:schemeClr val="accent3">
                    <a:lumMod val="50000"/>
                  </a:schemeClr>
                </a:solidFill>
              </a:rPr>
              <a:t>paralel</a:t>
            </a:r>
            <a:r>
              <a:rPr lang="en-US" sz="2400" cap="none" dirty="0">
                <a:solidFill>
                  <a:schemeClr val="accent3">
                    <a:lumMod val="50000"/>
                  </a:schemeClr>
                </a:solidFill>
              </a:rPr>
              <a:t> </a:t>
            </a:r>
            <a:r>
              <a:rPr lang="en-US" sz="2400" cap="none" dirty="0" err="1">
                <a:solidFill>
                  <a:schemeClr val="accent3">
                    <a:lumMod val="50000"/>
                  </a:schemeClr>
                </a:solidFill>
              </a:rPr>
              <a:t>olan</a:t>
            </a:r>
            <a:r>
              <a:rPr lang="en-US" sz="2400" cap="none" dirty="0">
                <a:solidFill>
                  <a:schemeClr val="accent3">
                    <a:lumMod val="50000"/>
                  </a:schemeClr>
                </a:solidFill>
              </a:rPr>
              <a:t> </a:t>
            </a:r>
            <a:r>
              <a:rPr lang="en-US" sz="2400" cap="none" dirty="0" err="1">
                <a:solidFill>
                  <a:schemeClr val="accent3">
                    <a:lumMod val="50000"/>
                  </a:schemeClr>
                </a:solidFill>
              </a:rPr>
              <a:t>ve</a:t>
            </a:r>
            <a:r>
              <a:rPr lang="en-US" sz="2400" cap="none" dirty="0">
                <a:solidFill>
                  <a:schemeClr val="accent3">
                    <a:lumMod val="50000"/>
                  </a:schemeClr>
                </a:solidFill>
              </a:rPr>
              <a:t> </a:t>
            </a:r>
            <a:r>
              <a:rPr lang="en-US" sz="2400" cap="none" dirty="0" err="1">
                <a:solidFill>
                  <a:schemeClr val="accent3">
                    <a:lumMod val="50000"/>
                  </a:schemeClr>
                </a:solidFill>
              </a:rPr>
              <a:t>çapraz</a:t>
            </a:r>
            <a:r>
              <a:rPr lang="en-US" sz="2400" cap="none" dirty="0">
                <a:solidFill>
                  <a:schemeClr val="accent3">
                    <a:lumMod val="50000"/>
                  </a:schemeClr>
                </a:solidFill>
              </a:rPr>
              <a:t> </a:t>
            </a:r>
            <a:r>
              <a:rPr lang="en-US" sz="2400" cap="none" dirty="0" err="1" smtClean="0">
                <a:solidFill>
                  <a:schemeClr val="accent3">
                    <a:lumMod val="50000"/>
                  </a:schemeClr>
                </a:solidFill>
              </a:rPr>
              <a:t>bağlayıcı</a:t>
            </a:r>
            <a:r>
              <a:rPr lang="en-US" sz="2400" cap="none" dirty="0" smtClean="0">
                <a:solidFill>
                  <a:schemeClr val="accent3">
                    <a:lumMod val="50000"/>
                  </a:schemeClr>
                </a:solidFill>
              </a:rPr>
              <a:t> </a:t>
            </a:r>
            <a:r>
              <a:rPr lang="en-US" sz="2400" cap="none" dirty="0" err="1">
                <a:solidFill>
                  <a:schemeClr val="accent3">
                    <a:lumMod val="50000"/>
                  </a:schemeClr>
                </a:solidFill>
              </a:rPr>
              <a:t>maddelerle</a:t>
            </a:r>
            <a:r>
              <a:rPr lang="en-US" sz="2400" cap="none" dirty="0">
                <a:solidFill>
                  <a:schemeClr val="accent3">
                    <a:lumMod val="50000"/>
                  </a:schemeClr>
                </a:solidFill>
              </a:rPr>
              <a:t> </a:t>
            </a:r>
            <a:r>
              <a:rPr lang="en-US" sz="2400" cap="none" dirty="0" err="1">
                <a:solidFill>
                  <a:schemeClr val="accent3">
                    <a:lumMod val="50000"/>
                  </a:schemeClr>
                </a:solidFill>
              </a:rPr>
              <a:t>dü</a:t>
            </a:r>
            <a:r>
              <a:rPr lang="tr-TR" sz="2400" cap="none" dirty="0">
                <a:solidFill>
                  <a:schemeClr val="accent3">
                    <a:lumMod val="50000"/>
                  </a:schemeClr>
                </a:solidFill>
              </a:rPr>
              <a:t>z</a:t>
            </a:r>
            <a:r>
              <a:rPr lang="en-US" sz="2400" cap="none" dirty="0" err="1" smtClean="0">
                <a:solidFill>
                  <a:schemeClr val="accent3">
                    <a:lumMod val="50000"/>
                  </a:schemeClr>
                </a:solidFill>
              </a:rPr>
              <a:t>enli</a:t>
            </a:r>
            <a:r>
              <a:rPr lang="en-US" sz="2400" cap="none" dirty="0" smtClean="0">
                <a:solidFill>
                  <a:schemeClr val="accent3">
                    <a:lumMod val="50000"/>
                  </a:schemeClr>
                </a:solidFill>
              </a:rPr>
              <a:t> </a:t>
            </a:r>
            <a:r>
              <a:rPr lang="en-US" sz="2400" cap="none" dirty="0" err="1">
                <a:solidFill>
                  <a:schemeClr val="accent3">
                    <a:lumMod val="50000"/>
                  </a:schemeClr>
                </a:solidFill>
              </a:rPr>
              <a:t>olarak</a:t>
            </a:r>
            <a:r>
              <a:rPr lang="en-US" sz="2400" cap="none" dirty="0">
                <a:solidFill>
                  <a:schemeClr val="accent3">
                    <a:lumMod val="50000"/>
                  </a:schemeClr>
                </a:solidFill>
              </a:rPr>
              <a:t> </a:t>
            </a:r>
            <a:r>
              <a:rPr lang="en-US" sz="2400" cap="none" dirty="0" err="1" smtClean="0">
                <a:solidFill>
                  <a:schemeClr val="accent3">
                    <a:lumMod val="50000"/>
                  </a:schemeClr>
                </a:solidFill>
              </a:rPr>
              <a:t>birbirine</a:t>
            </a:r>
            <a:r>
              <a:rPr lang="en-US" sz="2400" cap="none" dirty="0" smtClean="0">
                <a:solidFill>
                  <a:schemeClr val="accent3">
                    <a:lumMod val="50000"/>
                  </a:schemeClr>
                </a:solidFill>
              </a:rPr>
              <a:t> </a:t>
            </a:r>
            <a:r>
              <a:rPr lang="en-US" sz="2400" cap="none" dirty="0" err="1">
                <a:solidFill>
                  <a:schemeClr val="accent3">
                    <a:lumMod val="50000"/>
                  </a:schemeClr>
                </a:solidFill>
              </a:rPr>
              <a:t>bağlanan</a:t>
            </a:r>
            <a:r>
              <a:rPr lang="en-US" sz="2400" cap="none" dirty="0">
                <a:solidFill>
                  <a:schemeClr val="accent3">
                    <a:lumMod val="50000"/>
                  </a:schemeClr>
                </a:solidFill>
              </a:rPr>
              <a:t> </a:t>
            </a:r>
            <a:r>
              <a:rPr lang="en-US" sz="2400" cap="none" dirty="0" err="1">
                <a:solidFill>
                  <a:schemeClr val="accent3">
                    <a:lumMod val="50000"/>
                  </a:schemeClr>
                </a:solidFill>
              </a:rPr>
              <a:t>ve</a:t>
            </a:r>
            <a:r>
              <a:rPr lang="en-US" sz="2400" cap="none" dirty="0">
                <a:solidFill>
                  <a:schemeClr val="accent3">
                    <a:lumMod val="50000"/>
                  </a:schemeClr>
                </a:solidFill>
              </a:rPr>
              <a:t> </a:t>
            </a:r>
            <a:r>
              <a:rPr lang="en-US" sz="2400" cap="none" dirty="0" err="1">
                <a:solidFill>
                  <a:schemeClr val="accent3">
                    <a:lumMod val="50000"/>
                  </a:schemeClr>
                </a:solidFill>
              </a:rPr>
              <a:t>böylece</a:t>
            </a:r>
            <a:r>
              <a:rPr lang="en-US" sz="2400" cap="none" dirty="0">
                <a:solidFill>
                  <a:schemeClr val="accent3">
                    <a:lumMod val="50000"/>
                  </a:schemeClr>
                </a:solidFill>
              </a:rPr>
              <a:t> </a:t>
            </a:r>
            <a:r>
              <a:rPr lang="en-US" sz="2400" cap="none" dirty="0" err="1" smtClean="0">
                <a:solidFill>
                  <a:schemeClr val="accent3">
                    <a:lumMod val="50000"/>
                  </a:schemeClr>
                </a:solidFill>
              </a:rPr>
              <a:t>bir</a:t>
            </a:r>
            <a:r>
              <a:rPr lang="en-US" sz="2400" cap="none" dirty="0" smtClean="0">
                <a:solidFill>
                  <a:schemeClr val="accent3">
                    <a:lumMod val="50000"/>
                  </a:schemeClr>
                </a:solidFill>
              </a:rPr>
              <a:t> </a:t>
            </a:r>
            <a:r>
              <a:rPr lang="en-US" sz="2400" cap="none" dirty="0" err="1">
                <a:solidFill>
                  <a:schemeClr val="accent3">
                    <a:lumMod val="50000"/>
                  </a:schemeClr>
                </a:solidFill>
              </a:rPr>
              <a:t>ağ</a:t>
            </a:r>
            <a:r>
              <a:rPr lang="en-US" sz="2400" cap="none" dirty="0">
                <a:solidFill>
                  <a:schemeClr val="accent3">
                    <a:lumMod val="50000"/>
                  </a:schemeClr>
                </a:solidFill>
              </a:rPr>
              <a:t> </a:t>
            </a:r>
            <a:r>
              <a:rPr lang="en-US" sz="2400" cap="none" dirty="0" err="1">
                <a:solidFill>
                  <a:schemeClr val="accent3">
                    <a:lumMod val="50000"/>
                  </a:schemeClr>
                </a:solidFill>
              </a:rPr>
              <a:t>oluşturan</a:t>
            </a:r>
            <a:r>
              <a:rPr lang="en-US" sz="2400" cap="none" dirty="0">
                <a:solidFill>
                  <a:schemeClr val="accent3">
                    <a:lumMod val="50000"/>
                  </a:schemeClr>
                </a:solidFill>
              </a:rPr>
              <a:t> </a:t>
            </a:r>
            <a:r>
              <a:rPr lang="en-US" sz="2400" cap="none" dirty="0" err="1" smtClean="0">
                <a:solidFill>
                  <a:schemeClr val="accent3">
                    <a:lumMod val="50000"/>
                  </a:schemeClr>
                </a:solidFill>
              </a:rPr>
              <a:t>bir</a:t>
            </a:r>
            <a:r>
              <a:rPr lang="en-US" sz="2400" cap="none" dirty="0" smtClean="0">
                <a:solidFill>
                  <a:schemeClr val="accent3">
                    <a:lumMod val="50000"/>
                  </a:schemeClr>
                </a:solidFill>
              </a:rPr>
              <a:t> </a:t>
            </a:r>
            <a:r>
              <a:rPr lang="en-US" sz="2400" cap="none" dirty="0" err="1" smtClean="0">
                <a:solidFill>
                  <a:schemeClr val="accent3">
                    <a:lumMod val="50000"/>
                  </a:schemeClr>
                </a:solidFill>
              </a:rPr>
              <a:t>dizi</a:t>
            </a:r>
            <a:r>
              <a:rPr lang="en-US" sz="2400" cap="none" dirty="0" smtClean="0">
                <a:solidFill>
                  <a:schemeClr val="accent3">
                    <a:lumMod val="50000"/>
                  </a:schemeClr>
                </a:solidFill>
              </a:rPr>
              <a:t> </a:t>
            </a:r>
            <a:r>
              <a:rPr lang="en-US" sz="2400" cap="none" dirty="0" err="1" smtClean="0">
                <a:solidFill>
                  <a:schemeClr val="accent3">
                    <a:lumMod val="50000"/>
                  </a:schemeClr>
                </a:solidFill>
              </a:rPr>
              <a:t>polimerik</a:t>
            </a:r>
            <a:r>
              <a:rPr lang="en-US" sz="2400" cap="none" dirty="0" smtClean="0">
                <a:solidFill>
                  <a:schemeClr val="accent3">
                    <a:lumMod val="50000"/>
                  </a:schemeClr>
                </a:solidFill>
              </a:rPr>
              <a:t> </a:t>
            </a:r>
            <a:r>
              <a:rPr lang="en-US" sz="2400" cap="none" dirty="0" err="1" smtClean="0">
                <a:solidFill>
                  <a:schemeClr val="accent3">
                    <a:lumMod val="50000"/>
                  </a:schemeClr>
                </a:solidFill>
              </a:rPr>
              <a:t>zincirden</a:t>
            </a:r>
            <a:r>
              <a:rPr lang="en-US" sz="2400" cap="none" dirty="0" smtClean="0">
                <a:solidFill>
                  <a:schemeClr val="accent3">
                    <a:lumMod val="50000"/>
                  </a:schemeClr>
                </a:solidFill>
              </a:rPr>
              <a:t> </a:t>
            </a:r>
            <a:r>
              <a:rPr lang="en-US" sz="2400" cap="none" dirty="0" err="1">
                <a:solidFill>
                  <a:schemeClr val="accent3">
                    <a:lumMod val="50000"/>
                  </a:schemeClr>
                </a:solidFill>
              </a:rPr>
              <a:t>oluşur</a:t>
            </a:r>
            <a:r>
              <a:rPr lang="en-US" sz="2400" cap="none" dirty="0">
                <a:solidFill>
                  <a:schemeClr val="accent3">
                    <a:lumMod val="50000"/>
                  </a:schemeClr>
                </a:solidFill>
              </a:rPr>
              <a:t>.</a:t>
            </a:r>
            <a:br>
              <a:rPr lang="en-US" sz="2400" cap="none" dirty="0">
                <a:solidFill>
                  <a:schemeClr val="accent3">
                    <a:lumMod val="50000"/>
                  </a:schemeClr>
                </a:solidFill>
              </a:rPr>
            </a:br>
            <a:r>
              <a:rPr lang="en-US" sz="2400" cap="none" dirty="0">
                <a:solidFill>
                  <a:schemeClr val="accent3">
                    <a:lumMod val="50000"/>
                  </a:schemeClr>
                </a:solidFill>
              </a:rPr>
              <a:t/>
            </a:r>
            <a:br>
              <a:rPr lang="en-US" sz="2400" cap="none" dirty="0">
                <a:solidFill>
                  <a:schemeClr val="accent3">
                    <a:lumMod val="50000"/>
                  </a:schemeClr>
                </a:solidFill>
              </a:rPr>
            </a:br>
            <a:r>
              <a:rPr lang="en-US" sz="2400" cap="none" dirty="0">
                <a:solidFill>
                  <a:schemeClr val="accent3">
                    <a:lumMod val="50000"/>
                  </a:schemeClr>
                </a:solidFill>
              </a:rPr>
              <a:t>Su, </a:t>
            </a:r>
            <a:r>
              <a:rPr lang="en-US" sz="2400" cap="none" dirty="0" err="1">
                <a:solidFill>
                  <a:schemeClr val="accent3">
                    <a:lumMod val="50000"/>
                  </a:schemeClr>
                </a:solidFill>
              </a:rPr>
              <a:t>bu</a:t>
            </a:r>
            <a:r>
              <a:rPr lang="en-US" sz="2400" cap="none" dirty="0">
                <a:solidFill>
                  <a:schemeClr val="accent3">
                    <a:lumMod val="50000"/>
                  </a:schemeClr>
                </a:solidFill>
              </a:rPr>
              <a:t> </a:t>
            </a:r>
            <a:r>
              <a:rPr lang="en-US" sz="2400" cap="none" dirty="0" err="1" smtClean="0">
                <a:solidFill>
                  <a:schemeClr val="accent3">
                    <a:lumMod val="50000"/>
                  </a:schemeClr>
                </a:solidFill>
              </a:rPr>
              <a:t>zincirlerden</a:t>
            </a:r>
            <a:r>
              <a:rPr lang="en-US" sz="2400" cap="none" dirty="0" smtClean="0">
                <a:solidFill>
                  <a:schemeClr val="accent3">
                    <a:lumMod val="50000"/>
                  </a:schemeClr>
                </a:solidFill>
              </a:rPr>
              <a:t> </a:t>
            </a:r>
            <a:r>
              <a:rPr lang="en-US" sz="2400" cap="none" dirty="0" err="1" smtClean="0">
                <a:solidFill>
                  <a:schemeClr val="accent3">
                    <a:lumMod val="50000"/>
                  </a:schemeClr>
                </a:solidFill>
              </a:rPr>
              <a:t>biriyle</a:t>
            </a:r>
            <a:r>
              <a:rPr lang="en-US" sz="2400" cap="none" dirty="0" smtClean="0">
                <a:solidFill>
                  <a:schemeClr val="accent3">
                    <a:lumMod val="50000"/>
                  </a:schemeClr>
                </a:solidFill>
              </a:rPr>
              <a:t> </a:t>
            </a:r>
            <a:r>
              <a:rPr lang="en-US" sz="2400" cap="none" dirty="0" err="1">
                <a:solidFill>
                  <a:schemeClr val="accent3">
                    <a:lumMod val="50000"/>
                  </a:schemeClr>
                </a:solidFill>
              </a:rPr>
              <a:t>temas</a:t>
            </a:r>
            <a:r>
              <a:rPr lang="en-US" sz="2400" cap="none" dirty="0">
                <a:solidFill>
                  <a:schemeClr val="accent3">
                    <a:lumMod val="50000"/>
                  </a:schemeClr>
                </a:solidFill>
              </a:rPr>
              <a:t> </a:t>
            </a:r>
            <a:r>
              <a:rPr lang="en-US" sz="2400" cap="none" dirty="0" err="1" smtClean="0">
                <a:solidFill>
                  <a:schemeClr val="accent3">
                    <a:lumMod val="50000"/>
                  </a:schemeClr>
                </a:solidFill>
              </a:rPr>
              <a:t>ettiğinde</a:t>
            </a:r>
            <a:r>
              <a:rPr lang="en-US" sz="2400" cap="none" dirty="0">
                <a:solidFill>
                  <a:schemeClr val="accent3">
                    <a:lumMod val="50000"/>
                  </a:schemeClr>
                </a:solidFill>
              </a:rPr>
              <a:t>, </a:t>
            </a:r>
            <a:r>
              <a:rPr lang="en-US" sz="2400" cap="none" dirty="0" err="1">
                <a:solidFill>
                  <a:schemeClr val="accent3">
                    <a:lumMod val="50000"/>
                  </a:schemeClr>
                </a:solidFill>
              </a:rPr>
              <a:t>ozmoz</a:t>
            </a:r>
            <a:r>
              <a:rPr lang="en-US" sz="2400" cap="none" dirty="0">
                <a:solidFill>
                  <a:schemeClr val="accent3">
                    <a:lumMod val="50000"/>
                  </a:schemeClr>
                </a:solidFill>
              </a:rPr>
              <a:t> </a:t>
            </a:r>
            <a:r>
              <a:rPr lang="en-US" sz="2400" cap="none" dirty="0" err="1" smtClean="0">
                <a:solidFill>
                  <a:schemeClr val="accent3">
                    <a:lumMod val="50000"/>
                  </a:schemeClr>
                </a:solidFill>
              </a:rPr>
              <a:t>ile</a:t>
            </a:r>
            <a:r>
              <a:rPr lang="en-US" sz="2400" cap="none" dirty="0" smtClean="0">
                <a:solidFill>
                  <a:schemeClr val="accent3">
                    <a:lumMod val="50000"/>
                  </a:schemeClr>
                </a:solidFill>
              </a:rPr>
              <a:t> </a:t>
            </a:r>
            <a:r>
              <a:rPr lang="en-US" sz="2400" cap="none" dirty="0" err="1">
                <a:solidFill>
                  <a:schemeClr val="accent3">
                    <a:lumMod val="50000"/>
                  </a:schemeClr>
                </a:solidFill>
              </a:rPr>
              <a:t>moleküle</a:t>
            </a:r>
            <a:r>
              <a:rPr lang="en-US" sz="2400" cap="none" dirty="0">
                <a:solidFill>
                  <a:schemeClr val="accent3">
                    <a:lumMod val="50000"/>
                  </a:schemeClr>
                </a:solidFill>
              </a:rPr>
              <a:t> </a:t>
            </a:r>
            <a:r>
              <a:rPr lang="en-US" sz="2400" cap="none" dirty="0" err="1" smtClean="0">
                <a:solidFill>
                  <a:schemeClr val="accent3">
                    <a:lumMod val="50000"/>
                  </a:schemeClr>
                </a:solidFill>
              </a:rPr>
              <a:t>çekilir</a:t>
            </a:r>
            <a:r>
              <a:rPr lang="en-US" sz="2400" cap="none" dirty="0">
                <a:solidFill>
                  <a:schemeClr val="accent3">
                    <a:lumMod val="50000"/>
                  </a:schemeClr>
                </a:solidFill>
              </a:rPr>
              <a:t>. Su </a:t>
            </a:r>
            <a:r>
              <a:rPr lang="en-US" sz="2400" cap="none" dirty="0" err="1">
                <a:solidFill>
                  <a:schemeClr val="accent3">
                    <a:lumMod val="50000"/>
                  </a:schemeClr>
                </a:solidFill>
              </a:rPr>
              <a:t>hızla</a:t>
            </a:r>
            <a:r>
              <a:rPr lang="en-US" sz="2400" cap="none" dirty="0">
                <a:solidFill>
                  <a:schemeClr val="accent3">
                    <a:lumMod val="50000"/>
                  </a:schemeClr>
                </a:solidFill>
              </a:rPr>
              <a:t> </a:t>
            </a:r>
            <a:r>
              <a:rPr lang="en-US" sz="2400" cap="none" dirty="0" err="1">
                <a:solidFill>
                  <a:schemeClr val="accent3">
                    <a:lumMod val="50000"/>
                  </a:schemeClr>
                </a:solidFill>
              </a:rPr>
              <a:t>depolandığı</a:t>
            </a:r>
            <a:r>
              <a:rPr lang="en-US" sz="2400" cap="none" dirty="0">
                <a:solidFill>
                  <a:schemeClr val="accent3">
                    <a:lumMod val="50000"/>
                  </a:schemeClr>
                </a:solidFill>
              </a:rPr>
              <a:t> </a:t>
            </a:r>
            <a:r>
              <a:rPr lang="en-US" sz="2400" cap="none" dirty="0" err="1" smtClean="0">
                <a:solidFill>
                  <a:schemeClr val="accent3">
                    <a:lumMod val="50000"/>
                  </a:schemeClr>
                </a:solidFill>
              </a:rPr>
              <a:t>polimer</a:t>
            </a:r>
            <a:r>
              <a:rPr lang="en-US" sz="2400" cap="none" dirty="0" smtClean="0">
                <a:solidFill>
                  <a:schemeClr val="accent3">
                    <a:lumMod val="50000"/>
                  </a:schemeClr>
                </a:solidFill>
              </a:rPr>
              <a:t> </a:t>
            </a:r>
            <a:r>
              <a:rPr lang="en-US" sz="2400" cap="none" dirty="0" err="1">
                <a:solidFill>
                  <a:schemeClr val="accent3">
                    <a:lumMod val="50000"/>
                  </a:schemeClr>
                </a:solidFill>
              </a:rPr>
              <a:t>ağın</a:t>
            </a:r>
            <a:r>
              <a:rPr lang="en-US" sz="2400" cap="none" dirty="0">
                <a:solidFill>
                  <a:schemeClr val="accent3">
                    <a:lumMod val="50000"/>
                  </a:schemeClr>
                </a:solidFill>
              </a:rPr>
              <a:t> </a:t>
            </a:r>
            <a:r>
              <a:rPr lang="en-US" sz="2400" cap="none" dirty="0" err="1" smtClean="0">
                <a:solidFill>
                  <a:schemeClr val="accent3">
                    <a:lumMod val="50000"/>
                  </a:schemeClr>
                </a:solidFill>
              </a:rPr>
              <a:t>içine</a:t>
            </a:r>
            <a:r>
              <a:rPr lang="en-US" sz="2400" cap="none" dirty="0" smtClean="0">
                <a:solidFill>
                  <a:schemeClr val="accent3">
                    <a:lumMod val="50000"/>
                  </a:schemeClr>
                </a:solidFill>
              </a:rPr>
              <a:t> </a:t>
            </a:r>
            <a:r>
              <a:rPr lang="en-US" sz="2400" cap="none" dirty="0" err="1">
                <a:solidFill>
                  <a:schemeClr val="accent3">
                    <a:lumMod val="50000"/>
                  </a:schemeClr>
                </a:solidFill>
              </a:rPr>
              <a:t>taşınır</a:t>
            </a:r>
            <a:r>
              <a:rPr lang="en-US" sz="2400" cap="none" dirty="0">
                <a:solidFill>
                  <a:schemeClr val="accent3">
                    <a:lumMod val="50000"/>
                  </a:schemeClr>
                </a:solidFill>
              </a:rPr>
              <a:t>. </a:t>
            </a:r>
            <a:r>
              <a:rPr lang="tr-TR" sz="2400" cap="none" dirty="0" err="1" smtClean="0">
                <a:solidFill>
                  <a:schemeClr val="accent3">
                    <a:lumMod val="50000"/>
                  </a:schemeClr>
                </a:solidFill>
              </a:rPr>
              <a:t>Hidrojel</a:t>
            </a:r>
            <a:r>
              <a:rPr lang="tr-TR" sz="2400" cap="none" dirty="0" smtClean="0">
                <a:solidFill>
                  <a:schemeClr val="accent3">
                    <a:lumMod val="50000"/>
                  </a:schemeClr>
                </a:solidFill>
              </a:rPr>
              <a:t> </a:t>
            </a:r>
            <a:r>
              <a:rPr lang="en-US" sz="2400" cap="none" dirty="0" err="1">
                <a:solidFill>
                  <a:schemeClr val="accent3">
                    <a:lumMod val="50000"/>
                  </a:schemeClr>
                </a:solidFill>
              </a:rPr>
              <a:t>su</a:t>
            </a:r>
            <a:r>
              <a:rPr lang="en-US" sz="2400" cap="none" dirty="0">
                <a:solidFill>
                  <a:schemeClr val="accent3">
                    <a:lumMod val="50000"/>
                  </a:schemeClr>
                </a:solidFill>
              </a:rPr>
              <a:t> </a:t>
            </a:r>
            <a:r>
              <a:rPr lang="en-US" sz="2400" cap="none" dirty="0" err="1">
                <a:solidFill>
                  <a:schemeClr val="accent3">
                    <a:lumMod val="50000"/>
                  </a:schemeClr>
                </a:solidFill>
              </a:rPr>
              <a:t>jeline</a:t>
            </a:r>
            <a:r>
              <a:rPr lang="en-US" sz="2400" cap="none" dirty="0">
                <a:solidFill>
                  <a:schemeClr val="accent3">
                    <a:lumMod val="50000"/>
                  </a:schemeClr>
                </a:solidFill>
              </a:rPr>
              <a:t> </a:t>
            </a:r>
            <a:r>
              <a:rPr lang="en-US" sz="2400" cap="none" dirty="0" err="1">
                <a:solidFill>
                  <a:schemeClr val="accent3">
                    <a:lumMod val="50000"/>
                  </a:schemeClr>
                </a:solidFill>
              </a:rPr>
              <a:t>dönüşür</a:t>
            </a:r>
            <a:r>
              <a:rPr lang="en-US" sz="2400" cap="none" dirty="0">
                <a:solidFill>
                  <a:schemeClr val="accent3">
                    <a:lumMod val="50000"/>
                  </a:schemeClr>
                </a:solidFill>
              </a:rPr>
              <a:t>.</a:t>
            </a:r>
            <a:br>
              <a:rPr lang="en-US" sz="2400" cap="none" dirty="0">
                <a:solidFill>
                  <a:schemeClr val="accent3">
                    <a:lumMod val="50000"/>
                  </a:schemeClr>
                </a:solidFill>
              </a:rPr>
            </a:br>
            <a:r>
              <a:rPr lang="en-US" sz="2400" cap="none" dirty="0">
                <a:solidFill>
                  <a:schemeClr val="accent3">
                    <a:lumMod val="50000"/>
                  </a:schemeClr>
                </a:solidFill>
              </a:rPr>
              <a:t/>
            </a:r>
            <a:br>
              <a:rPr lang="en-US" sz="2400" cap="none" dirty="0">
                <a:solidFill>
                  <a:schemeClr val="accent3">
                    <a:lumMod val="50000"/>
                  </a:schemeClr>
                </a:solidFill>
              </a:rPr>
            </a:br>
            <a:r>
              <a:rPr lang="en-US" sz="2400" cap="none" dirty="0">
                <a:solidFill>
                  <a:schemeClr val="accent3">
                    <a:lumMod val="50000"/>
                  </a:schemeClr>
                </a:solidFill>
              </a:rPr>
              <a:t>Bu </a:t>
            </a:r>
            <a:r>
              <a:rPr lang="en-US" sz="2400" cap="none" dirty="0" err="1">
                <a:solidFill>
                  <a:schemeClr val="accent3">
                    <a:lumMod val="50000"/>
                  </a:schemeClr>
                </a:solidFill>
              </a:rPr>
              <a:t>su</a:t>
            </a:r>
            <a:r>
              <a:rPr lang="en-US" sz="2400" cap="none" dirty="0">
                <a:solidFill>
                  <a:schemeClr val="accent3">
                    <a:lumMod val="50000"/>
                  </a:schemeClr>
                </a:solidFill>
              </a:rPr>
              <a:t> </a:t>
            </a:r>
            <a:r>
              <a:rPr lang="en-US" sz="2400" cap="none" dirty="0" err="1">
                <a:solidFill>
                  <a:schemeClr val="accent3">
                    <a:lumMod val="50000"/>
                  </a:schemeClr>
                </a:solidFill>
              </a:rPr>
              <a:t>jelinin</a:t>
            </a:r>
            <a:r>
              <a:rPr lang="en-US" sz="2400" cap="none" dirty="0">
                <a:solidFill>
                  <a:schemeClr val="accent3">
                    <a:lumMod val="50000"/>
                  </a:schemeClr>
                </a:solidFill>
              </a:rPr>
              <a:t> </a:t>
            </a:r>
            <a:r>
              <a:rPr lang="en-US" sz="2400" cap="none" dirty="0" err="1">
                <a:solidFill>
                  <a:schemeClr val="accent3">
                    <a:lumMod val="50000"/>
                  </a:schemeClr>
                </a:solidFill>
              </a:rPr>
              <a:t>emme</a:t>
            </a:r>
            <a:r>
              <a:rPr lang="en-US" sz="2400" cap="none" dirty="0">
                <a:solidFill>
                  <a:schemeClr val="accent3">
                    <a:lumMod val="50000"/>
                  </a:schemeClr>
                </a:solidFill>
              </a:rPr>
              <a:t> </a:t>
            </a:r>
            <a:r>
              <a:rPr lang="en-US" sz="2400" cap="none" dirty="0" err="1">
                <a:solidFill>
                  <a:schemeClr val="accent3">
                    <a:lumMod val="50000"/>
                  </a:schemeClr>
                </a:solidFill>
              </a:rPr>
              <a:t>kabiliyeti</a:t>
            </a:r>
            <a:r>
              <a:rPr lang="en-US" sz="2400" cap="none" dirty="0">
                <a:solidFill>
                  <a:schemeClr val="accent3">
                    <a:lumMod val="50000"/>
                  </a:schemeClr>
                </a:solidFill>
              </a:rPr>
              <a:t> </a:t>
            </a:r>
            <a:r>
              <a:rPr lang="en-US" sz="2400" cap="none" dirty="0" err="1">
                <a:solidFill>
                  <a:schemeClr val="accent3">
                    <a:lumMod val="50000"/>
                  </a:schemeClr>
                </a:solidFill>
              </a:rPr>
              <a:t>topraktan</a:t>
            </a:r>
            <a:r>
              <a:rPr lang="en-US" sz="2400" cap="none" dirty="0">
                <a:solidFill>
                  <a:schemeClr val="accent3">
                    <a:lumMod val="50000"/>
                  </a:schemeClr>
                </a:solidFill>
              </a:rPr>
              <a:t> </a:t>
            </a:r>
            <a:r>
              <a:rPr lang="en-US" sz="2400" cap="none" dirty="0" err="1">
                <a:solidFill>
                  <a:schemeClr val="accent3">
                    <a:lumMod val="50000"/>
                  </a:schemeClr>
                </a:solidFill>
              </a:rPr>
              <a:t>daha</a:t>
            </a:r>
            <a:r>
              <a:rPr lang="en-US" sz="2400" cap="none" dirty="0">
                <a:solidFill>
                  <a:schemeClr val="accent3">
                    <a:lumMod val="50000"/>
                  </a:schemeClr>
                </a:solidFill>
              </a:rPr>
              <a:t> </a:t>
            </a:r>
            <a:r>
              <a:rPr lang="en-US" sz="2400" cap="none" dirty="0" err="1">
                <a:solidFill>
                  <a:schemeClr val="accent3">
                    <a:lumMod val="50000"/>
                  </a:schemeClr>
                </a:solidFill>
              </a:rPr>
              <a:t>büyük</a:t>
            </a:r>
            <a:r>
              <a:rPr lang="en-US" sz="2400" cap="none" dirty="0">
                <a:solidFill>
                  <a:schemeClr val="accent3">
                    <a:lumMod val="50000"/>
                  </a:schemeClr>
                </a:solidFill>
              </a:rPr>
              <a:t> </a:t>
            </a:r>
            <a:r>
              <a:rPr lang="en-US" sz="2400" cap="none" dirty="0" err="1">
                <a:solidFill>
                  <a:schemeClr val="accent3">
                    <a:lumMod val="50000"/>
                  </a:schemeClr>
                </a:solidFill>
              </a:rPr>
              <a:t>fakat</a:t>
            </a:r>
            <a:r>
              <a:rPr lang="en-US" sz="2400" cap="none" dirty="0">
                <a:solidFill>
                  <a:schemeClr val="accent3">
                    <a:lumMod val="50000"/>
                  </a:schemeClr>
                </a:solidFill>
              </a:rPr>
              <a:t> bitki </a:t>
            </a:r>
            <a:r>
              <a:rPr lang="en-US" sz="2400" cap="none" dirty="0" err="1">
                <a:solidFill>
                  <a:schemeClr val="accent3">
                    <a:lumMod val="50000"/>
                  </a:schemeClr>
                </a:solidFill>
              </a:rPr>
              <a:t>köklerinden</a:t>
            </a:r>
            <a:r>
              <a:rPr lang="en-US" sz="2400" cap="none" dirty="0">
                <a:solidFill>
                  <a:schemeClr val="accent3">
                    <a:lumMod val="50000"/>
                  </a:schemeClr>
                </a:solidFill>
              </a:rPr>
              <a:t> </a:t>
            </a:r>
            <a:r>
              <a:rPr lang="en-US" sz="2400" cap="none" dirty="0" err="1">
                <a:solidFill>
                  <a:schemeClr val="accent3">
                    <a:lumMod val="50000"/>
                  </a:schemeClr>
                </a:solidFill>
              </a:rPr>
              <a:t>daha</a:t>
            </a:r>
            <a:r>
              <a:rPr lang="en-US" sz="2400" cap="none" dirty="0">
                <a:solidFill>
                  <a:schemeClr val="accent3">
                    <a:lumMod val="50000"/>
                  </a:schemeClr>
                </a:solidFill>
              </a:rPr>
              <a:t> </a:t>
            </a:r>
            <a:r>
              <a:rPr lang="en-US" sz="2400" cap="none" dirty="0" err="1">
                <a:solidFill>
                  <a:schemeClr val="accent3">
                    <a:lumMod val="50000"/>
                  </a:schemeClr>
                </a:solidFill>
              </a:rPr>
              <a:t>az</a:t>
            </a:r>
            <a:r>
              <a:rPr lang="en-US" sz="2400" cap="none" dirty="0">
                <a:solidFill>
                  <a:schemeClr val="accent3">
                    <a:lumMod val="50000"/>
                  </a:schemeClr>
                </a:solidFill>
              </a:rPr>
              <a:t> </a:t>
            </a:r>
            <a:r>
              <a:rPr lang="en-US" sz="2400" cap="none" dirty="0" err="1">
                <a:solidFill>
                  <a:schemeClr val="accent3">
                    <a:lumMod val="50000"/>
                  </a:schemeClr>
                </a:solidFill>
              </a:rPr>
              <a:t>olduğundan</a:t>
            </a:r>
            <a:r>
              <a:rPr lang="en-US" sz="2400" cap="none" dirty="0">
                <a:solidFill>
                  <a:schemeClr val="accent3">
                    <a:lumMod val="50000"/>
                  </a:schemeClr>
                </a:solidFill>
              </a:rPr>
              <a:t>, </a:t>
            </a:r>
            <a:r>
              <a:rPr lang="tr-TR" sz="2400" cap="none" dirty="0" err="1">
                <a:solidFill>
                  <a:schemeClr val="accent3">
                    <a:lumMod val="50000"/>
                  </a:schemeClr>
                </a:solidFill>
              </a:rPr>
              <a:t>Hidrojel</a:t>
            </a:r>
            <a:r>
              <a:rPr lang="en-US" sz="2400" cap="none" dirty="0">
                <a:solidFill>
                  <a:schemeClr val="accent3">
                    <a:lumMod val="50000"/>
                  </a:schemeClr>
                </a:solidFill>
              </a:rPr>
              <a:t> </a:t>
            </a:r>
            <a:r>
              <a:rPr lang="en-US" sz="2400" cap="none" dirty="0" err="1" smtClean="0">
                <a:solidFill>
                  <a:schemeClr val="accent3">
                    <a:lumMod val="50000"/>
                  </a:schemeClr>
                </a:solidFill>
              </a:rPr>
              <a:t>tarafından</a:t>
            </a:r>
            <a:r>
              <a:rPr lang="en-US" sz="2400" cap="none" dirty="0" smtClean="0">
                <a:solidFill>
                  <a:schemeClr val="accent3">
                    <a:lumMod val="50000"/>
                  </a:schemeClr>
                </a:solidFill>
              </a:rPr>
              <a:t> </a:t>
            </a:r>
            <a:r>
              <a:rPr lang="en-US" sz="2400" cap="none" dirty="0" err="1" smtClean="0">
                <a:solidFill>
                  <a:schemeClr val="accent3">
                    <a:lumMod val="50000"/>
                  </a:schemeClr>
                </a:solidFill>
              </a:rPr>
              <a:t>emilen</a:t>
            </a:r>
            <a:r>
              <a:rPr lang="en-US" sz="2400" cap="none" dirty="0" smtClean="0">
                <a:solidFill>
                  <a:schemeClr val="accent3">
                    <a:lumMod val="50000"/>
                  </a:schemeClr>
                </a:solidFill>
              </a:rPr>
              <a:t> </a:t>
            </a:r>
            <a:r>
              <a:rPr lang="en-US" sz="2400" cap="none" dirty="0" err="1">
                <a:solidFill>
                  <a:schemeClr val="accent3">
                    <a:lumMod val="50000"/>
                  </a:schemeClr>
                </a:solidFill>
              </a:rPr>
              <a:t>su</a:t>
            </a:r>
            <a:r>
              <a:rPr lang="en-US" sz="2400" cap="none" dirty="0">
                <a:solidFill>
                  <a:schemeClr val="accent3">
                    <a:lumMod val="50000"/>
                  </a:schemeClr>
                </a:solidFill>
              </a:rPr>
              <a:t> </a:t>
            </a:r>
            <a:r>
              <a:rPr lang="tr-TR" sz="2400" cap="none" dirty="0">
                <a:solidFill>
                  <a:schemeClr val="accent3">
                    <a:lumMod val="50000"/>
                  </a:schemeClr>
                </a:solidFill>
              </a:rPr>
              <a:t>ortam </a:t>
            </a:r>
            <a:r>
              <a:rPr lang="tr-TR" sz="2400" cap="none" dirty="0" smtClean="0">
                <a:solidFill>
                  <a:schemeClr val="accent3">
                    <a:lumMod val="50000"/>
                  </a:schemeClr>
                </a:solidFill>
              </a:rPr>
              <a:t>nemi azaldığında</a:t>
            </a:r>
            <a:r>
              <a:rPr lang="en-US" sz="2400" cap="none" dirty="0" smtClean="0">
                <a:solidFill>
                  <a:schemeClr val="accent3">
                    <a:lumMod val="50000"/>
                  </a:schemeClr>
                </a:solidFill>
              </a:rPr>
              <a:t> </a:t>
            </a:r>
            <a:r>
              <a:rPr lang="en-US" sz="2400" cap="none" dirty="0" err="1">
                <a:solidFill>
                  <a:schemeClr val="accent3">
                    <a:lumMod val="50000"/>
                  </a:schemeClr>
                </a:solidFill>
              </a:rPr>
              <a:t>bitkilere</a:t>
            </a:r>
            <a:r>
              <a:rPr lang="en-US" sz="2400" cap="none" dirty="0">
                <a:solidFill>
                  <a:schemeClr val="accent3">
                    <a:lumMod val="50000"/>
                  </a:schemeClr>
                </a:solidFill>
              </a:rPr>
              <a:t> </a:t>
            </a:r>
            <a:r>
              <a:rPr lang="en-US" sz="2400" cap="none" dirty="0" err="1" smtClean="0">
                <a:solidFill>
                  <a:schemeClr val="accent3">
                    <a:lumMod val="50000"/>
                  </a:schemeClr>
                </a:solidFill>
              </a:rPr>
              <a:t>salınır</a:t>
            </a:r>
            <a:r>
              <a:rPr lang="en-US" sz="2400" cap="none" dirty="0">
                <a:solidFill>
                  <a:schemeClr val="accent3">
                    <a:lumMod val="50000"/>
                  </a:schemeClr>
                </a:solidFill>
              </a:rPr>
              <a:t>.</a:t>
            </a:r>
            <a:r>
              <a:rPr lang="tr-TR" sz="2400" cap="none" dirty="0">
                <a:solidFill>
                  <a:schemeClr val="accent3">
                    <a:lumMod val="50000"/>
                  </a:schemeClr>
                </a:solidFill>
              </a:rPr>
              <a:t> </a:t>
            </a:r>
            <a:br>
              <a:rPr lang="tr-TR" sz="2400" cap="none" dirty="0">
                <a:solidFill>
                  <a:schemeClr val="accent3">
                    <a:lumMod val="50000"/>
                  </a:schemeClr>
                </a:solidFill>
              </a:rPr>
            </a:br>
            <a:r>
              <a:rPr lang="en-US" sz="2400" cap="none" dirty="0">
                <a:solidFill>
                  <a:schemeClr val="accent3">
                    <a:lumMod val="50000"/>
                  </a:schemeClr>
                </a:solidFill>
              </a:rPr>
              <a:t/>
            </a:r>
            <a:br>
              <a:rPr lang="en-US" sz="2400" cap="none" dirty="0">
                <a:solidFill>
                  <a:schemeClr val="accent3">
                    <a:lumMod val="50000"/>
                  </a:schemeClr>
                </a:solidFill>
              </a:rPr>
            </a:br>
            <a:r>
              <a:rPr lang="tr-TR" sz="2400" cap="none" dirty="0" err="1" smtClean="0">
                <a:solidFill>
                  <a:schemeClr val="accent3">
                    <a:lumMod val="50000"/>
                  </a:schemeClr>
                </a:solidFill>
              </a:rPr>
              <a:t>Hidrojel</a:t>
            </a:r>
            <a:r>
              <a:rPr lang="tr-TR" sz="2400" cap="none" dirty="0" smtClean="0">
                <a:solidFill>
                  <a:schemeClr val="accent3">
                    <a:lumMod val="50000"/>
                  </a:schemeClr>
                </a:solidFill>
              </a:rPr>
              <a:t> </a:t>
            </a:r>
            <a:r>
              <a:rPr lang="tr-TR" sz="2400" cap="none" dirty="0">
                <a:solidFill>
                  <a:schemeClr val="accent3">
                    <a:lumMod val="50000"/>
                  </a:schemeClr>
                </a:solidFill>
              </a:rPr>
              <a:t>suyu</a:t>
            </a:r>
            <a:r>
              <a:rPr lang="en-US" sz="2400" b="1" i="1" cap="none" dirty="0">
                <a:solidFill>
                  <a:schemeClr val="accent3">
                    <a:lumMod val="50000"/>
                  </a:schemeClr>
                </a:solidFill>
                <a:effectLst>
                  <a:outerShdw blurRad="38100" dist="38100" dir="2700000" algn="tl">
                    <a:srgbClr val="000000">
                      <a:alpha val="43137"/>
                    </a:srgbClr>
                  </a:outerShdw>
                </a:effectLst>
              </a:rPr>
              <a:t>1.3-1.4 </a:t>
            </a:r>
            <a:r>
              <a:rPr lang="en-US" sz="2400" b="1" i="1" cap="none" dirty="0" err="1">
                <a:solidFill>
                  <a:schemeClr val="accent3">
                    <a:lumMod val="50000"/>
                  </a:schemeClr>
                </a:solidFill>
                <a:effectLst>
                  <a:outerShdw blurRad="38100" dist="38100" dir="2700000" algn="tl">
                    <a:srgbClr val="000000">
                      <a:alpha val="43137"/>
                    </a:srgbClr>
                  </a:outerShdw>
                </a:effectLst>
              </a:rPr>
              <a:t>mpa</a:t>
            </a:r>
            <a:r>
              <a:rPr lang="en-US" sz="2400" b="1" i="1" cap="none" dirty="0">
                <a:solidFill>
                  <a:schemeClr val="accent3">
                    <a:lumMod val="50000"/>
                  </a:schemeClr>
                </a:solidFill>
                <a:effectLst>
                  <a:outerShdw blurRad="38100" dist="38100" dir="2700000" algn="tl">
                    <a:srgbClr val="000000">
                      <a:alpha val="43137"/>
                    </a:srgbClr>
                  </a:outerShdw>
                </a:effectLst>
              </a:rPr>
              <a:t> </a:t>
            </a:r>
            <a:r>
              <a:rPr lang="tr-TR" sz="2400" cap="none" dirty="0" err="1" smtClean="0">
                <a:solidFill>
                  <a:schemeClr val="accent3">
                    <a:lumMod val="50000"/>
                  </a:schemeClr>
                </a:solidFill>
              </a:rPr>
              <a:t>basıçla</a:t>
            </a:r>
            <a:r>
              <a:rPr lang="tr-TR" sz="2400" cap="none" dirty="0" smtClean="0">
                <a:solidFill>
                  <a:schemeClr val="accent3">
                    <a:lumMod val="50000"/>
                  </a:schemeClr>
                </a:solidFill>
              </a:rPr>
              <a:t> </a:t>
            </a:r>
            <a:r>
              <a:rPr lang="tr-TR" sz="2400" cap="none" dirty="0">
                <a:solidFill>
                  <a:schemeClr val="accent3">
                    <a:lumMod val="50000"/>
                  </a:schemeClr>
                </a:solidFill>
              </a:rPr>
              <a:t>tutar </a:t>
            </a:r>
            <a:r>
              <a:rPr lang="en-US" sz="2400" cap="none" dirty="0" err="1">
                <a:solidFill>
                  <a:schemeClr val="accent3">
                    <a:lumMod val="50000"/>
                  </a:schemeClr>
                </a:solidFill>
              </a:rPr>
              <a:t>ve</a:t>
            </a:r>
            <a:r>
              <a:rPr lang="en-US" sz="2400" cap="none" dirty="0">
                <a:solidFill>
                  <a:schemeClr val="accent3">
                    <a:lumMod val="50000"/>
                  </a:schemeClr>
                </a:solidFill>
              </a:rPr>
              <a:t> </a:t>
            </a:r>
            <a:r>
              <a:rPr lang="en-US" sz="2400" cap="none" dirty="0" err="1">
                <a:solidFill>
                  <a:schemeClr val="accent3">
                    <a:lumMod val="50000"/>
                  </a:schemeClr>
                </a:solidFill>
              </a:rPr>
              <a:t>köklerin</a:t>
            </a:r>
            <a:r>
              <a:rPr lang="en-US" sz="2400" cap="none" dirty="0">
                <a:solidFill>
                  <a:schemeClr val="accent3">
                    <a:lumMod val="50000"/>
                  </a:schemeClr>
                </a:solidFill>
              </a:rPr>
              <a:t> </a:t>
            </a:r>
            <a:r>
              <a:rPr lang="tr-TR" sz="2400" cap="none" dirty="0">
                <a:solidFill>
                  <a:schemeClr val="accent3">
                    <a:lumMod val="50000"/>
                  </a:schemeClr>
                </a:solidFill>
              </a:rPr>
              <a:t>su emme </a:t>
            </a:r>
            <a:r>
              <a:rPr lang="tr-TR" sz="2400" cap="none" dirty="0" smtClean="0">
                <a:solidFill>
                  <a:schemeClr val="accent3">
                    <a:lumMod val="50000"/>
                  </a:schemeClr>
                </a:solidFill>
              </a:rPr>
              <a:t>basıncı</a:t>
            </a:r>
            <a:r>
              <a:rPr lang="en-US" sz="2400" cap="none" dirty="0" smtClean="0">
                <a:solidFill>
                  <a:schemeClr val="accent3">
                    <a:lumMod val="50000"/>
                  </a:schemeClr>
                </a:solidFill>
              </a:rPr>
              <a:t> </a:t>
            </a:r>
            <a:r>
              <a:rPr lang="tr-TR" sz="2400" cap="none" dirty="0">
                <a:solidFill>
                  <a:schemeClr val="accent3">
                    <a:lumMod val="50000"/>
                  </a:schemeClr>
                </a:solidFill>
              </a:rPr>
              <a:t>yaklaşık</a:t>
            </a:r>
            <a:r>
              <a:rPr lang="en-US" sz="2400" b="1" cap="none" dirty="0">
                <a:solidFill>
                  <a:schemeClr val="accent3">
                    <a:lumMod val="50000"/>
                  </a:schemeClr>
                </a:solidFill>
                <a:effectLst>
                  <a:outerShdw blurRad="38100" dist="38100" dir="2700000" algn="tl">
                    <a:srgbClr val="000000">
                      <a:alpha val="43137"/>
                    </a:srgbClr>
                  </a:outerShdw>
                </a:effectLst>
              </a:rPr>
              <a:t>1.6-1.7 </a:t>
            </a:r>
            <a:r>
              <a:rPr lang="en-US" sz="2400" b="1" cap="none" dirty="0" err="1">
                <a:solidFill>
                  <a:schemeClr val="accent3">
                    <a:lumMod val="50000"/>
                  </a:schemeClr>
                </a:solidFill>
                <a:effectLst>
                  <a:outerShdw blurRad="38100" dist="38100" dir="2700000" algn="tl">
                    <a:srgbClr val="000000">
                      <a:alpha val="43137"/>
                    </a:srgbClr>
                  </a:outerShdw>
                </a:effectLst>
              </a:rPr>
              <a:t>mpa'dır</a:t>
            </a:r>
            <a:r>
              <a:rPr lang="en-US" sz="2400" cap="none" dirty="0">
                <a:solidFill>
                  <a:schemeClr val="accent3">
                    <a:lumMod val="50000"/>
                  </a:schemeClr>
                </a:solidFill>
              </a:rPr>
              <a:t>.</a:t>
            </a:r>
            <a:r>
              <a:rPr lang="tr-TR" sz="2400" cap="none" dirty="0">
                <a:solidFill>
                  <a:schemeClr val="accent3">
                    <a:lumMod val="50000"/>
                  </a:schemeClr>
                </a:solidFill>
              </a:rPr>
              <a:t> Bu basınç farkından dolayı </a:t>
            </a:r>
            <a:r>
              <a:rPr lang="tr-TR" sz="2400" cap="none" dirty="0" smtClean="0">
                <a:solidFill>
                  <a:schemeClr val="accent3">
                    <a:lumMod val="50000"/>
                  </a:schemeClr>
                </a:solidFill>
              </a:rPr>
              <a:t>bitkiler </a:t>
            </a:r>
            <a:r>
              <a:rPr lang="tr-TR" sz="2400" cap="none" dirty="0" err="1">
                <a:solidFill>
                  <a:schemeClr val="accent3">
                    <a:lumMod val="50000"/>
                  </a:schemeClr>
                </a:solidFill>
              </a:rPr>
              <a:t>hidrojel</a:t>
            </a:r>
            <a:r>
              <a:rPr lang="tr-TR" sz="2400" cap="none" dirty="0">
                <a:solidFill>
                  <a:schemeClr val="accent3">
                    <a:lumMod val="50000"/>
                  </a:schemeClr>
                </a:solidFill>
              </a:rPr>
              <a:t> </a:t>
            </a:r>
            <a:r>
              <a:rPr lang="tr-TR" sz="2400" cap="none" dirty="0" smtClean="0">
                <a:solidFill>
                  <a:schemeClr val="accent3">
                    <a:lumMod val="50000"/>
                  </a:schemeClr>
                </a:solidFill>
              </a:rPr>
              <a:t>tarafından </a:t>
            </a:r>
            <a:r>
              <a:rPr lang="tr-TR" sz="2400" cap="none" dirty="0">
                <a:solidFill>
                  <a:schemeClr val="accent3">
                    <a:lumMod val="50000"/>
                  </a:schemeClr>
                </a:solidFill>
              </a:rPr>
              <a:t>bağlanan suyu koparabilmektedirler.</a:t>
            </a:r>
            <a:r>
              <a:rPr lang="en-US" sz="2400" cap="none" dirty="0">
                <a:solidFill>
                  <a:schemeClr val="accent3">
                    <a:lumMod val="50000"/>
                  </a:schemeClr>
                </a:solidFill>
              </a:rPr>
              <a:t/>
            </a:r>
            <a:br>
              <a:rPr lang="en-US" sz="2400" cap="none" dirty="0">
                <a:solidFill>
                  <a:schemeClr val="accent3">
                    <a:lumMod val="50000"/>
                  </a:schemeClr>
                </a:solidFill>
              </a:rPr>
            </a:br>
            <a:endParaRPr lang="en-US" sz="2400" cap="none" dirty="0">
              <a:solidFill>
                <a:schemeClr val="accent3">
                  <a:lumMod val="50000"/>
                </a:schemeClr>
              </a:solidFill>
            </a:endParaRPr>
          </a:p>
        </p:txBody>
      </p:sp>
      <p:sp>
        <p:nvSpPr>
          <p:cNvPr id="142" name="Snip Diagonal Corner Rectangle 16">
            <a:extLst>
              <a:ext uri="{FF2B5EF4-FFF2-40B4-BE49-F238E27FC236}">
                <a16:creationId xmlns:a16="http://schemas.microsoft.com/office/drawing/2014/main" xmlns="" id="{A7233604-92BA-4756-B202-188837C52C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Super Absorbent Polymer For Plants">
            <a:extLst>
              <a:ext uri="{FF2B5EF4-FFF2-40B4-BE49-F238E27FC236}">
                <a16:creationId xmlns:a16="http://schemas.microsoft.com/office/drawing/2014/main" xmlns="" id="{CA253D37-2599-4A6B-BE4F-A72AB41CFB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124" y="1266110"/>
            <a:ext cx="3659551" cy="3848467"/>
          </a:xfrm>
          <a:prstGeom prst="rect">
            <a:avLst/>
          </a:prstGeom>
          <a:noFill/>
          <a:extLst>
            <a:ext uri="{909E8E84-426E-40DD-AFC4-6F175D3DCCD1}">
              <a14:hiddenFill xmlns:a14="http://schemas.microsoft.com/office/drawing/2010/main">
                <a:solidFill>
                  <a:srgbClr val="FFFFFF"/>
                </a:solidFill>
              </a14:hiddenFill>
            </a:ext>
          </a:extLst>
        </p:spPr>
      </p:pic>
      <p:grpSp>
        <p:nvGrpSpPr>
          <p:cNvPr id="144" name="Group 143">
            <a:extLst>
              <a:ext uri="{FF2B5EF4-FFF2-40B4-BE49-F238E27FC236}">
                <a16:creationId xmlns:a16="http://schemas.microsoft.com/office/drawing/2014/main" xmlns="" id="{4331A0BE-8120-443C-A0D4-1891F76DD2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45" name="Straight Connector 144">
              <a:extLst>
                <a:ext uri="{FF2B5EF4-FFF2-40B4-BE49-F238E27FC236}">
                  <a16:creationId xmlns:a16="http://schemas.microsoft.com/office/drawing/2014/main" xmlns="" id="{EB257A13-751D-4E89-ADB5-615B81DBA5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xmlns="" id="{0F60F471-E1CB-41F7-B18A-AA95473869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xmlns="" id="{F60AD79C-18B0-4701-94F6-BF8EFB0281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xmlns="" id="{C2EA2F8D-B307-42C1-A7B3-5F3EF9E132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xmlns="" id="{F6952DCC-DE3D-44EE-BDC1-BBB5DD2EF2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 name="Metin kutusu 7">
            <a:extLst>
              <a:ext uri="{FF2B5EF4-FFF2-40B4-BE49-F238E27FC236}">
                <a16:creationId xmlns:a16="http://schemas.microsoft.com/office/drawing/2014/main" xmlns="" id="{B812BDDE-B911-4BA0-BEB6-D79D8D0A9F5F}"/>
              </a:ext>
            </a:extLst>
          </p:cNvPr>
          <p:cNvSpPr txBox="1"/>
          <p:nvPr/>
        </p:nvSpPr>
        <p:spPr>
          <a:xfrm>
            <a:off x="5314472" y="-25609"/>
            <a:ext cx="4704080" cy="646331"/>
          </a:xfrm>
          <a:prstGeom prst="rect">
            <a:avLst/>
          </a:prstGeom>
          <a:noFill/>
        </p:spPr>
        <p:txBody>
          <a:bodyPr wrap="square" rtlCol="0">
            <a:spAutoFit/>
          </a:bodyPr>
          <a:lstStyle/>
          <a:p>
            <a:r>
              <a:rPr lang="tr-TR" sz="3600" b="1">
                <a:latin typeface="+mj-lt"/>
              </a:rPr>
              <a:t>Sistem </a:t>
            </a:r>
            <a:r>
              <a:rPr lang="tr-TR" sz="3600" b="1" smtClean="0">
                <a:latin typeface="+mj-lt"/>
              </a:rPr>
              <a:t>Nasıl Çalışır </a:t>
            </a:r>
            <a:r>
              <a:rPr lang="tr-TR" sz="3600" b="1" dirty="0">
                <a:latin typeface="+mj-lt"/>
                <a:cs typeface="Arial" panose="020B0604020202020204" pitchFamily="34" charset="0"/>
              </a:rPr>
              <a:t>?</a:t>
            </a:r>
          </a:p>
        </p:txBody>
      </p:sp>
    </p:spTree>
    <p:extLst>
      <p:ext uri="{BB962C8B-B14F-4D97-AF65-F5344CB8AC3E}">
        <p14:creationId xmlns:p14="http://schemas.microsoft.com/office/powerpoint/2010/main" val="134243548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xmlns="" id="{660A4148-8DD5-49D2-8A18-CF7F6C173C68}"/>
              </a:ext>
            </a:extLst>
          </p:cNvPr>
          <p:cNvSpPr txBox="1">
            <a:spLocks/>
          </p:cNvSpPr>
          <p:nvPr/>
        </p:nvSpPr>
        <p:spPr>
          <a:xfrm>
            <a:off x="98424" y="113189"/>
            <a:ext cx="8534400" cy="2123120"/>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tr-TR" b="1" dirty="0" smtClean="0"/>
              <a:t>Yaygın tarımı yapılan </a:t>
            </a:r>
            <a:r>
              <a:rPr lang="tr-TR" b="1" dirty="0"/>
              <a:t>bitkilere uygulama</a:t>
            </a:r>
            <a:r>
              <a:rPr lang="tr-TR" dirty="0"/>
              <a:t>; tohum </a:t>
            </a:r>
            <a:r>
              <a:rPr lang="tr-TR" dirty="0" smtClean="0"/>
              <a:t>yatağına </a:t>
            </a:r>
            <a:r>
              <a:rPr lang="tr-TR" dirty="0"/>
              <a:t>veya </a:t>
            </a:r>
            <a:r>
              <a:rPr lang="tr-TR" dirty="0" smtClean="0"/>
              <a:t>sıra aralarına </a:t>
            </a:r>
            <a:r>
              <a:rPr lang="tr-TR" b="1" dirty="0">
                <a:solidFill>
                  <a:srgbClr val="FF0000"/>
                </a:solidFill>
              </a:rPr>
              <a:t>15-30kg/ha</a:t>
            </a:r>
            <a:r>
              <a:rPr lang="tr-TR" dirty="0"/>
              <a:t> dozunda </a:t>
            </a:r>
            <a:r>
              <a:rPr lang="tr-TR" dirty="0" smtClean="0"/>
              <a:t>yapılan </a:t>
            </a:r>
            <a:r>
              <a:rPr lang="tr-TR" dirty="0" err="1"/>
              <a:t>hidrojel</a:t>
            </a:r>
            <a:r>
              <a:rPr lang="tr-TR" dirty="0"/>
              <a:t> </a:t>
            </a:r>
            <a:r>
              <a:rPr lang="tr-TR" dirty="0" smtClean="0"/>
              <a:t>uygulamalarının </a:t>
            </a:r>
            <a:r>
              <a:rPr lang="tr-TR" dirty="0"/>
              <a:t>tohum çimlenme </a:t>
            </a:r>
            <a:r>
              <a:rPr lang="tr-TR" dirty="0" smtClean="0"/>
              <a:t>oranı, </a:t>
            </a:r>
            <a:r>
              <a:rPr lang="tr-TR" dirty="0"/>
              <a:t>fidan büyümesini etkin bir şekilde iyileştirdiği çeşitli </a:t>
            </a:r>
            <a:r>
              <a:rPr lang="tr-TR" dirty="0" smtClean="0"/>
              <a:t>araştırıcılar tarafından </a:t>
            </a:r>
            <a:r>
              <a:rPr lang="tr-TR" dirty="0"/>
              <a:t>belirtilmiştir. ABD'de </a:t>
            </a:r>
            <a:r>
              <a:rPr lang="tr-TR" dirty="0" smtClean="0"/>
              <a:t>mısır</a:t>
            </a:r>
            <a:r>
              <a:rPr lang="tr-TR" dirty="0"/>
              <a:t>, İç </a:t>
            </a:r>
            <a:r>
              <a:rPr lang="tr-TR" dirty="0" smtClean="0"/>
              <a:t>Moğolistan'ın </a:t>
            </a:r>
            <a:r>
              <a:rPr lang="tr-TR" dirty="0"/>
              <a:t>kurak bölgelerinde </a:t>
            </a:r>
            <a:r>
              <a:rPr lang="tr-TR" dirty="0" smtClean="0"/>
              <a:t>ve Afrika'da </a:t>
            </a:r>
            <a:r>
              <a:rPr lang="tr-TR" dirty="0"/>
              <a:t>yetişen patateslerde ve kavun veriminde% 70'ten fazla </a:t>
            </a:r>
            <a:r>
              <a:rPr lang="tr-TR" dirty="0" smtClean="0"/>
              <a:t>artış </a:t>
            </a:r>
            <a:r>
              <a:rPr lang="tr-TR" dirty="0"/>
              <a:t>elde edilmiştir</a:t>
            </a:r>
          </a:p>
        </p:txBody>
      </p:sp>
      <p:pic>
        <p:nvPicPr>
          <p:cNvPr id="5" name="Picture 2" descr="https://www.socochem.com/wp-content/uploads/2015/04/SOCO-SAP-for-agriculture-4-1.png">
            <a:extLst>
              <a:ext uri="{FF2B5EF4-FFF2-40B4-BE49-F238E27FC236}">
                <a16:creationId xmlns:a16="http://schemas.microsoft.com/office/drawing/2014/main" xmlns="" id="{95411B21-FB52-421D-B027-FFA8490DE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204" y="113190"/>
            <a:ext cx="3627372" cy="3225558"/>
          </a:xfrm>
          <a:prstGeom prst="rect">
            <a:avLst/>
          </a:prstGeom>
          <a:noFill/>
          <a:extLst>
            <a:ext uri="{909E8E84-426E-40DD-AFC4-6F175D3DCCD1}">
              <a14:hiddenFill xmlns:a14="http://schemas.microsoft.com/office/drawing/2010/main">
                <a:solidFill>
                  <a:srgbClr val="FFFFFF"/>
                </a:solidFill>
              </a14:hiddenFill>
            </a:ext>
          </a:extLst>
        </p:spPr>
      </p:pic>
      <p:sp>
        <p:nvSpPr>
          <p:cNvPr id="7" name="Unvan 1">
            <a:extLst>
              <a:ext uri="{FF2B5EF4-FFF2-40B4-BE49-F238E27FC236}">
                <a16:creationId xmlns:a16="http://schemas.microsoft.com/office/drawing/2014/main" xmlns="" id="{DC7B4E45-29A1-4DEF-8B28-BB74CE8117EC}"/>
              </a:ext>
            </a:extLst>
          </p:cNvPr>
          <p:cNvSpPr txBox="1">
            <a:spLocks/>
          </p:cNvSpPr>
          <p:nvPr/>
        </p:nvSpPr>
        <p:spPr>
          <a:xfrm>
            <a:off x="-82054" y="6172199"/>
            <a:ext cx="8534400" cy="90391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dirty="0" err="1" smtClean="0"/>
              <a:t>TarImda</a:t>
            </a:r>
            <a:r>
              <a:rPr lang="tr-TR" dirty="0" smtClean="0"/>
              <a:t> </a:t>
            </a:r>
            <a:r>
              <a:rPr lang="tr-TR" dirty="0" err="1" smtClean="0"/>
              <a:t>kullanIm</a:t>
            </a:r>
            <a:r>
              <a:rPr lang="tr-TR" dirty="0" smtClean="0"/>
              <a:t> </a:t>
            </a:r>
            <a:r>
              <a:rPr lang="tr-TR" dirty="0" err="1" smtClean="0"/>
              <a:t>Şekİllerİ</a:t>
            </a:r>
            <a:endParaRPr lang="tr-TR" dirty="0"/>
          </a:p>
        </p:txBody>
      </p:sp>
      <p:pic>
        <p:nvPicPr>
          <p:cNvPr id="8" name="Resim 7" descr="https://www.beingways.com/wp-content/uploads/2019/03/IMG_5413-1.png">
            <a:extLst>
              <a:ext uri="{FF2B5EF4-FFF2-40B4-BE49-F238E27FC236}">
                <a16:creationId xmlns:a16="http://schemas.microsoft.com/office/drawing/2014/main" xmlns="" id="{527E4CF8-F331-4F49-BE1D-15B407A039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1790" y="2334584"/>
            <a:ext cx="3031490" cy="1004164"/>
          </a:xfrm>
          <a:prstGeom prst="rect">
            <a:avLst/>
          </a:prstGeom>
          <a:noFill/>
          <a:ln>
            <a:noFill/>
          </a:ln>
        </p:spPr>
      </p:pic>
      <p:pic>
        <p:nvPicPr>
          <p:cNvPr id="10" name="Resim 9" descr="https://www.beingways.com/wp-content/uploads/2019/03/potassium-polyacrylate-test-2.png">
            <a:extLst>
              <a:ext uri="{FF2B5EF4-FFF2-40B4-BE49-F238E27FC236}">
                <a16:creationId xmlns:a16="http://schemas.microsoft.com/office/drawing/2014/main" xmlns="" id="{B3F2399E-3426-4E5D-BE81-9F0AF4202EB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83280" y="2334583"/>
            <a:ext cx="3031490" cy="1039211"/>
          </a:xfrm>
          <a:prstGeom prst="rect">
            <a:avLst/>
          </a:prstGeom>
          <a:noFill/>
          <a:ln>
            <a:noFill/>
          </a:ln>
        </p:spPr>
      </p:pic>
      <p:pic>
        <p:nvPicPr>
          <p:cNvPr id="7170" name="Picture 2" descr="https://www.socochem.com/wp-content/uploads/2015/04/Super-Absorbent-Polymer-For-Plants-water-holding-capacity-1.png">
            <a:extLst>
              <a:ext uri="{FF2B5EF4-FFF2-40B4-BE49-F238E27FC236}">
                <a16:creationId xmlns:a16="http://schemas.microsoft.com/office/drawing/2014/main" xmlns="" id="{B59A9393-A197-41C6-BED2-E4179E2E0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2" y="3579073"/>
            <a:ext cx="11842748" cy="2119313"/>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a:extLst>
              <a:ext uri="{FF2B5EF4-FFF2-40B4-BE49-F238E27FC236}">
                <a16:creationId xmlns:a16="http://schemas.microsoft.com/office/drawing/2014/main" xmlns="" id="{A56FE7EC-81F3-4546-8D14-AC2AEAB8F94B}"/>
              </a:ext>
            </a:extLst>
          </p:cNvPr>
          <p:cNvSpPr/>
          <p:nvPr/>
        </p:nvSpPr>
        <p:spPr>
          <a:xfrm>
            <a:off x="196852" y="5727492"/>
            <a:ext cx="9077604" cy="276999"/>
          </a:xfrm>
          <a:prstGeom prst="rect">
            <a:avLst/>
          </a:prstGeom>
        </p:spPr>
        <p:txBody>
          <a:bodyPr wrap="square">
            <a:spAutoFit/>
          </a:bodyPr>
          <a:lstStyle/>
          <a:p>
            <a:r>
              <a:rPr lang="tr-TR" sz="1200" dirty="0">
                <a:hlinkClick r:id="rId6"/>
              </a:rPr>
              <a:t>https://www.socochem.com/super-absorbent-polymer-for-plants.html</a:t>
            </a:r>
            <a:endParaRPr lang="tr-TR" sz="1200" dirty="0"/>
          </a:p>
        </p:txBody>
      </p:sp>
      <p:sp>
        <p:nvSpPr>
          <p:cNvPr id="2" name="Metin kutusu 1"/>
          <p:cNvSpPr txBox="1"/>
          <p:nvPr/>
        </p:nvSpPr>
        <p:spPr>
          <a:xfrm>
            <a:off x="8196942" y="5727492"/>
            <a:ext cx="3995058" cy="307777"/>
          </a:xfrm>
          <a:prstGeom prst="rect">
            <a:avLst/>
          </a:prstGeom>
          <a:noFill/>
        </p:spPr>
        <p:txBody>
          <a:bodyPr wrap="square" rtlCol="0">
            <a:spAutoFit/>
          </a:bodyPr>
          <a:lstStyle/>
          <a:p>
            <a:r>
              <a:rPr lang="tr-TR" sz="1400" dirty="0" smtClean="0"/>
              <a:t>500ml toprak;750 ml Su; 5 gr SAP</a:t>
            </a:r>
            <a:endParaRPr lang="tr-TR" sz="1400" dirty="0"/>
          </a:p>
        </p:txBody>
      </p:sp>
    </p:spTree>
    <p:extLst>
      <p:ext uri="{BB962C8B-B14F-4D97-AF65-F5344CB8AC3E}">
        <p14:creationId xmlns:p14="http://schemas.microsoft.com/office/powerpoint/2010/main" val="220329537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4F611EA0-099A-450A-ADC7-A6E6290A25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311" y="624840"/>
            <a:ext cx="4285093" cy="4526280"/>
          </a:xfrm>
        </p:spPr>
      </p:pic>
      <p:sp>
        <p:nvSpPr>
          <p:cNvPr id="6" name="Dikdörtgen 5">
            <a:extLst>
              <a:ext uri="{FF2B5EF4-FFF2-40B4-BE49-F238E27FC236}">
                <a16:creationId xmlns:a16="http://schemas.microsoft.com/office/drawing/2014/main" xmlns="" id="{3BE411F0-4BC2-411B-A6DD-DC32F8A452E4}"/>
              </a:ext>
            </a:extLst>
          </p:cNvPr>
          <p:cNvSpPr/>
          <p:nvPr/>
        </p:nvSpPr>
        <p:spPr>
          <a:xfrm>
            <a:off x="406400" y="5531397"/>
            <a:ext cx="4511040" cy="600164"/>
          </a:xfrm>
          <a:prstGeom prst="rect">
            <a:avLst/>
          </a:prstGeom>
        </p:spPr>
        <p:txBody>
          <a:bodyPr wrap="square">
            <a:spAutoFit/>
          </a:bodyPr>
          <a:lstStyle/>
          <a:p>
            <a:r>
              <a:rPr lang="tr-TR" sz="1100" dirty="0" err="1"/>
              <a:t>Kaith</a:t>
            </a:r>
            <a:r>
              <a:rPr lang="tr-TR" sz="1100" dirty="0"/>
              <a:t>, B. S., </a:t>
            </a:r>
            <a:r>
              <a:rPr lang="tr-TR" sz="1100" dirty="0" err="1"/>
              <a:t>Jindal</a:t>
            </a:r>
            <a:r>
              <a:rPr lang="tr-TR" sz="1100" dirty="0"/>
              <a:t>, R., &amp; Kumar, V. (2015). </a:t>
            </a:r>
            <a:r>
              <a:rPr lang="tr-TR" sz="1100" dirty="0" err="1"/>
              <a:t>Biodegradation</a:t>
            </a:r>
            <a:r>
              <a:rPr lang="tr-TR" sz="1100" dirty="0"/>
              <a:t> of </a:t>
            </a:r>
            <a:r>
              <a:rPr lang="tr-TR" sz="1100" dirty="0" err="1"/>
              <a:t>Gum</a:t>
            </a:r>
            <a:r>
              <a:rPr lang="tr-TR" sz="1100" dirty="0"/>
              <a:t> </a:t>
            </a:r>
            <a:r>
              <a:rPr lang="tr-TR" sz="1100" dirty="0" err="1"/>
              <a:t>tragacanth</a:t>
            </a:r>
            <a:r>
              <a:rPr lang="tr-TR" sz="1100" dirty="0"/>
              <a:t> </a:t>
            </a:r>
            <a:r>
              <a:rPr lang="tr-TR" sz="1100" dirty="0" err="1"/>
              <a:t>acrylic</a:t>
            </a:r>
            <a:r>
              <a:rPr lang="tr-TR" sz="1100" dirty="0"/>
              <a:t> </a:t>
            </a:r>
            <a:r>
              <a:rPr lang="tr-TR" sz="1100" dirty="0" err="1"/>
              <a:t>acid</a:t>
            </a:r>
            <a:r>
              <a:rPr lang="tr-TR" sz="1100" dirty="0"/>
              <a:t> </a:t>
            </a:r>
            <a:r>
              <a:rPr lang="tr-TR" sz="1100" dirty="0" err="1"/>
              <a:t>based</a:t>
            </a:r>
            <a:r>
              <a:rPr lang="tr-TR" sz="1100" dirty="0"/>
              <a:t> </a:t>
            </a:r>
            <a:r>
              <a:rPr lang="tr-TR" sz="1100" dirty="0" err="1"/>
              <a:t>hydrogel</a:t>
            </a:r>
            <a:r>
              <a:rPr lang="tr-TR" sz="1100" dirty="0"/>
              <a:t> </a:t>
            </a:r>
            <a:r>
              <a:rPr lang="tr-TR" sz="1100" dirty="0" err="1"/>
              <a:t>and</a:t>
            </a:r>
            <a:r>
              <a:rPr lang="tr-TR" sz="1100" dirty="0"/>
              <a:t> </a:t>
            </a:r>
            <a:r>
              <a:rPr lang="tr-TR" sz="1100" dirty="0" err="1"/>
              <a:t>its</a:t>
            </a:r>
            <a:r>
              <a:rPr lang="tr-TR" sz="1100" dirty="0"/>
              <a:t> </a:t>
            </a:r>
            <a:r>
              <a:rPr lang="tr-TR" sz="1100" dirty="0" err="1"/>
              <a:t>impact</a:t>
            </a:r>
            <a:r>
              <a:rPr lang="tr-TR" sz="1100" dirty="0"/>
              <a:t> on </a:t>
            </a:r>
            <a:r>
              <a:rPr lang="tr-TR" sz="1100" dirty="0" err="1"/>
              <a:t>soil</a:t>
            </a:r>
            <a:r>
              <a:rPr lang="tr-TR" sz="1100" dirty="0"/>
              <a:t> </a:t>
            </a:r>
            <a:r>
              <a:rPr lang="tr-TR" sz="1100" dirty="0" err="1"/>
              <a:t>fertility</a:t>
            </a:r>
            <a:r>
              <a:rPr lang="tr-TR" sz="1100" dirty="0"/>
              <a:t>. </a:t>
            </a:r>
            <a:r>
              <a:rPr lang="tr-TR" sz="1100" dirty="0" err="1"/>
              <a:t>Polymer</a:t>
            </a:r>
            <a:r>
              <a:rPr lang="tr-TR" sz="1100" dirty="0"/>
              <a:t> </a:t>
            </a:r>
            <a:r>
              <a:rPr lang="tr-TR" sz="1100" dirty="0" err="1"/>
              <a:t>degradation</a:t>
            </a:r>
            <a:r>
              <a:rPr lang="tr-TR" sz="1100" dirty="0"/>
              <a:t> </a:t>
            </a:r>
            <a:r>
              <a:rPr lang="tr-TR" sz="1100" dirty="0" err="1"/>
              <a:t>and</a:t>
            </a:r>
            <a:r>
              <a:rPr lang="tr-TR" sz="1100" dirty="0"/>
              <a:t> </a:t>
            </a:r>
            <a:r>
              <a:rPr lang="tr-TR" sz="1100" dirty="0" err="1"/>
              <a:t>stability</a:t>
            </a:r>
            <a:r>
              <a:rPr lang="tr-TR" sz="1100" dirty="0"/>
              <a:t>, 115, 24-31.</a:t>
            </a:r>
          </a:p>
        </p:txBody>
      </p:sp>
      <p:pic>
        <p:nvPicPr>
          <p:cNvPr id="8" name="Resim 7">
            <a:extLst>
              <a:ext uri="{FF2B5EF4-FFF2-40B4-BE49-F238E27FC236}">
                <a16:creationId xmlns:a16="http://schemas.microsoft.com/office/drawing/2014/main" xmlns="" id="{0E4FAA28-0714-401E-9C49-0B88644BD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613" y="624840"/>
            <a:ext cx="3848523" cy="4526280"/>
          </a:xfrm>
          <a:prstGeom prst="rect">
            <a:avLst/>
          </a:prstGeom>
        </p:spPr>
      </p:pic>
      <p:sp>
        <p:nvSpPr>
          <p:cNvPr id="9" name="Dikdörtgen 8">
            <a:extLst>
              <a:ext uri="{FF2B5EF4-FFF2-40B4-BE49-F238E27FC236}">
                <a16:creationId xmlns:a16="http://schemas.microsoft.com/office/drawing/2014/main" xmlns="" id="{327BB938-3DC5-420A-B991-6B853E9DC3AE}"/>
              </a:ext>
            </a:extLst>
          </p:cNvPr>
          <p:cNvSpPr/>
          <p:nvPr/>
        </p:nvSpPr>
        <p:spPr>
          <a:xfrm>
            <a:off x="7153013" y="5551867"/>
            <a:ext cx="3848523" cy="584775"/>
          </a:xfrm>
          <a:prstGeom prst="rect">
            <a:avLst/>
          </a:prstGeom>
        </p:spPr>
        <p:txBody>
          <a:bodyPr wrap="square">
            <a:spAutoFit/>
          </a:bodyPr>
          <a:lstStyle/>
          <a:p>
            <a:r>
              <a:rPr lang="tr-TR" sz="1050" dirty="0" err="1"/>
              <a:t>Kaith</a:t>
            </a:r>
            <a:r>
              <a:rPr lang="tr-TR" sz="1050" dirty="0"/>
              <a:t>, B. S., &amp; </a:t>
            </a:r>
            <a:r>
              <a:rPr lang="tr-TR" sz="1050" dirty="0" err="1"/>
              <a:t>Jindal</a:t>
            </a:r>
            <a:r>
              <a:rPr lang="tr-TR" sz="1050" dirty="0"/>
              <a:t>, R. (2017). </a:t>
            </a:r>
            <a:r>
              <a:rPr lang="tr-TR" sz="1050" dirty="0" err="1"/>
              <a:t>Controlled</a:t>
            </a:r>
            <a:r>
              <a:rPr lang="tr-TR" sz="1050" dirty="0"/>
              <a:t> </a:t>
            </a:r>
            <a:r>
              <a:rPr lang="tr-TR" sz="1050" dirty="0" err="1"/>
              <a:t>biofertilizer</a:t>
            </a:r>
            <a:r>
              <a:rPr lang="tr-TR" sz="1050" dirty="0"/>
              <a:t> </a:t>
            </a:r>
            <a:r>
              <a:rPr lang="tr-TR" sz="1050" dirty="0" err="1"/>
              <a:t>release</a:t>
            </a:r>
            <a:r>
              <a:rPr lang="tr-TR" sz="1050" dirty="0"/>
              <a:t> </a:t>
            </a:r>
            <a:r>
              <a:rPr lang="tr-TR" sz="1050" dirty="0" err="1"/>
              <a:t>kinetics</a:t>
            </a:r>
            <a:r>
              <a:rPr lang="tr-TR" sz="1050" dirty="0"/>
              <a:t> </a:t>
            </a:r>
            <a:r>
              <a:rPr lang="tr-TR" sz="1050" dirty="0" err="1"/>
              <a:t>and</a:t>
            </a:r>
            <a:r>
              <a:rPr lang="tr-TR" sz="1050" dirty="0"/>
              <a:t> </a:t>
            </a:r>
            <a:r>
              <a:rPr lang="tr-TR" sz="1050" dirty="0" err="1"/>
              <a:t>moisture</a:t>
            </a:r>
            <a:r>
              <a:rPr lang="tr-TR" sz="1050" dirty="0"/>
              <a:t> </a:t>
            </a:r>
            <a:r>
              <a:rPr lang="tr-TR" sz="1050" dirty="0" err="1"/>
              <a:t>retention</a:t>
            </a:r>
            <a:r>
              <a:rPr lang="tr-TR" sz="1050" dirty="0"/>
              <a:t> </a:t>
            </a:r>
            <a:r>
              <a:rPr lang="tr-TR" sz="1100" dirty="0"/>
              <a:t>in</a:t>
            </a:r>
            <a:r>
              <a:rPr lang="tr-TR" sz="1050" dirty="0"/>
              <a:t> </a:t>
            </a:r>
            <a:r>
              <a:rPr lang="tr-TR" sz="1050" dirty="0" err="1"/>
              <a:t>gum</a:t>
            </a:r>
            <a:r>
              <a:rPr lang="tr-TR" sz="1050" dirty="0"/>
              <a:t> </a:t>
            </a:r>
            <a:r>
              <a:rPr lang="tr-TR" sz="1050" err="1"/>
              <a:t>xanthan-based</a:t>
            </a:r>
            <a:r>
              <a:rPr lang="tr-TR" sz="1050"/>
              <a:t> </a:t>
            </a:r>
            <a:r>
              <a:rPr lang="tr-TR" sz="1050" smtClean="0"/>
              <a:t>IPN</a:t>
            </a:r>
            <a:r>
              <a:rPr lang="tr-TR" sz="1050"/>
              <a:t>. </a:t>
            </a:r>
            <a:r>
              <a:rPr lang="tr-TR" sz="1050" smtClean="0"/>
              <a:t>Iranian </a:t>
            </a:r>
            <a:r>
              <a:rPr lang="tr-TR" sz="1050" dirty="0" err="1"/>
              <a:t>Polymer</a:t>
            </a:r>
            <a:r>
              <a:rPr lang="tr-TR" sz="1050" dirty="0"/>
              <a:t> </a:t>
            </a:r>
            <a:r>
              <a:rPr lang="tr-TR" sz="1050" dirty="0" err="1"/>
              <a:t>Journal</a:t>
            </a:r>
            <a:r>
              <a:rPr lang="tr-TR" sz="1050" dirty="0"/>
              <a:t>, 26(8), 563-577.</a:t>
            </a:r>
          </a:p>
        </p:txBody>
      </p:sp>
      <p:sp>
        <p:nvSpPr>
          <p:cNvPr id="11" name="Dikdörtgen 10">
            <a:extLst>
              <a:ext uri="{FF2B5EF4-FFF2-40B4-BE49-F238E27FC236}">
                <a16:creationId xmlns:a16="http://schemas.microsoft.com/office/drawing/2014/main" xmlns="" id="{94F83B34-B971-4BA4-96D0-E47255363095}"/>
              </a:ext>
            </a:extLst>
          </p:cNvPr>
          <p:cNvSpPr/>
          <p:nvPr/>
        </p:nvSpPr>
        <p:spPr>
          <a:xfrm>
            <a:off x="1355318" y="18534"/>
            <a:ext cx="2218877" cy="369332"/>
          </a:xfrm>
          <a:prstGeom prst="rect">
            <a:avLst/>
          </a:prstGeom>
        </p:spPr>
        <p:txBody>
          <a:bodyPr wrap="none">
            <a:spAutoFit/>
          </a:bodyPr>
          <a:lstStyle/>
          <a:p>
            <a:r>
              <a:rPr lang="tr-TR" b="1" i="1" dirty="0" err="1"/>
              <a:t>Phaseolus</a:t>
            </a:r>
            <a:r>
              <a:rPr lang="tr-TR" b="1" i="1" dirty="0"/>
              <a:t> </a:t>
            </a:r>
            <a:r>
              <a:rPr lang="tr-TR" b="1" i="1" dirty="0" err="1"/>
              <a:t>vulgaris</a:t>
            </a:r>
            <a:endParaRPr lang="tr-TR" b="1" i="1" dirty="0"/>
          </a:p>
        </p:txBody>
      </p:sp>
      <p:sp>
        <p:nvSpPr>
          <p:cNvPr id="12" name="Dikdörtgen 11">
            <a:extLst>
              <a:ext uri="{FF2B5EF4-FFF2-40B4-BE49-F238E27FC236}">
                <a16:creationId xmlns:a16="http://schemas.microsoft.com/office/drawing/2014/main" xmlns="" id="{B25E5F50-543E-4DEB-ABCF-02F035AA2DD5}"/>
              </a:ext>
            </a:extLst>
          </p:cNvPr>
          <p:cNvSpPr/>
          <p:nvPr/>
        </p:nvSpPr>
        <p:spPr>
          <a:xfrm>
            <a:off x="8229735" y="11668"/>
            <a:ext cx="1898277" cy="369332"/>
          </a:xfrm>
          <a:prstGeom prst="rect">
            <a:avLst/>
          </a:prstGeom>
        </p:spPr>
        <p:txBody>
          <a:bodyPr wrap="none">
            <a:spAutoFit/>
          </a:bodyPr>
          <a:lstStyle/>
          <a:p>
            <a:r>
              <a:rPr lang="tr-TR" b="1" i="1" dirty="0" err="1"/>
              <a:t>Cicer</a:t>
            </a:r>
            <a:r>
              <a:rPr lang="tr-TR" b="1" i="1" dirty="0"/>
              <a:t> </a:t>
            </a:r>
            <a:r>
              <a:rPr lang="tr-TR" b="1" i="1" dirty="0" err="1"/>
              <a:t>arietinum</a:t>
            </a:r>
            <a:endParaRPr lang="tr-TR" b="1" i="1" dirty="0"/>
          </a:p>
        </p:txBody>
      </p:sp>
      <p:pic>
        <p:nvPicPr>
          <p:cNvPr id="1026" name="Picture 2" descr="G:\hidrojel\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440" y="200286"/>
            <a:ext cx="2235573" cy="23905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hidrojel\Potassium-Polyacrylate-Super-Absorbent-Polymer-as-Agriculture-Fertiliz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9670" y="2754086"/>
            <a:ext cx="2253343" cy="2135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hidrojel\How-long-would-potassium-polyacrylate-work-in-soil-packrain-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9670" y="5077302"/>
            <a:ext cx="2238476" cy="148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3735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5CB3E019-61E8-45B8-B959-F978EA284381}"/>
              </a:ext>
            </a:extLst>
          </p:cNvPr>
          <p:cNvSpPr>
            <a:spLocks noGrp="1"/>
          </p:cNvSpPr>
          <p:nvPr>
            <p:ph type="title"/>
          </p:nvPr>
        </p:nvSpPr>
        <p:spPr>
          <a:xfrm>
            <a:off x="-21094" y="6172199"/>
            <a:ext cx="8534400" cy="903917"/>
          </a:xfrm>
        </p:spPr>
        <p:txBody>
          <a:bodyPr/>
          <a:lstStyle/>
          <a:p>
            <a:r>
              <a:rPr lang="tr-TR" dirty="0" err="1" smtClean="0"/>
              <a:t>TarImda</a:t>
            </a:r>
            <a:r>
              <a:rPr lang="tr-TR" dirty="0" smtClean="0"/>
              <a:t> </a:t>
            </a:r>
            <a:r>
              <a:rPr lang="tr-TR" dirty="0" err="1" smtClean="0"/>
              <a:t>kullanIm</a:t>
            </a:r>
            <a:r>
              <a:rPr lang="tr-TR" dirty="0" smtClean="0"/>
              <a:t> </a:t>
            </a:r>
            <a:r>
              <a:rPr lang="tr-TR" dirty="0" err="1" smtClean="0"/>
              <a:t>Şekİllerİ</a:t>
            </a:r>
            <a:endParaRPr lang="tr-TR" dirty="0"/>
          </a:p>
        </p:txBody>
      </p:sp>
      <p:pic>
        <p:nvPicPr>
          <p:cNvPr id="6148" name="Picture 4" descr="SOCO-SAP for agriculture (4)">
            <a:extLst>
              <a:ext uri="{FF2B5EF4-FFF2-40B4-BE49-F238E27FC236}">
                <a16:creationId xmlns:a16="http://schemas.microsoft.com/office/drawing/2014/main" xmlns="" id="{AFB62099-39E8-420D-92D8-87C4957F5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37" y="522072"/>
            <a:ext cx="3047966" cy="1779220"/>
          </a:xfrm>
          <a:prstGeom prst="rect">
            <a:avLst/>
          </a:prstGeom>
          <a:noFill/>
          <a:extLst>
            <a:ext uri="{909E8E84-426E-40DD-AFC4-6F175D3DCCD1}">
              <a14:hiddenFill xmlns:a14="http://schemas.microsoft.com/office/drawing/2010/main">
                <a:solidFill>
                  <a:srgbClr val="FFFFFF"/>
                </a:solidFill>
              </a14:hiddenFill>
            </a:ext>
          </a:extLst>
        </p:spPr>
      </p:pic>
      <p:sp>
        <p:nvSpPr>
          <p:cNvPr id="7" name="İçerik Yer Tutucusu 2">
            <a:extLst>
              <a:ext uri="{FF2B5EF4-FFF2-40B4-BE49-F238E27FC236}">
                <a16:creationId xmlns:a16="http://schemas.microsoft.com/office/drawing/2014/main" xmlns="" id="{32372AB7-313A-480B-9D9B-575C32A828C4}"/>
              </a:ext>
            </a:extLst>
          </p:cNvPr>
          <p:cNvSpPr txBox="1">
            <a:spLocks/>
          </p:cNvSpPr>
          <p:nvPr/>
        </p:nvSpPr>
        <p:spPr>
          <a:xfrm>
            <a:off x="3894456" y="87124"/>
            <a:ext cx="8297544" cy="1747521"/>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tr-TR" dirty="0"/>
          </a:p>
          <a:p>
            <a:r>
              <a:rPr lang="tr-TR" b="1" dirty="0"/>
              <a:t>Tohum kaplama</a:t>
            </a:r>
            <a:r>
              <a:rPr lang="tr-TR"/>
              <a:t>; </a:t>
            </a:r>
            <a:r>
              <a:rPr lang="tr-TR" smtClean="0"/>
              <a:t>tohumları hastalık </a:t>
            </a:r>
            <a:r>
              <a:rPr lang="tr-TR"/>
              <a:t>ve </a:t>
            </a:r>
            <a:r>
              <a:rPr lang="tr-TR" smtClean="0"/>
              <a:t>zararlılara karşı </a:t>
            </a:r>
            <a:r>
              <a:rPr lang="tr-TR" dirty="0"/>
              <a:t>dirençli hale getirme </a:t>
            </a:r>
            <a:r>
              <a:rPr lang="tr-TR"/>
              <a:t>ve </a:t>
            </a:r>
            <a:r>
              <a:rPr lang="tr-TR" smtClean="0"/>
              <a:t>çıkış hızını </a:t>
            </a:r>
            <a:r>
              <a:rPr lang="tr-TR" dirty="0"/>
              <a:t>sağlamak </a:t>
            </a:r>
            <a:r>
              <a:rPr lang="tr-TR"/>
              <a:t>için </a:t>
            </a:r>
            <a:r>
              <a:rPr lang="tr-TR" smtClean="0"/>
              <a:t>yapılan </a:t>
            </a:r>
            <a:r>
              <a:rPr lang="tr-TR" dirty="0"/>
              <a:t>tohum </a:t>
            </a:r>
            <a:r>
              <a:rPr lang="tr-TR"/>
              <a:t>kaplama </a:t>
            </a:r>
            <a:r>
              <a:rPr lang="tr-TR" smtClean="0"/>
              <a:t>uygulamalarında kullanılmaktadırlar</a:t>
            </a:r>
            <a:r>
              <a:rPr lang="tr-TR" dirty="0"/>
              <a:t>. Bu işlem düşük maliyetle gerçekleştirilmekte ve iyi sonuçlar elde edilmektedir.</a:t>
            </a:r>
          </a:p>
        </p:txBody>
      </p:sp>
      <p:pic>
        <p:nvPicPr>
          <p:cNvPr id="10" name="Resim 9">
            <a:extLst>
              <a:ext uri="{FF2B5EF4-FFF2-40B4-BE49-F238E27FC236}">
                <a16:creationId xmlns:a16="http://schemas.microsoft.com/office/drawing/2014/main" xmlns="" id="{B3DC2014-362B-4D03-9D45-55AC5B05C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37" y="2624142"/>
            <a:ext cx="1523983" cy="1523983"/>
          </a:xfrm>
          <a:prstGeom prst="rect">
            <a:avLst/>
          </a:prstGeom>
        </p:spPr>
      </p:pic>
      <p:sp>
        <p:nvSpPr>
          <p:cNvPr id="13" name="İçerik Yer Tutucusu 2">
            <a:extLst>
              <a:ext uri="{FF2B5EF4-FFF2-40B4-BE49-F238E27FC236}">
                <a16:creationId xmlns:a16="http://schemas.microsoft.com/office/drawing/2014/main" xmlns="" id="{408B876F-617C-41D7-9B81-065CC70C3D4E}"/>
              </a:ext>
            </a:extLst>
          </p:cNvPr>
          <p:cNvSpPr txBox="1">
            <a:spLocks/>
          </p:cNvSpPr>
          <p:nvPr/>
        </p:nvSpPr>
        <p:spPr>
          <a:xfrm>
            <a:off x="3894456" y="2039299"/>
            <a:ext cx="8297544" cy="1747521"/>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tr-TR" dirty="0"/>
          </a:p>
          <a:p>
            <a:r>
              <a:rPr lang="tr-TR" b="1" dirty="0"/>
              <a:t>Süs bitkileri ve Peyzaj </a:t>
            </a:r>
            <a:r>
              <a:rPr lang="tr-TR" b="1" dirty="0" smtClean="0"/>
              <a:t>Alanlarında Kullanımı</a:t>
            </a:r>
            <a:r>
              <a:rPr lang="tr-TR" dirty="0" smtClean="0"/>
              <a:t>; </a:t>
            </a:r>
            <a:r>
              <a:rPr lang="tr-TR" dirty="0"/>
              <a:t>fide oluşturma, peyzaj </a:t>
            </a:r>
            <a:r>
              <a:rPr lang="tr-TR" dirty="0" smtClean="0"/>
              <a:t>alanları </a:t>
            </a:r>
            <a:r>
              <a:rPr lang="tr-TR" dirty="0"/>
              <a:t>ve </a:t>
            </a:r>
            <a:r>
              <a:rPr lang="tr-TR" dirty="0" smtClean="0"/>
              <a:t>saksı </a:t>
            </a:r>
            <a:r>
              <a:rPr lang="tr-TR" dirty="0"/>
              <a:t>bitkileri için ideal </a:t>
            </a:r>
            <a:r>
              <a:rPr lang="tr-TR" dirty="0" smtClean="0"/>
              <a:t>karışım hazırlamada kullanılabilirler</a:t>
            </a:r>
            <a:r>
              <a:rPr lang="tr-TR" dirty="0"/>
              <a:t>. </a:t>
            </a:r>
            <a:r>
              <a:rPr lang="tr-TR" i="1" dirty="0" smtClean="0"/>
              <a:t>Kuraklık </a:t>
            </a:r>
            <a:r>
              <a:rPr lang="tr-TR" i="1" dirty="0"/>
              <a:t>ve solma riskini </a:t>
            </a:r>
            <a:r>
              <a:rPr lang="tr-TR" i="1" dirty="0" smtClean="0"/>
              <a:t>azaltır</a:t>
            </a:r>
            <a:r>
              <a:rPr lang="tr-TR" i="1" dirty="0"/>
              <a:t>, bitkilerin sulanma </a:t>
            </a:r>
            <a:r>
              <a:rPr lang="tr-TR" i="1" dirty="0" smtClean="0"/>
              <a:t>aralığının uzatır</a:t>
            </a:r>
            <a:r>
              <a:rPr lang="tr-TR" i="1" dirty="0"/>
              <a:t>.</a:t>
            </a:r>
          </a:p>
        </p:txBody>
      </p:sp>
      <p:pic>
        <p:nvPicPr>
          <p:cNvPr id="6150" name="Picture 6" descr="hidrojel peyzaj ile ilgili gÃ¶rsel sonucu">
            <a:extLst>
              <a:ext uri="{FF2B5EF4-FFF2-40B4-BE49-F238E27FC236}">
                <a16:creationId xmlns:a16="http://schemas.microsoft.com/office/drawing/2014/main" xmlns="" id="{42464FD7-CD30-4316-8FD0-999B6DD1BF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720" y="2624143"/>
            <a:ext cx="1523983" cy="1543628"/>
          </a:xfrm>
          <a:prstGeom prst="rect">
            <a:avLst/>
          </a:prstGeom>
          <a:noFill/>
          <a:extLst>
            <a:ext uri="{909E8E84-426E-40DD-AFC4-6F175D3DCCD1}">
              <a14:hiddenFill xmlns:a14="http://schemas.microsoft.com/office/drawing/2010/main">
                <a:solidFill>
                  <a:srgbClr val="FFFFFF"/>
                </a:solidFill>
              </a14:hiddenFill>
            </a:ext>
          </a:extLst>
        </p:spPr>
      </p:pic>
      <p:sp>
        <p:nvSpPr>
          <p:cNvPr id="16" name="İçerik Yer Tutucusu 2">
            <a:extLst>
              <a:ext uri="{FF2B5EF4-FFF2-40B4-BE49-F238E27FC236}">
                <a16:creationId xmlns:a16="http://schemas.microsoft.com/office/drawing/2014/main" xmlns="" id="{2D5E2E45-4837-434B-A836-A642535A41D3}"/>
              </a:ext>
            </a:extLst>
          </p:cNvPr>
          <p:cNvSpPr txBox="1">
            <a:spLocks/>
          </p:cNvSpPr>
          <p:nvPr/>
        </p:nvSpPr>
        <p:spPr>
          <a:xfrm>
            <a:off x="3985896" y="3734798"/>
            <a:ext cx="8297544" cy="233072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tr-TR" dirty="0"/>
          </a:p>
          <a:p>
            <a:r>
              <a:rPr lang="tr-TR" b="1" dirty="0"/>
              <a:t>Çim ve Golf </a:t>
            </a:r>
            <a:r>
              <a:rPr lang="tr-TR" b="1" dirty="0" smtClean="0"/>
              <a:t>Sahalarında kullanım</a:t>
            </a:r>
            <a:r>
              <a:rPr lang="tr-TR" b="1" dirty="0"/>
              <a:t>; </a:t>
            </a:r>
            <a:r>
              <a:rPr lang="tr-TR" dirty="0"/>
              <a:t>Golf ve çimde uygulama</a:t>
            </a:r>
            <a:r>
              <a:rPr lang="tr-TR" i="1" dirty="0"/>
              <a:t>,% 50 -% 70 </a:t>
            </a:r>
            <a:r>
              <a:rPr lang="tr-TR" i="1" dirty="0" smtClean="0"/>
              <a:t>oranında </a:t>
            </a:r>
            <a:r>
              <a:rPr lang="tr-TR" i="1" dirty="0"/>
              <a:t>su tasarrufu sağlar</a:t>
            </a:r>
            <a:r>
              <a:rPr lang="tr-TR" dirty="0"/>
              <a:t>, </a:t>
            </a:r>
            <a:r>
              <a:rPr lang="tr-TR" dirty="0" smtClean="0"/>
              <a:t>bakım </a:t>
            </a:r>
            <a:r>
              <a:rPr lang="tr-TR" dirty="0"/>
              <a:t>maliyetini düşürür. Çim daha </a:t>
            </a:r>
            <a:r>
              <a:rPr lang="tr-TR" dirty="0" smtClean="0"/>
              <a:t>hızlı </a:t>
            </a:r>
            <a:r>
              <a:rPr lang="tr-TR" dirty="0"/>
              <a:t>büyür, daha </a:t>
            </a:r>
            <a:r>
              <a:rPr lang="tr-TR" dirty="0" smtClean="0"/>
              <a:t>sağlıklı </a:t>
            </a:r>
            <a:r>
              <a:rPr lang="tr-TR" dirty="0"/>
              <a:t>ve yeşil daha uzun süre </a:t>
            </a:r>
            <a:r>
              <a:rPr lang="tr-TR" dirty="0" smtClean="0"/>
              <a:t>dayanır</a:t>
            </a:r>
            <a:r>
              <a:rPr lang="tr-TR" dirty="0"/>
              <a:t>, gübre </a:t>
            </a:r>
            <a:r>
              <a:rPr lang="tr-TR" dirty="0" smtClean="0"/>
              <a:t>kaybından </a:t>
            </a:r>
            <a:r>
              <a:rPr lang="tr-TR" dirty="0"/>
              <a:t>kaynaklanan kirlilik </a:t>
            </a:r>
            <a:r>
              <a:rPr lang="tr-TR" dirty="0" smtClean="0"/>
              <a:t>azalır</a:t>
            </a:r>
            <a:r>
              <a:rPr lang="tr-TR" dirty="0"/>
              <a:t>.</a:t>
            </a:r>
          </a:p>
        </p:txBody>
      </p:sp>
      <p:pic>
        <p:nvPicPr>
          <p:cNvPr id="6152" name="Picture 8" descr="SOCO-SAP for agriculture">
            <a:extLst>
              <a:ext uri="{FF2B5EF4-FFF2-40B4-BE49-F238E27FC236}">
                <a16:creationId xmlns:a16="http://schemas.microsoft.com/office/drawing/2014/main" xmlns="" id="{E63EC463-F193-49A2-8908-40EF8BC2E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37" y="4504288"/>
            <a:ext cx="3047966" cy="156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9585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9C6EDEF-A3BB-407B-9CDF-A7E5E5AE68C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11AE95B9-B8B1-4D2E-827E-AE702FB672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9B96C491-9D12-4A1F-87C1-4087035C529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1FFE5C4A-1546-4452-A19D-2A989D4BC40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B148CBA6-F6FA-4167-BD0D-40D35561B2C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xmlns="" id="{0B00BF1A-DE31-418A-A8D6-94DD83A426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Diagonal Corner Rectangle 6">
            <a:extLst>
              <a:ext uri="{FF2B5EF4-FFF2-40B4-BE49-F238E27FC236}">
                <a16:creationId xmlns:a16="http://schemas.microsoft.com/office/drawing/2014/main" xmlns="" id="{5E44135C-8489-48D6-9DE0-01158CEC1D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Super Absorbent Polymer For Plants (1)">
            <a:extLst>
              <a:ext uri="{FF2B5EF4-FFF2-40B4-BE49-F238E27FC236}">
                <a16:creationId xmlns:a16="http://schemas.microsoft.com/office/drawing/2014/main" xmlns="" id="{CBEA27FA-5B28-460D-9073-3CA72A8DE12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89" r="-1" b="-1"/>
          <a:stretch/>
        </p:blipFill>
        <p:spPr bwMode="auto">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C2EBB1E3-798E-4681-9571-598110EB76C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xmlns="" id="{34A29AFA-763B-4A7F-8FF9-FFD9D024E3D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D011B936-A98D-477F-B7BC-3354833D87E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31CCE537-3FB5-4822-9301-DE08C066800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F2C3CF57-635E-4A09-9AF1-7CD17A80988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0E20542C-AE6A-4CFE-BA4B-5D59F9F745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İçerik Yer Tutucusu 2">
            <a:extLst>
              <a:ext uri="{FF2B5EF4-FFF2-40B4-BE49-F238E27FC236}">
                <a16:creationId xmlns:a16="http://schemas.microsoft.com/office/drawing/2014/main" xmlns="" id="{8AE5A593-E944-46C1-9A0D-389996FC85CB}"/>
              </a:ext>
            </a:extLst>
          </p:cNvPr>
          <p:cNvSpPr txBox="1">
            <a:spLocks/>
          </p:cNvSpPr>
          <p:nvPr/>
        </p:nvSpPr>
        <p:spPr>
          <a:xfrm>
            <a:off x="7209496" y="119982"/>
            <a:ext cx="5047616" cy="425040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tr-TR" dirty="0"/>
          </a:p>
          <a:p>
            <a:r>
              <a:rPr lang="tr-TR" b="1" dirty="0"/>
              <a:t>Ağaçlarda </a:t>
            </a:r>
            <a:r>
              <a:rPr lang="tr-TR" b="1" dirty="0" smtClean="0"/>
              <a:t>kullanım</a:t>
            </a:r>
            <a:r>
              <a:rPr lang="tr-TR" b="1" dirty="0"/>
              <a:t>; </a:t>
            </a:r>
            <a:r>
              <a:rPr lang="tr-TR" dirty="0"/>
              <a:t>Fidan yetiştiriciliğinde </a:t>
            </a:r>
            <a:r>
              <a:rPr lang="tr-TR" dirty="0">
                <a:solidFill>
                  <a:srgbClr val="FF0000"/>
                </a:solidFill>
              </a:rPr>
              <a:t>10-20 g/ağaç </a:t>
            </a:r>
            <a:r>
              <a:rPr lang="tr-TR" dirty="0"/>
              <a:t>dozunda </a:t>
            </a:r>
            <a:r>
              <a:rPr lang="tr-TR" dirty="0" err="1"/>
              <a:t>hidrojel</a:t>
            </a:r>
            <a:r>
              <a:rPr lang="tr-TR" dirty="0"/>
              <a:t> </a:t>
            </a:r>
            <a:r>
              <a:rPr lang="tr-TR" dirty="0" smtClean="0"/>
              <a:t>uygulaması </a:t>
            </a:r>
            <a:r>
              <a:rPr lang="tr-TR" dirty="0"/>
              <a:t>hayatta kalma </a:t>
            </a:r>
            <a:r>
              <a:rPr lang="tr-TR" dirty="0" smtClean="0"/>
              <a:t>oranını </a:t>
            </a:r>
            <a:r>
              <a:rPr lang="tr-TR" dirty="0"/>
              <a:t>iki </a:t>
            </a:r>
            <a:r>
              <a:rPr lang="tr-TR" dirty="0" smtClean="0"/>
              <a:t>katına çıkarmaktadır</a:t>
            </a:r>
            <a:r>
              <a:rPr lang="tr-TR" dirty="0"/>
              <a:t>. Yetişkin yaprak döken ağaçlarda organik gübrelerle verilmesi verimi desteklerken </a:t>
            </a:r>
            <a:r>
              <a:rPr lang="tr-TR" dirty="0" smtClean="0"/>
              <a:t>ağacın </a:t>
            </a:r>
            <a:r>
              <a:rPr lang="tr-TR" dirty="0"/>
              <a:t>boyutuna göre doz belirlenmelidir. Genellikte taç iz düşümünün </a:t>
            </a:r>
            <a:r>
              <a:rPr lang="tr-TR" dirty="0" smtClean="0"/>
              <a:t>kapladığı </a:t>
            </a:r>
            <a:r>
              <a:rPr lang="tr-TR" dirty="0"/>
              <a:t>toprak </a:t>
            </a:r>
            <a:r>
              <a:rPr lang="tr-TR" dirty="0" smtClean="0"/>
              <a:t>miktarının </a:t>
            </a:r>
            <a:r>
              <a:rPr lang="tr-TR" dirty="0">
                <a:solidFill>
                  <a:srgbClr val="FF0000"/>
                </a:solidFill>
              </a:rPr>
              <a:t>%0,3’ü </a:t>
            </a:r>
            <a:r>
              <a:rPr lang="tr-TR" dirty="0" smtClean="0"/>
              <a:t>oranında </a:t>
            </a:r>
            <a:r>
              <a:rPr lang="tr-TR" dirty="0" err="1"/>
              <a:t>hidrojel</a:t>
            </a:r>
            <a:r>
              <a:rPr lang="tr-TR" dirty="0"/>
              <a:t> </a:t>
            </a:r>
            <a:r>
              <a:rPr lang="tr-TR" dirty="0" smtClean="0"/>
              <a:t>uygulanması </a:t>
            </a:r>
            <a:r>
              <a:rPr lang="tr-TR" dirty="0"/>
              <a:t>daha etkin </a:t>
            </a:r>
            <a:r>
              <a:rPr lang="tr-TR" dirty="0" smtClean="0"/>
              <a:t>olmaktadır</a:t>
            </a:r>
            <a:r>
              <a:rPr lang="tr-TR" dirty="0"/>
              <a:t>.</a:t>
            </a:r>
          </a:p>
        </p:txBody>
      </p:sp>
      <p:sp>
        <p:nvSpPr>
          <p:cNvPr id="5" name="Dikdörtgen 4">
            <a:extLst>
              <a:ext uri="{FF2B5EF4-FFF2-40B4-BE49-F238E27FC236}">
                <a16:creationId xmlns:a16="http://schemas.microsoft.com/office/drawing/2014/main" xmlns="" id="{45994136-929B-4264-B49E-E8EBA5DE705D}"/>
              </a:ext>
            </a:extLst>
          </p:cNvPr>
          <p:cNvSpPr/>
          <p:nvPr/>
        </p:nvSpPr>
        <p:spPr>
          <a:xfrm>
            <a:off x="634000" y="6001088"/>
            <a:ext cx="9221200" cy="261610"/>
          </a:xfrm>
          <a:prstGeom prst="rect">
            <a:avLst/>
          </a:prstGeom>
        </p:spPr>
        <p:txBody>
          <a:bodyPr wrap="square">
            <a:spAutoFit/>
          </a:bodyPr>
          <a:lstStyle/>
          <a:p>
            <a:r>
              <a:rPr lang="tr-TR" sz="1050" dirty="0">
                <a:hlinkClick r:id="rId3"/>
              </a:rPr>
              <a:t>https://www.socochem.com/super-absorbent-polymer-for-plants.html</a:t>
            </a:r>
            <a:endParaRPr lang="tr-TR" sz="1050" dirty="0"/>
          </a:p>
        </p:txBody>
      </p:sp>
      <p:sp>
        <p:nvSpPr>
          <p:cNvPr id="31" name="Unvan 1">
            <a:extLst>
              <a:ext uri="{FF2B5EF4-FFF2-40B4-BE49-F238E27FC236}">
                <a16:creationId xmlns:a16="http://schemas.microsoft.com/office/drawing/2014/main" xmlns="" id="{B2282E54-5B13-4769-8405-099A9A7D407E}"/>
              </a:ext>
            </a:extLst>
          </p:cNvPr>
          <p:cNvSpPr>
            <a:spLocks noGrp="1"/>
          </p:cNvSpPr>
          <p:nvPr>
            <p:ph type="title"/>
          </p:nvPr>
        </p:nvSpPr>
        <p:spPr>
          <a:xfrm>
            <a:off x="183091" y="6141088"/>
            <a:ext cx="8534400" cy="903917"/>
          </a:xfrm>
        </p:spPr>
        <p:txBody>
          <a:bodyPr/>
          <a:lstStyle/>
          <a:p>
            <a:r>
              <a:rPr lang="tr-TR" dirty="0" err="1" smtClean="0"/>
              <a:t>TarImda</a:t>
            </a:r>
            <a:r>
              <a:rPr lang="tr-TR" dirty="0" smtClean="0"/>
              <a:t> </a:t>
            </a:r>
            <a:r>
              <a:rPr lang="tr-TR" dirty="0" err="1" smtClean="0"/>
              <a:t>kullanIm</a:t>
            </a:r>
            <a:r>
              <a:rPr lang="tr-TR" dirty="0" smtClean="0"/>
              <a:t> </a:t>
            </a:r>
            <a:r>
              <a:rPr lang="tr-TR" dirty="0" err="1" smtClean="0"/>
              <a:t>Şekİllerİ</a:t>
            </a:r>
            <a:endParaRPr lang="tr-TR" dirty="0"/>
          </a:p>
        </p:txBody>
      </p:sp>
    </p:spTree>
    <p:extLst>
      <p:ext uri="{BB962C8B-B14F-4D97-AF65-F5344CB8AC3E}">
        <p14:creationId xmlns:p14="http://schemas.microsoft.com/office/powerpoint/2010/main" val="1948364842"/>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04EAA3D5-CF3D-4A84-9181-BAFA19CDB0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xmlns="" id="{0E38568B-528E-443E-BABB-4B1A46D80367}"/>
              </a:ext>
            </a:extLst>
          </p:cNvPr>
          <p:cNvSpPr>
            <a:spLocks noGrp="1"/>
          </p:cNvSpPr>
          <p:nvPr>
            <p:ph type="title"/>
          </p:nvPr>
        </p:nvSpPr>
        <p:spPr>
          <a:xfrm>
            <a:off x="7213147" y="-107635"/>
            <a:ext cx="5229225" cy="1142462"/>
          </a:xfrm>
        </p:spPr>
        <p:txBody>
          <a:bodyPr anchor="b">
            <a:normAutofit/>
          </a:bodyPr>
          <a:lstStyle/>
          <a:p>
            <a:pPr>
              <a:lnSpc>
                <a:spcPct val="90000"/>
              </a:lnSpc>
            </a:pPr>
            <a:r>
              <a:rPr lang="tr-TR"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TarIm</a:t>
            </a:r>
            <a:r>
              <a:rPr lang="tr-TR"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alanlarInI</a:t>
            </a:r>
            <a:r>
              <a:rPr lang="tr-TR"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etkİleyen</a:t>
            </a:r>
            <a:r>
              <a:rPr lang="tr-TR"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Alternatİf</a:t>
            </a:r>
            <a:r>
              <a:rPr lang="tr-TR"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kullanImlarI</a:t>
            </a:r>
            <a:endParaRPr lang="tr-TR"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Snip Single Corner Rectangle 1">
            <a:extLst>
              <a:ext uri="{FF2B5EF4-FFF2-40B4-BE49-F238E27FC236}">
                <a16:creationId xmlns:a16="http://schemas.microsoft.com/office/drawing/2014/main" xmlns="" id="{05C65807-4FDD-4120-A9E2-1E30FFEA86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28508" y="786117"/>
            <a:ext cx="3013681" cy="2397590"/>
          </a:xfrm>
          <a:prstGeom prst="snip1Rect">
            <a:avLst>
              <a:gd name="adj" fmla="val 21472"/>
            </a:avLst>
          </a:prstGeom>
          <a:solidFill>
            <a:schemeClr val="tx1"/>
          </a:solidFill>
          <a:ln>
            <a:noFill/>
          </a:ln>
          <a:effectLst>
            <a:innerShdw blurRad="57150" dist="38100" dir="186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Snip Single Corner Rectangle 25">
            <a:extLst>
              <a:ext uri="{FF2B5EF4-FFF2-40B4-BE49-F238E27FC236}">
                <a16:creationId xmlns:a16="http://schemas.microsoft.com/office/drawing/2014/main" xmlns="" id="{0A0F3D7E-9BF3-407A-A824-30C5956C3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03057" y="792751"/>
            <a:ext cx="3013681" cy="2390956"/>
          </a:xfrm>
          <a:prstGeom prst="snip1Rect">
            <a:avLst>
              <a:gd name="adj"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sodiumpolyacrylate (1)">
            <a:extLst>
              <a:ext uri="{FF2B5EF4-FFF2-40B4-BE49-F238E27FC236}">
                <a16:creationId xmlns:a16="http://schemas.microsoft.com/office/drawing/2014/main" xmlns="" id="{972BDEA6-3F97-4276-9381-47C573B3D1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75671" y="1152650"/>
            <a:ext cx="2653781" cy="1691785"/>
          </a:xfrm>
          <a:prstGeom prst="rect">
            <a:avLst/>
          </a:prstGeom>
          <a:noFill/>
          <a:extLst>
            <a:ext uri="{909E8E84-426E-40DD-AFC4-6F175D3DCCD1}">
              <a14:hiddenFill xmlns:a14="http://schemas.microsoft.com/office/drawing/2010/main">
                <a:solidFill>
                  <a:srgbClr val="FFFFFF"/>
                </a:solidFill>
              </a14:hiddenFill>
            </a:ext>
          </a:extLst>
        </p:spPr>
      </p:pic>
      <p:sp>
        <p:nvSpPr>
          <p:cNvPr id="143" name="Snip Single Corner Rectangle 32">
            <a:extLst>
              <a:ext uri="{FF2B5EF4-FFF2-40B4-BE49-F238E27FC236}">
                <a16:creationId xmlns:a16="http://schemas.microsoft.com/office/drawing/2014/main" xmlns="" id="{F1F4EFF7-D7D3-4162-B8D9-97A64E275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8509" y="3355734"/>
            <a:ext cx="3013681" cy="2390957"/>
          </a:xfrm>
          <a:prstGeom prst="snip1Rect">
            <a:avLst>
              <a:gd name="adj"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lternative to sandbags-inflatable flood sandless sandbag">
            <a:extLst>
              <a:ext uri="{FF2B5EF4-FFF2-40B4-BE49-F238E27FC236}">
                <a16:creationId xmlns:a16="http://schemas.microsoft.com/office/drawing/2014/main" xmlns="" id="{21E5E411-241E-40A4-8D63-C7CDBB0052F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7208" y="1185225"/>
            <a:ext cx="2686406" cy="1709531"/>
          </a:xfrm>
          <a:prstGeom prst="rect">
            <a:avLst/>
          </a:prstGeom>
          <a:noFill/>
          <a:extLst>
            <a:ext uri="{909E8E84-426E-40DD-AFC4-6F175D3DCCD1}">
              <a14:hiddenFill xmlns:a14="http://schemas.microsoft.com/office/drawing/2010/main">
                <a:solidFill>
                  <a:srgbClr val="FFFFFF"/>
                </a:solidFill>
              </a14:hiddenFill>
            </a:ext>
          </a:extLst>
        </p:spPr>
      </p:pic>
      <p:sp>
        <p:nvSpPr>
          <p:cNvPr id="145" name="Snip Single Corner Rectangle 19">
            <a:extLst>
              <a:ext uri="{FF2B5EF4-FFF2-40B4-BE49-F238E27FC236}">
                <a16:creationId xmlns:a16="http://schemas.microsoft.com/office/drawing/2014/main" xmlns="" id="{30D5EB2F-FD8A-49C7-832B-A61637F44A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4003057" y="3352980"/>
            <a:ext cx="3035918" cy="2389183"/>
          </a:xfrm>
          <a:prstGeom prst="snip1Rect">
            <a:avLst>
              <a:gd name="adj" fmla="val 21019"/>
            </a:avLst>
          </a:prstGeom>
          <a:solidFill>
            <a:schemeClr val="tx1"/>
          </a:solidFill>
          <a:ln>
            <a:noFill/>
          </a:ln>
          <a:effectLst>
            <a:innerShdw blurRad="57150" dist="38100" dir="60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xmlns="" id="{A3097D52-1D99-46F5-B7B5-EF83F4D82A6A}"/>
              </a:ext>
            </a:extLst>
          </p:cNvPr>
          <p:cNvSpPr>
            <a:spLocks noGrp="1"/>
          </p:cNvSpPr>
          <p:nvPr>
            <p:ph idx="1"/>
          </p:nvPr>
        </p:nvSpPr>
        <p:spPr>
          <a:xfrm>
            <a:off x="7532710" y="1121087"/>
            <a:ext cx="4476410" cy="5262770"/>
          </a:xfrm>
        </p:spPr>
        <p:txBody>
          <a:bodyPr anchor="t">
            <a:noAutofit/>
          </a:bodyPr>
          <a:lstStyle/>
          <a:p>
            <a:r>
              <a:rPr lang="tr-TR" dirty="0" err="1"/>
              <a:t>Hidrojellerin</a:t>
            </a:r>
            <a:r>
              <a:rPr lang="tr-TR" dirty="0"/>
              <a:t> </a:t>
            </a:r>
            <a:r>
              <a:rPr lang="tr-TR" dirty="0" smtClean="0"/>
              <a:t>tarım alanlarını </a:t>
            </a:r>
            <a:r>
              <a:rPr lang="tr-TR" dirty="0"/>
              <a:t>etkileyen iki uygulama şekli daha </a:t>
            </a:r>
            <a:r>
              <a:rPr lang="tr-TR" dirty="0" smtClean="0"/>
              <a:t>bulunmaktadır</a:t>
            </a:r>
            <a:r>
              <a:rPr lang="tr-TR" dirty="0"/>
              <a:t>.</a:t>
            </a:r>
          </a:p>
          <a:p>
            <a:r>
              <a:rPr lang="tr-TR" dirty="0"/>
              <a:t>1. </a:t>
            </a:r>
            <a:r>
              <a:rPr lang="tr-TR" b="1" dirty="0"/>
              <a:t>Endüstriyel </a:t>
            </a:r>
            <a:r>
              <a:rPr lang="tr-TR" b="1" dirty="0" smtClean="0"/>
              <a:t>atık sıvı </a:t>
            </a:r>
            <a:r>
              <a:rPr lang="tr-TR" b="1" dirty="0"/>
              <a:t>yönetimi</a:t>
            </a:r>
            <a:r>
              <a:rPr lang="tr-TR" dirty="0"/>
              <a:t>; su ve toprak kirliliğine neden </a:t>
            </a:r>
            <a:r>
              <a:rPr lang="tr-TR" dirty="0" smtClean="0"/>
              <a:t>sıvı </a:t>
            </a:r>
            <a:r>
              <a:rPr lang="tr-TR" dirty="0"/>
              <a:t>Endüstri </a:t>
            </a:r>
            <a:r>
              <a:rPr lang="tr-TR" dirty="0" smtClean="0"/>
              <a:t>atıklarının </a:t>
            </a:r>
            <a:r>
              <a:rPr lang="tr-TR" dirty="0" err="1"/>
              <a:t>hidrojeller</a:t>
            </a:r>
            <a:r>
              <a:rPr lang="tr-TR" dirty="0"/>
              <a:t> </a:t>
            </a:r>
            <a:r>
              <a:rPr lang="tr-TR" dirty="0" smtClean="0"/>
              <a:t>yardımıyla </a:t>
            </a:r>
            <a:r>
              <a:rPr lang="tr-TR" dirty="0" err="1"/>
              <a:t>absorbe</a:t>
            </a:r>
            <a:r>
              <a:rPr lang="tr-TR" dirty="0"/>
              <a:t> edilerek alternatif bertaraf yöntemleri uygulanabilmektedir.</a:t>
            </a:r>
          </a:p>
          <a:p>
            <a:r>
              <a:rPr lang="tr-TR" dirty="0"/>
              <a:t>2. </a:t>
            </a:r>
            <a:r>
              <a:rPr lang="tr-TR" b="1" dirty="0"/>
              <a:t>Sel önleyici torba; </a:t>
            </a:r>
            <a:r>
              <a:rPr lang="tr-TR" dirty="0"/>
              <a:t>Sel riski olan alanlarda dere </a:t>
            </a:r>
            <a:r>
              <a:rPr lang="tr-TR" dirty="0" smtClean="0"/>
              <a:t>yataklarının kenarlarını </a:t>
            </a:r>
            <a:r>
              <a:rPr lang="tr-TR" dirty="0"/>
              <a:t>jel </a:t>
            </a:r>
            <a:r>
              <a:rPr lang="tr-TR" dirty="0" smtClean="0"/>
              <a:t>torbaları </a:t>
            </a:r>
            <a:r>
              <a:rPr lang="tr-TR" dirty="0"/>
              <a:t>yerleştirilerek gelen suyu </a:t>
            </a:r>
            <a:r>
              <a:rPr lang="tr-TR" dirty="0">
                <a:solidFill>
                  <a:srgbClr val="FF0000"/>
                </a:solidFill>
              </a:rPr>
              <a:t>3-5 </a:t>
            </a:r>
            <a:r>
              <a:rPr lang="tr-TR" dirty="0" err="1">
                <a:solidFill>
                  <a:srgbClr val="FF0000"/>
                </a:solidFill>
              </a:rPr>
              <a:t>dk</a:t>
            </a:r>
            <a:r>
              <a:rPr lang="tr-TR" dirty="0">
                <a:solidFill>
                  <a:srgbClr val="FF0000"/>
                </a:solidFill>
              </a:rPr>
              <a:t> </a:t>
            </a:r>
            <a:r>
              <a:rPr lang="tr-TR" dirty="0"/>
              <a:t>içerisinde emer ve sel riskini önleyebilmektedir. Geleneksel kum </a:t>
            </a:r>
            <a:r>
              <a:rPr lang="tr-TR" dirty="0" smtClean="0"/>
              <a:t>torbalarının </a:t>
            </a:r>
            <a:r>
              <a:rPr lang="tr-TR" dirty="0"/>
              <a:t>yerini alabilmektedirler.</a:t>
            </a:r>
          </a:p>
        </p:txBody>
      </p:sp>
      <p:grpSp>
        <p:nvGrpSpPr>
          <p:cNvPr id="147" name="Group 146">
            <a:extLst>
              <a:ext uri="{FF2B5EF4-FFF2-40B4-BE49-F238E27FC236}">
                <a16:creationId xmlns:a16="http://schemas.microsoft.com/office/drawing/2014/main" xmlns="" id="{6C007AF3-44AC-4CF7-98CE-9D9D2D9EBAA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2292" y="2963333"/>
            <a:ext cx="1896535" cy="2218267"/>
            <a:chOff x="10292292" y="2963333"/>
            <a:chExt cx="1896535" cy="2218267"/>
          </a:xfrm>
        </p:grpSpPr>
        <p:cxnSp>
          <p:nvCxnSpPr>
            <p:cNvPr id="148" name="Straight Connector 147">
              <a:extLst>
                <a:ext uri="{FF2B5EF4-FFF2-40B4-BE49-F238E27FC236}">
                  <a16:creationId xmlns:a16="http://schemas.microsoft.com/office/drawing/2014/main" xmlns="" id="{9060A8E5-6C59-49DE-879E-8464305947B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xmlns="" id="{A59A09FE-C06E-45D5-B9DE-291665C1F9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xmlns="" id="{35147E91-108E-48D8-9861-17D52CF117B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xmlns="" id="{43540AB4-9D0B-4292-9559-5735F15E20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xmlns="" id="{27D47608-0B92-4AF8-83B5-01CA325524F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7" name="videoplayback">
            <a:hlinkClick r:id="" action="ppaction://media"/>
            <a:extLst>
              <a:ext uri="{FF2B5EF4-FFF2-40B4-BE49-F238E27FC236}">
                <a16:creationId xmlns:a16="http://schemas.microsoft.com/office/drawing/2014/main" xmlns="" id="{67B130E6-3E44-458F-B8E2-4C79BDD8A9B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8508" y="3243544"/>
            <a:ext cx="6210467" cy="3407628"/>
          </a:xfrm>
          <a:prstGeom prst="rect">
            <a:avLst/>
          </a:prstGeom>
        </p:spPr>
      </p:pic>
    </p:spTree>
    <p:extLst>
      <p:ext uri="{BB962C8B-B14F-4D97-AF65-F5344CB8AC3E}">
        <p14:creationId xmlns:p14="http://schemas.microsoft.com/office/powerpoint/2010/main" val="3093502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E2B94EC0-0A79-43FA-A7ED-64B376AF8F0F}"/>
              </a:ext>
            </a:extLst>
          </p:cNvPr>
          <p:cNvSpPr>
            <a:spLocks noGrp="1"/>
          </p:cNvSpPr>
          <p:nvPr>
            <p:ph idx="1"/>
          </p:nvPr>
        </p:nvSpPr>
        <p:spPr>
          <a:xfrm>
            <a:off x="684212" y="685800"/>
            <a:ext cx="10918508" cy="3615267"/>
          </a:xfrm>
        </p:spPr>
        <p:txBody>
          <a:bodyPr>
            <a:normAutofit/>
          </a:bodyPr>
          <a:lstStyle/>
          <a:p>
            <a:r>
              <a:rPr lang="tr-TR" sz="2400" dirty="0"/>
              <a:t>Sonuç olarak; yeryüzünün çöl </a:t>
            </a:r>
            <a:r>
              <a:rPr lang="tr-TR" sz="2400" dirty="0" smtClean="0"/>
              <a:t>olmaması, </a:t>
            </a:r>
            <a:r>
              <a:rPr lang="tr-TR" sz="2400" dirty="0"/>
              <a:t>bitkisel üretimin </a:t>
            </a:r>
            <a:r>
              <a:rPr lang="tr-TR" sz="2400" dirty="0" smtClean="0"/>
              <a:t>devamlığı, topraklarımızın kaybolmaması </a:t>
            </a:r>
            <a:r>
              <a:rPr lang="tr-TR" sz="2400" dirty="0"/>
              <a:t>için birçok </a:t>
            </a:r>
            <a:r>
              <a:rPr lang="tr-TR" sz="2400" dirty="0" smtClean="0"/>
              <a:t>araştırma yapılmaktadır</a:t>
            </a:r>
            <a:r>
              <a:rPr lang="tr-TR" sz="2400" dirty="0"/>
              <a:t>. </a:t>
            </a:r>
            <a:r>
              <a:rPr lang="tr-TR" sz="2400" dirty="0" err="1"/>
              <a:t>Hidrojellerinde</a:t>
            </a:r>
            <a:r>
              <a:rPr lang="tr-TR" sz="2400" dirty="0"/>
              <a:t> bu aşamada önemli materyallerden biri olduğu ve </a:t>
            </a:r>
            <a:r>
              <a:rPr lang="tr-TR" sz="2400" dirty="0" smtClean="0"/>
              <a:t>farklı   bakış açıları ile yeni çalışmalar yapılmasının </a:t>
            </a:r>
            <a:r>
              <a:rPr lang="tr-TR" sz="2400" dirty="0"/>
              <a:t>önemli olduğu düşünülmektedir.</a:t>
            </a:r>
          </a:p>
          <a:p>
            <a:endParaRPr lang="tr-TR" sz="2400" dirty="0"/>
          </a:p>
          <a:p>
            <a:endParaRPr lang="tr-TR" sz="2400" dirty="0"/>
          </a:p>
          <a:p>
            <a:endParaRPr lang="tr-TR" sz="2400" dirty="0"/>
          </a:p>
        </p:txBody>
      </p:sp>
      <p:sp>
        <p:nvSpPr>
          <p:cNvPr id="4" name="Dikdörtgen 3">
            <a:extLst>
              <a:ext uri="{FF2B5EF4-FFF2-40B4-BE49-F238E27FC236}">
                <a16:creationId xmlns:a16="http://schemas.microsoft.com/office/drawing/2014/main" xmlns="" id="{58DECFCD-9202-4228-B53E-90BE67FB92B0}"/>
              </a:ext>
            </a:extLst>
          </p:cNvPr>
          <p:cNvSpPr/>
          <p:nvPr/>
        </p:nvSpPr>
        <p:spPr>
          <a:xfrm>
            <a:off x="1865579" y="3589774"/>
            <a:ext cx="8456161" cy="523220"/>
          </a:xfrm>
          <a:prstGeom prst="rect">
            <a:avLst/>
          </a:prstGeom>
        </p:spPr>
        <p:txBody>
          <a:bodyPr wrap="none">
            <a:spAutoFit/>
          </a:bodyPr>
          <a:lstStyle/>
          <a:p>
            <a:r>
              <a:rPr lang="tr-TR" sz="2800" dirty="0"/>
              <a:t>Suyu hayal etmek susuzluğu gidermez.(Atasözü)</a:t>
            </a:r>
            <a:endParaRPr lang="tr-TR" sz="3200" dirty="0"/>
          </a:p>
        </p:txBody>
      </p:sp>
      <p:sp>
        <p:nvSpPr>
          <p:cNvPr id="5" name="Dikdörtgen 4">
            <a:extLst>
              <a:ext uri="{FF2B5EF4-FFF2-40B4-BE49-F238E27FC236}">
                <a16:creationId xmlns:a16="http://schemas.microsoft.com/office/drawing/2014/main" xmlns="" id="{5E3BC38F-EA88-427B-824B-F04935FAE584}"/>
              </a:ext>
            </a:extLst>
          </p:cNvPr>
          <p:cNvSpPr/>
          <p:nvPr/>
        </p:nvSpPr>
        <p:spPr>
          <a:xfrm>
            <a:off x="3309820" y="4848761"/>
            <a:ext cx="5567680" cy="1323439"/>
          </a:xfrm>
          <a:prstGeom prst="rect">
            <a:avLst/>
          </a:prstGeom>
        </p:spPr>
        <p:txBody>
          <a:bodyPr wrap="square">
            <a:spAutoFit/>
          </a:bodyPr>
          <a:lstStyle/>
          <a:p>
            <a:r>
              <a:rPr lang="tr-TR" sz="8000" dirty="0">
                <a:solidFill>
                  <a:schemeClr val="accent3">
                    <a:lumMod val="50000"/>
                  </a:schemeClr>
                </a:solidFill>
              </a:rPr>
              <a:t>Teşekkürler</a:t>
            </a:r>
          </a:p>
        </p:txBody>
      </p:sp>
    </p:spTree>
    <p:extLst>
      <p:ext uri="{BB962C8B-B14F-4D97-AF65-F5344CB8AC3E}">
        <p14:creationId xmlns:p14="http://schemas.microsoft.com/office/powerpoint/2010/main" val="2444213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7BFCF6A-3EC8-4359-AC07-BC1504535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xmlns="" id="{C6EFF399-5096-4192-8885-56C67C793007}"/>
              </a:ext>
            </a:extLst>
          </p:cNvPr>
          <p:cNvSpPr>
            <a:spLocks noGrp="1"/>
          </p:cNvSpPr>
          <p:nvPr>
            <p:ph type="title"/>
          </p:nvPr>
        </p:nvSpPr>
        <p:spPr>
          <a:xfrm>
            <a:off x="4661860" y="5245100"/>
            <a:ext cx="5627258" cy="1507067"/>
          </a:xfrm>
        </p:spPr>
        <p:txBody>
          <a:bodyPr>
            <a:normAutofit/>
          </a:bodyPr>
          <a:lstStyle/>
          <a:p>
            <a:r>
              <a:rPr lang="tr-TR" dirty="0" err="1" smtClean="0"/>
              <a:t>Hİdrojel</a:t>
            </a:r>
            <a:r>
              <a:rPr lang="tr-TR" dirty="0" smtClean="0"/>
              <a:t> </a:t>
            </a:r>
            <a:r>
              <a:rPr lang="tr-TR" dirty="0" err="1" smtClean="0"/>
              <a:t>nedİr</a:t>
            </a:r>
            <a:r>
              <a:rPr lang="tr-TR" dirty="0">
                <a:latin typeface="Arial" panose="020B0604020202020204" pitchFamily="34" charset="0"/>
                <a:cs typeface="Arial" panose="020B0604020202020204" pitchFamily="34" charset="0"/>
              </a:rPr>
              <a:t>?</a:t>
            </a:r>
          </a:p>
        </p:txBody>
      </p:sp>
      <p:sp>
        <p:nvSpPr>
          <p:cNvPr id="11" name="Snip Diagonal Corner Rectangle 25">
            <a:extLst>
              <a:ext uri="{FF2B5EF4-FFF2-40B4-BE49-F238E27FC236}">
                <a16:creationId xmlns:a16="http://schemas.microsoft.com/office/drawing/2014/main" xmlns="" id="{66F2EB64-5F95-463F-A7D5-1911E2172A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Super Absorbent Polymer For Concrete">
            <a:extLst>
              <a:ext uri="{FF2B5EF4-FFF2-40B4-BE49-F238E27FC236}">
                <a16:creationId xmlns:a16="http://schemas.microsoft.com/office/drawing/2014/main" xmlns="" id="{57E998DC-DB3C-4F3B-A7C0-E646093A1B59}"/>
              </a:ext>
            </a:extLst>
          </p:cNvPr>
          <p:cNvPicPr/>
          <p:nvPr/>
        </p:nvPicPr>
        <p:blipFill rotWithShape="1">
          <a:blip r:embed="rId2">
            <a:extLst>
              <a:ext uri="{28A0092B-C50C-407E-A947-70E740481C1C}">
                <a14:useLocalDpi xmlns:a14="http://schemas.microsoft.com/office/drawing/2010/main" val="0"/>
              </a:ext>
            </a:extLst>
          </a:blip>
          <a:srcRect l="18188" r="14469" b="-1"/>
          <a:stretch/>
        </p:blipFill>
        <p:spPr bwMode="auto">
          <a:xfrm>
            <a:off x="800558" y="786117"/>
            <a:ext cx="3337560" cy="4956048"/>
          </a:xfrm>
          <a:custGeom>
            <a:avLst/>
            <a:gdLst>
              <a:gd name="connsiteX0" fmla="*/ 384420 w 3337560"/>
              <a:gd name="connsiteY0" fmla="*/ 0 h 4956048"/>
              <a:gd name="connsiteX1" fmla="*/ 3337560 w 3337560"/>
              <a:gd name="connsiteY1" fmla="*/ 0 h 4956048"/>
              <a:gd name="connsiteX2" fmla="*/ 3337560 w 3337560"/>
              <a:gd name="connsiteY2" fmla="*/ 4571628 h 4956048"/>
              <a:gd name="connsiteX3" fmla="*/ 2953140 w 3337560"/>
              <a:gd name="connsiteY3" fmla="*/ 4956048 h 4956048"/>
              <a:gd name="connsiteX4" fmla="*/ 0 w 3337560"/>
              <a:gd name="connsiteY4" fmla="*/ 4956048 h 4956048"/>
              <a:gd name="connsiteX5" fmla="*/ 0 w 3337560"/>
              <a:gd name="connsiteY5" fmla="*/ 384420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7560" h="4956048">
                <a:moveTo>
                  <a:pt x="384420" y="0"/>
                </a:moveTo>
                <a:lnTo>
                  <a:pt x="3337560" y="0"/>
                </a:lnTo>
                <a:lnTo>
                  <a:pt x="3337560" y="4571628"/>
                </a:lnTo>
                <a:lnTo>
                  <a:pt x="2953140" y="4956048"/>
                </a:lnTo>
                <a:lnTo>
                  <a:pt x="0" y="4956048"/>
                </a:lnTo>
                <a:lnTo>
                  <a:pt x="0" y="384420"/>
                </a:lnTo>
                <a:close/>
              </a:path>
            </a:pathLst>
          </a:custGeom>
          <a:noFill/>
        </p:spPr>
      </p:pic>
      <p:sp>
        <p:nvSpPr>
          <p:cNvPr id="3" name="İçerik Yer Tutucusu 2">
            <a:extLst>
              <a:ext uri="{FF2B5EF4-FFF2-40B4-BE49-F238E27FC236}">
                <a16:creationId xmlns:a16="http://schemas.microsoft.com/office/drawing/2014/main" xmlns="" id="{88BD5398-54C3-48CB-B0C1-302ABEF124E8}"/>
              </a:ext>
            </a:extLst>
          </p:cNvPr>
          <p:cNvSpPr>
            <a:spLocks noGrp="1"/>
          </p:cNvSpPr>
          <p:nvPr>
            <p:ph idx="1"/>
          </p:nvPr>
        </p:nvSpPr>
        <p:spPr>
          <a:xfrm>
            <a:off x="4661859" y="685799"/>
            <a:ext cx="7030787" cy="4888149"/>
          </a:xfrm>
        </p:spPr>
        <p:txBody>
          <a:bodyPr>
            <a:normAutofit/>
          </a:bodyPr>
          <a:lstStyle/>
          <a:p>
            <a:pPr>
              <a:lnSpc>
                <a:spcPct val="90000"/>
              </a:lnSpc>
            </a:pPr>
            <a:r>
              <a:rPr lang="tr-TR" dirty="0"/>
              <a:t>Su emici malzemeler nedir diye düşünüldüğünde ilk akla gelenler;</a:t>
            </a:r>
          </a:p>
          <a:p>
            <a:pPr marL="0" indent="0">
              <a:lnSpc>
                <a:spcPct val="90000"/>
              </a:lnSpc>
              <a:buNone/>
            </a:pPr>
            <a:r>
              <a:rPr lang="tr-TR" dirty="0"/>
              <a:t>	pamuk, peçete, sünger, susuz kalsiyum klorür, soda 	kireci veya aktif karbondur. </a:t>
            </a:r>
          </a:p>
          <a:p>
            <a:pPr marL="0" indent="0">
              <a:lnSpc>
                <a:spcPct val="90000"/>
              </a:lnSpc>
              <a:buNone/>
            </a:pPr>
            <a:r>
              <a:rPr lang="tr-TR" dirty="0"/>
              <a:t>Ancak bu malzemeler </a:t>
            </a:r>
            <a:r>
              <a:rPr lang="tr-TR" dirty="0" smtClean="0"/>
              <a:t>ağırlıklarının </a:t>
            </a:r>
            <a:r>
              <a:rPr lang="tr-TR" dirty="0"/>
              <a:t>birkaç </a:t>
            </a:r>
            <a:r>
              <a:rPr lang="tr-TR" dirty="0" smtClean="0"/>
              <a:t>katı </a:t>
            </a:r>
            <a:r>
              <a:rPr lang="tr-TR" dirty="0"/>
              <a:t>su tutabilmekte ve </a:t>
            </a:r>
            <a:r>
              <a:rPr lang="tr-TR" dirty="0" smtClean="0"/>
              <a:t>basınç altında </a:t>
            </a:r>
            <a:r>
              <a:rPr lang="tr-TR" dirty="0"/>
              <a:t>bünyelerinde </a:t>
            </a:r>
            <a:r>
              <a:rPr lang="tr-TR" dirty="0" smtClean="0"/>
              <a:t>tuttukları </a:t>
            </a:r>
            <a:r>
              <a:rPr lang="tr-TR" dirty="0"/>
              <a:t>suyu kaybetmektedir. Bu sebeple </a:t>
            </a:r>
            <a:r>
              <a:rPr lang="tr-TR" dirty="0" smtClean="0"/>
              <a:t>araştırmacılar basınç altında </a:t>
            </a:r>
            <a:r>
              <a:rPr lang="tr-TR" dirty="0"/>
              <a:t>suyu tutabilen malzemeler geliştirmeye </a:t>
            </a:r>
            <a:r>
              <a:rPr lang="tr-TR" dirty="0" smtClean="0"/>
              <a:t>çalışmışlar </a:t>
            </a:r>
            <a:r>
              <a:rPr lang="tr-TR" dirty="0"/>
              <a:t>ve şimdiki </a:t>
            </a:r>
            <a:r>
              <a:rPr lang="tr-TR" dirty="0" smtClean="0"/>
              <a:t>adıyla </a:t>
            </a:r>
            <a:r>
              <a:rPr lang="tr-TR" dirty="0" err="1"/>
              <a:t>hidrojelleri</a:t>
            </a:r>
            <a:r>
              <a:rPr lang="tr-TR" dirty="0"/>
              <a:t> yani </a:t>
            </a:r>
            <a:r>
              <a:rPr lang="tr-TR" dirty="0" err="1"/>
              <a:t>poliakrilitleri</a:t>
            </a:r>
            <a:r>
              <a:rPr lang="tr-TR" dirty="0"/>
              <a:t> </a:t>
            </a:r>
            <a:r>
              <a:rPr lang="tr-TR" dirty="0" smtClean="0"/>
              <a:t>bulmuşlardır</a:t>
            </a:r>
            <a:r>
              <a:rPr lang="tr-TR" dirty="0"/>
              <a:t>.</a:t>
            </a:r>
          </a:p>
          <a:p>
            <a:pPr marL="0" indent="0">
              <a:lnSpc>
                <a:spcPct val="90000"/>
              </a:lnSpc>
              <a:buNone/>
            </a:pPr>
            <a:r>
              <a:rPr lang="tr-TR" dirty="0" smtClean="0"/>
              <a:t>Kısaca tanımlayacak </a:t>
            </a:r>
            <a:r>
              <a:rPr lang="tr-TR" dirty="0"/>
              <a:t>olursak;</a:t>
            </a:r>
          </a:p>
          <a:p>
            <a:pPr marL="0" indent="0">
              <a:lnSpc>
                <a:spcPct val="90000"/>
              </a:lnSpc>
              <a:buNone/>
            </a:pPr>
            <a:r>
              <a:rPr lang="tr-TR" dirty="0"/>
              <a:t>Suyla etkileştiklerinde diğer maddelerin aksine çözünmeyen  ve çözücüyü içine alarak şişen üç boyutlu </a:t>
            </a:r>
            <a:r>
              <a:rPr lang="tr-TR" dirty="0" smtClean="0"/>
              <a:t>yapıda </a:t>
            </a:r>
            <a:r>
              <a:rPr lang="tr-TR" dirty="0"/>
              <a:t>ki polimerlere </a:t>
            </a:r>
            <a:r>
              <a:rPr lang="tr-TR" dirty="0">
                <a:solidFill>
                  <a:srgbClr val="FF0000"/>
                </a:solidFill>
              </a:rPr>
              <a:t>HİDROJEL</a:t>
            </a:r>
            <a:r>
              <a:rPr lang="tr-TR" dirty="0"/>
              <a:t> denilmektedir.</a:t>
            </a:r>
          </a:p>
        </p:txBody>
      </p:sp>
      <p:grpSp>
        <p:nvGrpSpPr>
          <p:cNvPr id="13" name="Group 12">
            <a:extLst>
              <a:ext uri="{FF2B5EF4-FFF2-40B4-BE49-F238E27FC236}">
                <a16:creationId xmlns:a16="http://schemas.microsoft.com/office/drawing/2014/main" xmlns="" id="{CEC3A1AD-FD9F-4C29-BC74-A2248B40C12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xmlns="" id="{278D38BC-6F74-4A2F-B72E-D2CCF1E145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CCAD2E33-4B72-4FCB-A336-72EB59F6559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6736BC47-6DA7-4E3F-80A7-BAECA38924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D277FCC2-B609-490F-88F8-E97B7703C1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AA709576-6C34-4863-9584-0806F7E56A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07815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EB57BA71-7FC3-4442-BBAB-1717FC76F7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xmlns="" id="{33354E0B-7ED7-4543-8561-9869B339AFB9}"/>
              </a:ext>
            </a:extLst>
          </p:cNvPr>
          <p:cNvSpPr>
            <a:spLocks noGrp="1"/>
          </p:cNvSpPr>
          <p:nvPr>
            <p:ph type="title"/>
          </p:nvPr>
        </p:nvSpPr>
        <p:spPr>
          <a:xfrm>
            <a:off x="4661860" y="4487332"/>
            <a:ext cx="5627258" cy="1507067"/>
          </a:xfrm>
        </p:spPr>
        <p:txBody>
          <a:bodyPr>
            <a:normAutofit/>
          </a:bodyPr>
          <a:lstStyle/>
          <a:p>
            <a:r>
              <a:rPr lang="tr-TR" dirty="0" err="1" smtClean="0"/>
              <a:t>Hİdrojel</a:t>
            </a:r>
            <a:r>
              <a:rPr lang="tr-TR" dirty="0" smtClean="0"/>
              <a:t> </a:t>
            </a:r>
            <a:r>
              <a:rPr lang="tr-TR" dirty="0" err="1" smtClean="0"/>
              <a:t>nedİr</a:t>
            </a:r>
            <a:r>
              <a:rPr lang="tr-TR" dirty="0">
                <a:latin typeface="Arial" panose="020B0604020202020204" pitchFamily="34" charset="0"/>
                <a:cs typeface="Arial" panose="020B0604020202020204" pitchFamily="34" charset="0"/>
              </a:rPr>
              <a:t>?</a:t>
            </a:r>
          </a:p>
        </p:txBody>
      </p:sp>
      <p:sp>
        <p:nvSpPr>
          <p:cNvPr id="75" name="Snip Diagonal Corner Rectangle 16">
            <a:extLst>
              <a:ext uri="{FF2B5EF4-FFF2-40B4-BE49-F238E27FC236}">
                <a16:creationId xmlns:a16="http://schemas.microsoft.com/office/drawing/2014/main" xmlns="" id="{6853B6EE-F90A-4109-A300-B6A89F800A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idrojel kimyasal yapÄ±sÄ± ile ilgili gÃ¶rsel sonucu">
            <a:extLst>
              <a:ext uri="{FF2B5EF4-FFF2-40B4-BE49-F238E27FC236}">
                <a16:creationId xmlns:a16="http://schemas.microsoft.com/office/drawing/2014/main" xmlns="" id="{959665DE-5265-4157-AD46-2FEAB98DF3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2639"/>
          <a:stretch/>
        </p:blipFill>
        <p:spPr bwMode="auto">
          <a:xfrm>
            <a:off x="800558" y="786118"/>
            <a:ext cx="3337560" cy="2404227"/>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Ä°lgili resim">
            <a:extLst>
              <a:ext uri="{FF2B5EF4-FFF2-40B4-BE49-F238E27FC236}">
                <a16:creationId xmlns:a16="http://schemas.microsoft.com/office/drawing/2014/main" xmlns="" id="{D1DE8B05-A016-44FF-944E-5167EE71D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 r="1" b="1"/>
          <a:stretch/>
        </p:blipFill>
        <p:spPr bwMode="auto">
          <a:xfrm>
            <a:off x="800558" y="3344575"/>
            <a:ext cx="3337560" cy="2397590"/>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xmlns="" id="{3788466A-CA66-4145-8B22-0A0C8736788D}"/>
              </a:ext>
            </a:extLst>
          </p:cNvPr>
          <p:cNvSpPr>
            <a:spLocks noGrp="1"/>
          </p:cNvSpPr>
          <p:nvPr>
            <p:ph idx="1"/>
          </p:nvPr>
        </p:nvSpPr>
        <p:spPr>
          <a:xfrm>
            <a:off x="4661860" y="685800"/>
            <a:ext cx="6253792" cy="3615267"/>
          </a:xfrm>
        </p:spPr>
        <p:txBody>
          <a:bodyPr>
            <a:normAutofit/>
          </a:bodyPr>
          <a:lstStyle/>
          <a:p>
            <a:r>
              <a:rPr lang="tr-TR" dirty="0" err="1"/>
              <a:t>Hidrojellerin</a:t>
            </a:r>
            <a:r>
              <a:rPr lang="tr-TR" dirty="0"/>
              <a:t> suda çözünmemelerinin nedeni</a:t>
            </a:r>
            <a:r>
              <a:rPr lang="tr-TR"/>
              <a:t>; </a:t>
            </a:r>
            <a:r>
              <a:rPr lang="tr-TR" smtClean="0"/>
              <a:t>yapısındaki </a:t>
            </a:r>
            <a:r>
              <a:rPr lang="tr-TR" dirty="0"/>
              <a:t>kimyasal ya da fiziksel </a:t>
            </a:r>
            <a:r>
              <a:rPr lang="tr-TR"/>
              <a:t>çapraz </a:t>
            </a:r>
            <a:r>
              <a:rPr lang="tr-TR" smtClean="0"/>
              <a:t>bağların </a:t>
            </a:r>
            <a:r>
              <a:rPr lang="tr-TR" dirty="0"/>
              <a:t>sonucudur. </a:t>
            </a:r>
          </a:p>
          <a:p>
            <a:r>
              <a:rPr lang="tr-TR" dirty="0" err="1"/>
              <a:t>Hidrojeller</a:t>
            </a:r>
            <a:r>
              <a:rPr lang="tr-TR" dirty="0"/>
              <a:t> doğal olarak da bulunabilmektedir. Buna örnek olarak midemiz verilebilir. </a:t>
            </a:r>
          </a:p>
          <a:p>
            <a:r>
              <a:rPr lang="tr-TR" dirty="0"/>
              <a:t>Çünkü; midedeki </a:t>
            </a:r>
            <a:r>
              <a:rPr lang="tr-TR" dirty="0" err="1"/>
              <a:t>epitel</a:t>
            </a:r>
            <a:r>
              <a:rPr lang="tr-TR" dirty="0"/>
              <a:t> hücreler son derece asidik olan mide özsuyundan jeller sayesinde korunurlar. </a:t>
            </a:r>
          </a:p>
        </p:txBody>
      </p:sp>
      <p:grpSp>
        <p:nvGrpSpPr>
          <p:cNvPr id="77" name="Group 76">
            <a:extLst>
              <a:ext uri="{FF2B5EF4-FFF2-40B4-BE49-F238E27FC236}">
                <a16:creationId xmlns:a16="http://schemas.microsoft.com/office/drawing/2014/main" xmlns="" id="{9E190619-70CD-43E5-8A31-5D82D40850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a16="http://schemas.microsoft.com/office/drawing/2014/main" xmlns="" id="{77993440-9D73-4D4C-8263-25BE1328DE3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15860A06-67FB-4EB6-B1A2-753AE7D7AD8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xmlns="" id="{4A56C105-DDA7-4E8F-B3D6-F0F5614F694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xmlns="" id="{BFCB3BA9-DE12-44D0-A0B5-0BECC740D8C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xmlns="" id="{D3680945-26C7-4B7F-90AC-2DE3659F18D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9464760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D776A475-9FBE-4B0B-9B7F-AD5EF436C4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xmlns="" id="{340F701A-3BCD-4921-A0A9-406A8CD42BC5}"/>
              </a:ext>
            </a:extLst>
          </p:cNvPr>
          <p:cNvSpPr>
            <a:spLocks noGrp="1"/>
          </p:cNvSpPr>
          <p:nvPr>
            <p:ph type="title"/>
          </p:nvPr>
        </p:nvSpPr>
        <p:spPr>
          <a:xfrm>
            <a:off x="4625722" y="5154026"/>
            <a:ext cx="7566278" cy="1507067"/>
          </a:xfrm>
        </p:spPr>
        <p:txBody>
          <a:bodyPr>
            <a:normAutofit/>
          </a:bodyPr>
          <a:lstStyle/>
          <a:p>
            <a:pPr>
              <a:lnSpc>
                <a:spcPct val="90000"/>
              </a:lnSpc>
            </a:pPr>
            <a:r>
              <a:rPr lang="tr-TR" sz="3300" dirty="0" err="1" smtClean="0"/>
              <a:t>Hİdrojel</a:t>
            </a:r>
            <a:r>
              <a:rPr lang="tr-TR" sz="3300" dirty="0" smtClean="0"/>
              <a:t> </a:t>
            </a:r>
            <a:r>
              <a:rPr lang="tr-TR" sz="3300" dirty="0"/>
              <a:t>ne zaman ortaya </a:t>
            </a:r>
            <a:r>
              <a:rPr lang="tr-TR" sz="3300" dirty="0" smtClean="0"/>
              <a:t>çıktı</a:t>
            </a:r>
            <a:r>
              <a:rPr lang="tr-TR" sz="3300" dirty="0" smtClean="0">
                <a:latin typeface="Arial" panose="020B0604020202020204" pitchFamily="34" charset="0"/>
                <a:cs typeface="Arial" panose="020B0604020202020204" pitchFamily="34" charset="0"/>
              </a:rPr>
              <a:t>?</a:t>
            </a:r>
            <a:r>
              <a:rPr lang="tr-TR" sz="3300" dirty="0" smtClean="0"/>
              <a:t>  </a:t>
            </a:r>
            <a:r>
              <a:rPr lang="tr-TR" sz="3300" dirty="0"/>
              <a:t>genel </a:t>
            </a:r>
            <a:r>
              <a:rPr lang="tr-TR" sz="3300" dirty="0" smtClean="0"/>
              <a:t>kullanım alanları</a:t>
            </a:r>
            <a:endParaRPr lang="tr-TR" sz="3300" dirty="0">
              <a:latin typeface="Arial" panose="020B0604020202020204" pitchFamily="34" charset="0"/>
              <a:cs typeface="Arial" panose="020B0604020202020204" pitchFamily="34" charset="0"/>
            </a:endParaRPr>
          </a:p>
        </p:txBody>
      </p:sp>
      <p:sp>
        <p:nvSpPr>
          <p:cNvPr id="75" name="Snip Diagonal Corner Rectangle 16">
            <a:extLst>
              <a:ext uri="{FF2B5EF4-FFF2-40B4-BE49-F238E27FC236}">
                <a16:creationId xmlns:a16="http://schemas.microsoft.com/office/drawing/2014/main" xmlns="" id="{A7233604-92BA-4756-B202-188837C52C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idrojel ile ilgili gÃ¶rsel sonucu">
            <a:extLst>
              <a:ext uri="{FF2B5EF4-FFF2-40B4-BE49-F238E27FC236}">
                <a16:creationId xmlns:a16="http://schemas.microsoft.com/office/drawing/2014/main" xmlns="" id="{8A86E479-84E0-41E3-8DB6-A00A02DD82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5049" y="1205139"/>
            <a:ext cx="3021544" cy="19179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idrojel ile ilgili gÃ¶rsel sonucu">
            <a:extLst>
              <a:ext uri="{FF2B5EF4-FFF2-40B4-BE49-F238E27FC236}">
                <a16:creationId xmlns:a16="http://schemas.microsoft.com/office/drawing/2014/main" xmlns="" id="{BEA487F3-50C7-4DA4-8254-0DB238F636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5048" y="3676916"/>
            <a:ext cx="3020257" cy="1795547"/>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xmlns="" id="{E370D70B-0FDC-4346-A8A0-0C5ACBA78365}"/>
              </a:ext>
            </a:extLst>
          </p:cNvPr>
          <p:cNvSpPr>
            <a:spLocks noGrp="1"/>
          </p:cNvSpPr>
          <p:nvPr>
            <p:ph idx="1"/>
          </p:nvPr>
        </p:nvSpPr>
        <p:spPr>
          <a:xfrm>
            <a:off x="4661860" y="685800"/>
            <a:ext cx="6707180" cy="4699000"/>
          </a:xfrm>
        </p:spPr>
        <p:txBody>
          <a:bodyPr>
            <a:normAutofit/>
          </a:bodyPr>
          <a:lstStyle/>
          <a:p>
            <a:pPr>
              <a:lnSpc>
                <a:spcPct val="90000"/>
              </a:lnSpc>
            </a:pPr>
            <a:r>
              <a:rPr lang="tr-TR" sz="1800" dirty="0" err="1"/>
              <a:t>Hidrofobik</a:t>
            </a:r>
            <a:r>
              <a:rPr lang="tr-TR" sz="1800" dirty="0"/>
              <a:t> jelleri biyolojik </a:t>
            </a:r>
            <a:r>
              <a:rPr lang="tr-TR" sz="1800" dirty="0" smtClean="0"/>
              <a:t>kullanım amacıyla </a:t>
            </a:r>
            <a:r>
              <a:rPr lang="tr-TR" sz="1800" dirty="0"/>
              <a:t>ilk olarak 1960’ </a:t>
            </a:r>
            <a:r>
              <a:rPr lang="tr-TR" sz="1800" dirty="0" err="1" smtClean="0"/>
              <a:t>ların</a:t>
            </a:r>
            <a:r>
              <a:rPr lang="tr-TR" sz="1800" dirty="0" smtClean="0"/>
              <a:t> başlarında </a:t>
            </a:r>
            <a:r>
              <a:rPr lang="tr-TR" sz="1800" b="1" i="1" dirty="0" err="1"/>
              <a:t>Witchterle</a:t>
            </a:r>
            <a:r>
              <a:rPr lang="tr-TR" sz="1800" b="1" i="1" dirty="0"/>
              <a:t> </a:t>
            </a:r>
            <a:r>
              <a:rPr lang="tr-TR" sz="1800" dirty="0"/>
              <a:t>ve </a:t>
            </a:r>
            <a:r>
              <a:rPr lang="tr-TR" sz="1800" b="1" i="1" dirty="0" err="1"/>
              <a:t>Lim</a:t>
            </a:r>
            <a:r>
              <a:rPr lang="tr-TR" sz="1800" dirty="0"/>
              <a:t> </a:t>
            </a:r>
            <a:r>
              <a:rPr lang="tr-TR" sz="1800" dirty="0" smtClean="0"/>
              <a:t>tanıtmış </a:t>
            </a:r>
            <a:r>
              <a:rPr lang="tr-TR" sz="1800" dirty="0"/>
              <a:t>ve günümüze kadar birçok </a:t>
            </a:r>
            <a:r>
              <a:rPr lang="tr-TR" sz="1800" dirty="0" smtClean="0"/>
              <a:t>araştırıcı </a:t>
            </a:r>
            <a:r>
              <a:rPr lang="tr-TR" sz="1800" dirty="0" err="1"/>
              <a:t>hidrojeller</a:t>
            </a:r>
            <a:r>
              <a:rPr lang="tr-TR" sz="1800" dirty="0"/>
              <a:t> üzerinde </a:t>
            </a:r>
            <a:r>
              <a:rPr lang="tr-TR" sz="1800" dirty="0" smtClean="0"/>
              <a:t>çalışmıştır</a:t>
            </a:r>
            <a:r>
              <a:rPr lang="tr-TR" sz="1800" dirty="0"/>
              <a:t>. </a:t>
            </a:r>
          </a:p>
          <a:p>
            <a:pPr>
              <a:lnSpc>
                <a:spcPct val="90000"/>
              </a:lnSpc>
            </a:pPr>
            <a:r>
              <a:rPr lang="tr-TR" sz="1800" dirty="0" err="1"/>
              <a:t>Hidrojeller</a:t>
            </a:r>
            <a:r>
              <a:rPr lang="tr-TR" sz="1800" dirty="0"/>
              <a:t>, </a:t>
            </a:r>
            <a:r>
              <a:rPr lang="tr-TR" sz="1800" dirty="0" smtClean="0"/>
              <a:t>tıbbi </a:t>
            </a:r>
            <a:r>
              <a:rPr lang="tr-TR" sz="1800" dirty="0"/>
              <a:t>uygulama </a:t>
            </a:r>
            <a:r>
              <a:rPr lang="tr-TR" sz="1800" dirty="0" smtClean="0"/>
              <a:t>açısından </a:t>
            </a:r>
            <a:r>
              <a:rPr lang="tr-TR" sz="1800" dirty="0"/>
              <a:t>sahip olduğu üstün özellikleriyle son 30 </a:t>
            </a:r>
            <a:r>
              <a:rPr lang="tr-TR" sz="1800" dirty="0" smtClean="0"/>
              <a:t>yıldır araştırmacıların </a:t>
            </a:r>
            <a:r>
              <a:rPr lang="tr-TR" sz="1800" dirty="0"/>
              <a:t>ilgi </a:t>
            </a:r>
            <a:r>
              <a:rPr lang="tr-TR" sz="1800" dirty="0" smtClean="0"/>
              <a:t>odağında </a:t>
            </a:r>
            <a:r>
              <a:rPr lang="tr-TR" sz="1800" dirty="0"/>
              <a:t>olmakla birlikte </a:t>
            </a:r>
          </a:p>
          <a:p>
            <a:pPr>
              <a:lnSpc>
                <a:spcPct val="90000"/>
              </a:lnSpc>
            </a:pPr>
            <a:r>
              <a:rPr lang="tr-TR" sz="1800" dirty="0"/>
              <a:t>en önemli  </a:t>
            </a:r>
            <a:r>
              <a:rPr lang="tr-TR" sz="1800" dirty="0" smtClean="0"/>
              <a:t>kullanım alanları; </a:t>
            </a:r>
            <a:r>
              <a:rPr lang="tr-TR" sz="1800" dirty="0"/>
              <a:t>kontrollü ilaç </a:t>
            </a:r>
            <a:r>
              <a:rPr lang="tr-TR" sz="1800" dirty="0" smtClean="0"/>
              <a:t>salınımları, </a:t>
            </a:r>
            <a:r>
              <a:rPr lang="tr-TR" sz="1800" dirty="0"/>
              <a:t>yapay kan </a:t>
            </a:r>
            <a:r>
              <a:rPr lang="tr-TR" sz="1800" dirty="0" smtClean="0"/>
              <a:t>damarları, </a:t>
            </a:r>
            <a:r>
              <a:rPr lang="tr-TR" sz="1800" dirty="0"/>
              <a:t>yumuşak doku </a:t>
            </a:r>
            <a:r>
              <a:rPr lang="tr-TR" sz="1800" dirty="0" err="1"/>
              <a:t>substitüsyonu</a:t>
            </a:r>
            <a:r>
              <a:rPr lang="tr-TR" sz="1800" dirty="0"/>
              <a:t>, </a:t>
            </a:r>
            <a:r>
              <a:rPr lang="tr-TR" sz="1800" dirty="0" err="1"/>
              <a:t>kontakt</a:t>
            </a:r>
            <a:r>
              <a:rPr lang="tr-TR" sz="1800" dirty="0"/>
              <a:t> lensler </a:t>
            </a:r>
          </a:p>
          <a:p>
            <a:pPr>
              <a:lnSpc>
                <a:spcPct val="90000"/>
              </a:lnSpc>
            </a:pPr>
            <a:r>
              <a:rPr lang="tr-TR" sz="1800" dirty="0"/>
              <a:t>günlük hayatta ise nem </a:t>
            </a:r>
            <a:r>
              <a:rPr lang="tr-TR" sz="1800" dirty="0" smtClean="0"/>
              <a:t>miktarını </a:t>
            </a:r>
            <a:r>
              <a:rPr lang="tr-TR" sz="1800" dirty="0"/>
              <a:t>kontrol etmek için bebek  bezlerinde, inşaat </a:t>
            </a:r>
            <a:r>
              <a:rPr lang="tr-TR" sz="1800" dirty="0" smtClean="0"/>
              <a:t>sahalarında </a:t>
            </a:r>
            <a:r>
              <a:rPr lang="tr-TR" sz="1800" dirty="0"/>
              <a:t>( beton homojenliği, </a:t>
            </a:r>
            <a:r>
              <a:rPr lang="tr-TR" sz="1800" dirty="0" smtClean="0"/>
              <a:t>yalıtım</a:t>
            </a:r>
            <a:r>
              <a:rPr lang="tr-TR" sz="1800" dirty="0"/>
              <a:t>) </a:t>
            </a:r>
            <a:r>
              <a:rPr lang="tr-TR" sz="1800" dirty="0" smtClean="0"/>
              <a:t>kullanılmaktadır</a:t>
            </a:r>
            <a:r>
              <a:rPr lang="tr-TR" sz="1800" dirty="0"/>
              <a:t>. </a:t>
            </a:r>
          </a:p>
        </p:txBody>
      </p:sp>
      <p:grpSp>
        <p:nvGrpSpPr>
          <p:cNvPr id="77" name="Group 76">
            <a:extLst>
              <a:ext uri="{FF2B5EF4-FFF2-40B4-BE49-F238E27FC236}">
                <a16:creationId xmlns:a16="http://schemas.microsoft.com/office/drawing/2014/main" xmlns="" id="{4331A0BE-8120-443C-A0D4-1891F76DD2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a16="http://schemas.microsoft.com/office/drawing/2014/main" xmlns="" id="{EB257A13-751D-4E89-ADB5-615B81DBA5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0F60F471-E1CB-41F7-B18A-AA95473869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xmlns="" id="{F60AD79C-18B0-4701-94F6-BF8EFB0281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xmlns="" id="{C2EA2F8D-B307-42C1-A7B3-5F3EF9E132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xmlns="" id="{F6952DCC-DE3D-44EE-BDC1-BBB5DD2EF2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138574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E6449113-27FE-48FC-A256-99C36534945D}"/>
              </a:ext>
            </a:extLst>
          </p:cNvPr>
          <p:cNvSpPr>
            <a:spLocks noGrp="1"/>
          </p:cNvSpPr>
          <p:nvPr>
            <p:ph type="title"/>
          </p:nvPr>
        </p:nvSpPr>
        <p:spPr>
          <a:xfrm>
            <a:off x="0" y="5757332"/>
            <a:ext cx="8534400" cy="1507067"/>
          </a:xfrm>
        </p:spPr>
        <p:txBody>
          <a:bodyPr/>
          <a:lstStyle/>
          <a:p>
            <a:r>
              <a:rPr lang="tr-TR" dirty="0" err="1" smtClean="0"/>
              <a:t>Hİdrojellerİn</a:t>
            </a:r>
            <a:r>
              <a:rPr lang="tr-TR" dirty="0" smtClean="0"/>
              <a:t> </a:t>
            </a:r>
            <a:r>
              <a:rPr lang="tr-TR" dirty="0" err="1" smtClean="0"/>
              <a:t>özellİklerİ</a:t>
            </a:r>
            <a:endParaRPr lang="tr-TR" dirty="0"/>
          </a:p>
        </p:txBody>
      </p:sp>
      <p:sp>
        <p:nvSpPr>
          <p:cNvPr id="3" name="İçerik Yer Tutucusu 2">
            <a:extLst>
              <a:ext uri="{FF2B5EF4-FFF2-40B4-BE49-F238E27FC236}">
                <a16:creationId xmlns:a16="http://schemas.microsoft.com/office/drawing/2014/main" xmlns="" id="{E240DB03-2DF5-4430-BA95-3DD5DC73A280}"/>
              </a:ext>
            </a:extLst>
          </p:cNvPr>
          <p:cNvSpPr>
            <a:spLocks noGrp="1"/>
          </p:cNvSpPr>
          <p:nvPr>
            <p:ph idx="1"/>
          </p:nvPr>
        </p:nvSpPr>
        <p:spPr>
          <a:xfrm>
            <a:off x="328612" y="2911262"/>
            <a:ext cx="11721148" cy="3174578"/>
          </a:xfrm>
        </p:spPr>
        <p:txBody>
          <a:bodyPr>
            <a:normAutofit/>
          </a:bodyPr>
          <a:lstStyle/>
          <a:p>
            <a:r>
              <a:rPr lang="tr-TR" dirty="0"/>
              <a:t>Çeşitli formlarda </a:t>
            </a:r>
            <a:r>
              <a:rPr lang="tr-TR" dirty="0" smtClean="0"/>
              <a:t>karşımıza çıkan </a:t>
            </a:r>
            <a:r>
              <a:rPr lang="tr-TR" dirty="0" err="1"/>
              <a:t>hidrojellerden</a:t>
            </a:r>
            <a:r>
              <a:rPr lang="tr-TR" dirty="0"/>
              <a:t> en çok tercih edilenler </a:t>
            </a:r>
            <a:r>
              <a:rPr lang="tr-TR" dirty="0" err="1"/>
              <a:t>Na-poliakrilit</a:t>
            </a:r>
            <a:r>
              <a:rPr lang="tr-TR" dirty="0"/>
              <a:t> ve K-</a:t>
            </a:r>
            <a:r>
              <a:rPr lang="tr-TR" dirty="0" err="1"/>
              <a:t>poliakrilitlerdir</a:t>
            </a:r>
            <a:r>
              <a:rPr lang="tr-TR" dirty="0"/>
              <a:t>. </a:t>
            </a:r>
            <a:r>
              <a:rPr lang="tr-TR" dirty="0" err="1"/>
              <a:t>Na-poliakrilitler</a:t>
            </a:r>
            <a:r>
              <a:rPr lang="tr-TR" dirty="0"/>
              <a:t> her alanda </a:t>
            </a:r>
            <a:r>
              <a:rPr lang="tr-TR" dirty="0" smtClean="0"/>
              <a:t>karşımıza </a:t>
            </a:r>
            <a:r>
              <a:rPr lang="tr-TR" dirty="0" err="1" smtClean="0"/>
              <a:t>çıkabililirken</a:t>
            </a:r>
            <a:r>
              <a:rPr lang="tr-TR" dirty="0"/>
              <a:t>, K-</a:t>
            </a:r>
            <a:r>
              <a:rPr lang="tr-TR" dirty="0" err="1"/>
              <a:t>akrilitler</a:t>
            </a:r>
            <a:r>
              <a:rPr lang="tr-TR" dirty="0"/>
              <a:t> </a:t>
            </a:r>
            <a:r>
              <a:rPr lang="tr-TR" dirty="0" smtClean="0"/>
              <a:t>tarımsal </a:t>
            </a:r>
            <a:r>
              <a:rPr lang="tr-TR" dirty="0"/>
              <a:t>alanlarda daha çok </a:t>
            </a:r>
            <a:r>
              <a:rPr lang="tr-TR" dirty="0" smtClean="0"/>
              <a:t>kullanılmaktadırlar</a:t>
            </a:r>
            <a:r>
              <a:rPr lang="tr-TR" dirty="0"/>
              <a:t>. </a:t>
            </a:r>
          </a:p>
          <a:p>
            <a:r>
              <a:rPr lang="tr-TR" dirty="0"/>
              <a:t>Diğer bir </a:t>
            </a:r>
            <a:r>
              <a:rPr lang="tr-TR" dirty="0" smtClean="0"/>
              <a:t>adı </a:t>
            </a:r>
            <a:r>
              <a:rPr lang="tr-TR" dirty="0"/>
              <a:t>süper </a:t>
            </a:r>
            <a:r>
              <a:rPr lang="tr-TR" dirty="0" err="1"/>
              <a:t>absorbant</a:t>
            </a:r>
            <a:r>
              <a:rPr lang="tr-TR" dirty="0"/>
              <a:t> </a:t>
            </a:r>
            <a:r>
              <a:rPr lang="tr-TR" dirty="0" smtClean="0"/>
              <a:t>polimerler (</a:t>
            </a:r>
            <a:r>
              <a:rPr lang="tr-TR" b="1" u="sng" dirty="0" smtClean="0"/>
              <a:t>SAP</a:t>
            </a:r>
            <a:r>
              <a:rPr lang="tr-TR" dirty="0" smtClean="0"/>
              <a:t>) </a:t>
            </a:r>
            <a:r>
              <a:rPr lang="tr-TR" dirty="0"/>
              <a:t>olan </a:t>
            </a:r>
            <a:r>
              <a:rPr lang="tr-TR" dirty="0" err="1"/>
              <a:t>hidrojellerin</a:t>
            </a:r>
            <a:r>
              <a:rPr lang="tr-TR" dirty="0"/>
              <a:t> çeşitli özellikleri </a:t>
            </a:r>
            <a:r>
              <a:rPr lang="tr-TR" dirty="0" smtClean="0"/>
              <a:t>şunlardır</a:t>
            </a:r>
            <a:r>
              <a:rPr lang="tr-TR" dirty="0"/>
              <a:t>.</a:t>
            </a:r>
          </a:p>
          <a:p>
            <a:r>
              <a:rPr lang="tr-TR" dirty="0"/>
              <a:t>1. </a:t>
            </a:r>
            <a:r>
              <a:rPr lang="tr-TR" b="1" dirty="0"/>
              <a:t>Yüksek </a:t>
            </a:r>
            <a:r>
              <a:rPr lang="tr-TR" b="1" dirty="0" err="1"/>
              <a:t>Absorbasyon</a:t>
            </a:r>
            <a:r>
              <a:rPr lang="tr-TR" b="1" dirty="0"/>
              <a:t> Kapasitesi</a:t>
            </a:r>
            <a:r>
              <a:rPr lang="tr-TR" dirty="0"/>
              <a:t>; Kendi </a:t>
            </a:r>
            <a:r>
              <a:rPr lang="tr-TR" dirty="0" smtClean="0"/>
              <a:t>ağırlığının </a:t>
            </a:r>
            <a:r>
              <a:rPr lang="tr-TR" dirty="0">
                <a:solidFill>
                  <a:srgbClr val="FF0000"/>
                </a:solidFill>
              </a:rPr>
              <a:t>300-800</a:t>
            </a:r>
            <a:r>
              <a:rPr lang="tr-TR" dirty="0"/>
              <a:t> </a:t>
            </a:r>
            <a:r>
              <a:rPr lang="tr-TR" dirty="0" smtClean="0"/>
              <a:t>katı </a:t>
            </a:r>
            <a:r>
              <a:rPr lang="tr-TR" dirty="0"/>
              <a:t>kadar suyu bünyelerinde tutabilirler.</a:t>
            </a:r>
          </a:p>
          <a:p>
            <a:r>
              <a:rPr lang="tr-TR" dirty="0"/>
              <a:t>2. </a:t>
            </a:r>
            <a:r>
              <a:rPr lang="tr-TR" b="1" dirty="0"/>
              <a:t>Yüksek </a:t>
            </a:r>
            <a:r>
              <a:rPr lang="tr-TR" b="1" dirty="0" err="1"/>
              <a:t>Absorbasyon</a:t>
            </a:r>
            <a:r>
              <a:rPr lang="tr-TR" b="1" dirty="0"/>
              <a:t> </a:t>
            </a:r>
            <a:r>
              <a:rPr lang="tr-TR" b="1" dirty="0" smtClean="0"/>
              <a:t>Hızı</a:t>
            </a:r>
            <a:r>
              <a:rPr lang="tr-TR" dirty="0" smtClean="0"/>
              <a:t>; </a:t>
            </a:r>
            <a:r>
              <a:rPr lang="tr-TR" dirty="0"/>
              <a:t>sadece birkaç saniye içerisinde temas ettiği </a:t>
            </a:r>
            <a:r>
              <a:rPr lang="tr-TR" dirty="0" smtClean="0"/>
              <a:t>sıvıyı </a:t>
            </a:r>
            <a:r>
              <a:rPr lang="tr-TR" dirty="0"/>
              <a:t>bünyesine alabilmektedir.</a:t>
            </a:r>
          </a:p>
        </p:txBody>
      </p:sp>
      <p:pic>
        <p:nvPicPr>
          <p:cNvPr id="4" name="Super Absorbent Polymer Supplier SOCO Chemical">
            <a:hlinkClick r:id="" action="ppaction://media"/>
            <a:extLst>
              <a:ext uri="{FF2B5EF4-FFF2-40B4-BE49-F238E27FC236}">
                <a16:creationId xmlns:a16="http://schemas.microsoft.com/office/drawing/2014/main" xmlns="" id="{136763F7-361E-4492-A4A6-69B20A909E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73120" y="193040"/>
            <a:ext cx="5059680" cy="2846070"/>
          </a:xfrm>
          <a:prstGeom prst="rect">
            <a:avLst/>
          </a:prstGeom>
        </p:spPr>
      </p:pic>
    </p:spTree>
    <p:extLst>
      <p:ext uri="{BB962C8B-B14F-4D97-AF65-F5344CB8AC3E}">
        <p14:creationId xmlns:p14="http://schemas.microsoft.com/office/powerpoint/2010/main" val="2844493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317"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D776A475-9FBE-4B0B-9B7F-AD5EF436C4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xmlns="" id="{E6449113-27FE-48FC-A256-99C36534945D}"/>
              </a:ext>
            </a:extLst>
          </p:cNvPr>
          <p:cNvSpPr>
            <a:spLocks noGrp="1"/>
          </p:cNvSpPr>
          <p:nvPr>
            <p:ph type="title"/>
          </p:nvPr>
        </p:nvSpPr>
        <p:spPr>
          <a:xfrm>
            <a:off x="4486434" y="5298544"/>
            <a:ext cx="7530140" cy="1507067"/>
          </a:xfrm>
        </p:spPr>
        <p:txBody>
          <a:bodyPr>
            <a:normAutofit/>
          </a:bodyPr>
          <a:lstStyle/>
          <a:p>
            <a:r>
              <a:rPr lang="tr-TR" dirty="0" err="1" smtClean="0"/>
              <a:t>Hİdrojellerİn</a:t>
            </a:r>
            <a:r>
              <a:rPr lang="tr-TR" dirty="0" smtClean="0"/>
              <a:t> </a:t>
            </a:r>
            <a:r>
              <a:rPr lang="tr-TR" dirty="0" err="1" smtClean="0"/>
              <a:t>özellİklerİ</a:t>
            </a:r>
            <a:endParaRPr lang="tr-TR" dirty="0"/>
          </a:p>
        </p:txBody>
      </p:sp>
      <p:sp>
        <p:nvSpPr>
          <p:cNvPr id="75" name="Snip Diagonal Corner Rectangle 16">
            <a:extLst>
              <a:ext uri="{FF2B5EF4-FFF2-40B4-BE49-F238E27FC236}">
                <a16:creationId xmlns:a16="http://schemas.microsoft.com/office/drawing/2014/main" xmlns="" id="{A7233604-92BA-4756-B202-188837C52C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Ä°lgili resim">
            <a:extLst>
              <a:ext uri="{FF2B5EF4-FFF2-40B4-BE49-F238E27FC236}">
                <a16:creationId xmlns:a16="http://schemas.microsoft.com/office/drawing/2014/main" xmlns="" id="{EEA7A0B7-9D94-4986-9874-FEDC582FD1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44173" y="942456"/>
            <a:ext cx="2443296" cy="24432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idrojel  ile ilgili gÃ¶rsel sonucu">
            <a:extLst>
              <a:ext uri="{FF2B5EF4-FFF2-40B4-BE49-F238E27FC236}">
                <a16:creationId xmlns:a16="http://schemas.microsoft.com/office/drawing/2014/main" xmlns="" id="{6FDEF2F2-044B-45CC-A68D-6A6BB97C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05050" y="3563552"/>
            <a:ext cx="2920252" cy="2022275"/>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xmlns="" id="{E240DB03-2DF5-4430-BA95-3DD5DC73A280}"/>
              </a:ext>
            </a:extLst>
          </p:cNvPr>
          <p:cNvSpPr>
            <a:spLocks noGrp="1"/>
          </p:cNvSpPr>
          <p:nvPr>
            <p:ph idx="1"/>
          </p:nvPr>
        </p:nvSpPr>
        <p:spPr>
          <a:xfrm>
            <a:off x="4661860" y="685800"/>
            <a:ext cx="6991660" cy="4900027"/>
          </a:xfrm>
        </p:spPr>
        <p:txBody>
          <a:bodyPr>
            <a:normAutofit/>
          </a:bodyPr>
          <a:lstStyle/>
          <a:p>
            <a:r>
              <a:rPr lang="tr-TR" sz="2800" dirty="0"/>
              <a:t>3. </a:t>
            </a:r>
            <a:r>
              <a:rPr lang="tr-TR" sz="2800" b="1" dirty="0" smtClean="0"/>
              <a:t>Sıvıyı </a:t>
            </a:r>
            <a:r>
              <a:rPr lang="tr-TR" sz="2800" b="1" dirty="0"/>
              <a:t>Kilitleme Gücü</a:t>
            </a:r>
            <a:r>
              <a:rPr lang="tr-TR" sz="2800" dirty="0"/>
              <a:t>; bünyelerine </a:t>
            </a:r>
            <a:r>
              <a:rPr lang="tr-TR" sz="2800" dirty="0" smtClean="0"/>
              <a:t>aldıkları sıvıyı </a:t>
            </a:r>
            <a:r>
              <a:rPr lang="tr-TR" sz="2800" dirty="0"/>
              <a:t>uzun süre </a:t>
            </a:r>
            <a:r>
              <a:rPr lang="tr-TR" sz="2800" dirty="0" smtClean="0"/>
              <a:t>tutmaktadırlar</a:t>
            </a:r>
            <a:r>
              <a:rPr lang="tr-TR" sz="2800" dirty="0"/>
              <a:t>.</a:t>
            </a:r>
          </a:p>
          <a:p>
            <a:r>
              <a:rPr lang="tr-TR" sz="2800" dirty="0"/>
              <a:t>4. </a:t>
            </a:r>
            <a:r>
              <a:rPr lang="tr-TR" sz="2800" b="1" dirty="0"/>
              <a:t>Zehirli değillerdir</a:t>
            </a:r>
            <a:r>
              <a:rPr lang="tr-TR" sz="2800" dirty="0"/>
              <a:t>.</a:t>
            </a:r>
          </a:p>
          <a:p>
            <a:r>
              <a:rPr lang="tr-TR" sz="2800" dirty="0"/>
              <a:t>5. </a:t>
            </a:r>
            <a:r>
              <a:rPr lang="tr-TR" sz="2800" b="1" dirty="0"/>
              <a:t>Kirletici değillerdir</a:t>
            </a:r>
            <a:r>
              <a:rPr lang="tr-TR" sz="2800" dirty="0"/>
              <a:t>; çevre dostudur çünkü su, amonyak ve karbondioksite dönüşürler.</a:t>
            </a:r>
          </a:p>
        </p:txBody>
      </p:sp>
      <p:grpSp>
        <p:nvGrpSpPr>
          <p:cNvPr id="77" name="Group 76">
            <a:extLst>
              <a:ext uri="{FF2B5EF4-FFF2-40B4-BE49-F238E27FC236}">
                <a16:creationId xmlns:a16="http://schemas.microsoft.com/office/drawing/2014/main" xmlns="" id="{4331A0BE-8120-443C-A0D4-1891F76DD2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a16="http://schemas.microsoft.com/office/drawing/2014/main" xmlns="" id="{EB257A13-751D-4E89-ADB5-615B81DBA5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0F60F471-E1CB-41F7-B18A-AA95473869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xmlns="" id="{F60AD79C-18B0-4701-94F6-BF8EFB0281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xmlns="" id="{C2EA2F8D-B307-42C1-A7B3-5F3EF9E132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xmlns="" id="{F6952DCC-DE3D-44EE-BDC1-BBB5DD2EF2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3810863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xmlns="" id="{1F39501A-84C0-45E8-AC91-B8D52950ACF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xmlns="" id="{F4984160-AA85-484A-BB1E-35D7F7783F8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xmlns="" id="{CCA8A166-667C-4EB1-864C-8B3C1DD18E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xmlns="" id="{9A5ECB3A-A23A-4E02-B878-EDDB06279C1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xmlns="" id="{571DFB11-15ED-4CE6-8461-1F250D0FBA9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45" name="Rectangle 144">
            <a:extLst>
              <a:ext uri="{FF2B5EF4-FFF2-40B4-BE49-F238E27FC236}">
                <a16:creationId xmlns:a16="http://schemas.microsoft.com/office/drawing/2014/main" xmlns="" id="{A31EE529-9563-4B44-B25B-8C8FAC2C9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xmlns="" id="{9EF23890-D3CA-4230-B565-01375E008BB1}"/>
              </a:ext>
            </a:extLst>
          </p:cNvPr>
          <p:cNvSpPr>
            <a:spLocks noGrp="1"/>
          </p:cNvSpPr>
          <p:nvPr>
            <p:ph type="title"/>
          </p:nvPr>
        </p:nvSpPr>
        <p:spPr>
          <a:xfrm>
            <a:off x="59824" y="25670"/>
            <a:ext cx="9552558" cy="697994"/>
          </a:xfrm>
        </p:spPr>
        <p:txBody>
          <a:bodyPr vert="horz" lIns="91440" tIns="45720" rIns="91440" bIns="45720" rtlCol="0" anchor="b">
            <a:normAutofit fontScale="90000"/>
          </a:bodyPr>
          <a:lstStyle/>
          <a:p>
            <a:r>
              <a:rPr lang="en-US" sz="4800" dirty="0" err="1" smtClean="0"/>
              <a:t>Kullan</a:t>
            </a:r>
            <a:r>
              <a:rPr lang="tr-TR" sz="4800" dirty="0" smtClean="0"/>
              <a:t>I</a:t>
            </a:r>
            <a:r>
              <a:rPr lang="en-US" sz="4800" dirty="0" smtClean="0"/>
              <a:t>m </a:t>
            </a:r>
            <a:r>
              <a:rPr lang="en-US" sz="4800" dirty="0" err="1" smtClean="0"/>
              <a:t>alanlar</a:t>
            </a:r>
            <a:r>
              <a:rPr lang="tr-TR" sz="4800" dirty="0" smtClean="0"/>
              <a:t>I</a:t>
            </a:r>
            <a:endParaRPr lang="en-US" sz="4800" dirty="0"/>
          </a:p>
        </p:txBody>
      </p:sp>
      <p:grpSp>
        <p:nvGrpSpPr>
          <p:cNvPr id="147" name="Group 146">
            <a:extLst>
              <a:ext uri="{FF2B5EF4-FFF2-40B4-BE49-F238E27FC236}">
                <a16:creationId xmlns:a16="http://schemas.microsoft.com/office/drawing/2014/main" xmlns="" id="{E6F7F51A-2992-4CD6-9AFA-BB20593728B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48" name="Straight Connector 147">
              <a:extLst>
                <a:ext uri="{FF2B5EF4-FFF2-40B4-BE49-F238E27FC236}">
                  <a16:creationId xmlns:a16="http://schemas.microsoft.com/office/drawing/2014/main" xmlns="" id="{CC080D67-B854-4E5B-8DFD-0C6B05A8814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xmlns="" id="{00147B17-B2A0-42A8-8014-5EE91A713D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xmlns="" id="{9522D0A4-1828-4DAA-B441-44353D6A4CA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xmlns="" id="{92055245-6EA5-4DBD-8D2B-B8985C08B8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xmlns="" id="{E71CCC5E-2BC7-45FD-921C-2F6FC6B40E8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4" name="Snip Diagonal Corner Rectangle 12">
            <a:extLst>
              <a:ext uri="{FF2B5EF4-FFF2-40B4-BE49-F238E27FC236}">
                <a16:creationId xmlns:a16="http://schemas.microsoft.com/office/drawing/2014/main" xmlns="" id="{CBFFE769-0FFA-4467-A42C-CA7F507F20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https://www.beingways.com/wp-content/uploads/2019/02/uses-of-super-absorbent-polymer-SAP.png">
            <a:extLst>
              <a:ext uri="{FF2B5EF4-FFF2-40B4-BE49-F238E27FC236}">
                <a16:creationId xmlns:a16="http://schemas.microsoft.com/office/drawing/2014/main" xmlns="" id="{D4A2EB5A-F4FA-4014-B3CA-6AD420437DCE}"/>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3004" r="-6" b="-6"/>
          <a:stretch/>
        </p:blipFill>
        <p:spPr bwMode="auto">
          <a:xfrm>
            <a:off x="1016000" y="854087"/>
            <a:ext cx="8961120" cy="3280831"/>
          </a:xfrm>
          <a:custGeom>
            <a:avLst/>
            <a:gdLst>
              <a:gd name="connsiteX0" fmla="*/ 402071 w 5582963"/>
              <a:gd name="connsiteY0" fmla="*/ 0 h 3280831"/>
              <a:gd name="connsiteX1" fmla="*/ 5582963 w 5582963"/>
              <a:gd name="connsiteY1" fmla="*/ 0 h 3280831"/>
              <a:gd name="connsiteX2" fmla="*/ 5582963 w 5582963"/>
              <a:gd name="connsiteY2" fmla="*/ 3280831 h 3280831"/>
              <a:gd name="connsiteX3" fmla="*/ 0 w 5582963"/>
              <a:gd name="connsiteY3" fmla="*/ 3280831 h 3280831"/>
              <a:gd name="connsiteX4" fmla="*/ 0 w 5582963"/>
              <a:gd name="connsiteY4" fmla="*/ 40207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963" h="3280831">
                <a:moveTo>
                  <a:pt x="402071" y="0"/>
                </a:moveTo>
                <a:lnTo>
                  <a:pt x="5582963" y="0"/>
                </a:lnTo>
                <a:lnTo>
                  <a:pt x="5582963" y="3280831"/>
                </a:lnTo>
                <a:lnTo>
                  <a:pt x="0" y="3280831"/>
                </a:lnTo>
                <a:lnTo>
                  <a:pt x="0" y="402071"/>
                </a:lnTo>
                <a:close/>
              </a:path>
            </a:pathLst>
          </a:custGeom>
          <a:noFill/>
        </p:spPr>
      </p:pic>
      <p:pic>
        <p:nvPicPr>
          <p:cNvPr id="4098" name="Picture 2" descr="hidrojel  ile ilgili gÃ¶rsel sonucu">
            <a:extLst>
              <a:ext uri="{FF2B5EF4-FFF2-40B4-BE49-F238E27FC236}">
                <a16:creationId xmlns:a16="http://schemas.microsoft.com/office/drawing/2014/main" xmlns="" id="{AF5B1917-4A0F-4851-9BCA-1F2A0DA3F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2" b="4233"/>
          <a:stretch/>
        </p:blipFill>
        <p:spPr bwMode="auto">
          <a:xfrm>
            <a:off x="10284633" y="-12378"/>
            <a:ext cx="1892332" cy="1672982"/>
          </a:xfrm>
          <a:custGeom>
            <a:avLst/>
            <a:gdLst>
              <a:gd name="connsiteX0" fmla="*/ 0 w 3557016"/>
              <a:gd name="connsiteY0" fmla="*/ 0 h 3280831"/>
              <a:gd name="connsiteX1" fmla="*/ 3557016 w 3557016"/>
              <a:gd name="connsiteY1" fmla="*/ 0 h 3280831"/>
              <a:gd name="connsiteX2" fmla="*/ 3557016 w 3557016"/>
              <a:gd name="connsiteY2" fmla="*/ 2876895 h 3280831"/>
              <a:gd name="connsiteX3" fmla="*/ 3153080 w 3557016"/>
              <a:gd name="connsiteY3" fmla="*/ 3280831 h 3280831"/>
              <a:gd name="connsiteX4" fmla="*/ 0 w 3557016"/>
              <a:gd name="connsiteY4" fmla="*/ 328083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16" h="3280831">
                <a:moveTo>
                  <a:pt x="0" y="0"/>
                </a:moveTo>
                <a:lnTo>
                  <a:pt x="3557016" y="0"/>
                </a:lnTo>
                <a:lnTo>
                  <a:pt x="3557016" y="2876895"/>
                </a:lnTo>
                <a:lnTo>
                  <a:pt x="3153080" y="3280831"/>
                </a:lnTo>
                <a:lnTo>
                  <a:pt x="0" y="3280831"/>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Ä°lgili resim">
            <a:extLst>
              <a:ext uri="{FF2B5EF4-FFF2-40B4-BE49-F238E27FC236}">
                <a16:creationId xmlns:a16="http://schemas.microsoft.com/office/drawing/2014/main" xmlns="" id="{8E058C69-5917-4C94-B792-CA8262686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6147" y="1641300"/>
            <a:ext cx="1896534" cy="14813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idrojel  ile ilgili gÃ¶rsel sonucu">
            <a:extLst>
              <a:ext uri="{FF2B5EF4-FFF2-40B4-BE49-F238E27FC236}">
                <a16:creationId xmlns:a16="http://schemas.microsoft.com/office/drawing/2014/main" xmlns="" id="{702356A5-9BFE-424F-BC37-5C02AE377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6147" y="3134989"/>
            <a:ext cx="1872678" cy="187865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idrojel  ile ilgili gÃ¶rsel sonucu">
            <a:extLst>
              <a:ext uri="{FF2B5EF4-FFF2-40B4-BE49-F238E27FC236}">
                <a16:creationId xmlns:a16="http://schemas.microsoft.com/office/drawing/2014/main" xmlns="" id="{23FBA01A-BD37-4E25-BDE2-1D5D1CA07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3725" y="5001552"/>
            <a:ext cx="1896534" cy="185644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Ä°lgili resim">
            <a:extLst>
              <a:ext uri="{FF2B5EF4-FFF2-40B4-BE49-F238E27FC236}">
                <a16:creationId xmlns:a16="http://schemas.microsoft.com/office/drawing/2014/main" xmlns="" id="{98A3839C-DC11-4079-9414-86453AACED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303" y="4999158"/>
            <a:ext cx="2253848"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7" name="Resim 76" descr="https://www.beingways.com/wp-content/uploads/2019/03/sodium-polyacrylate-application-diaper.jpg">
            <a:hlinkClick r:id="rId8"/>
            <a:extLst>
              <a:ext uri="{FF2B5EF4-FFF2-40B4-BE49-F238E27FC236}">
                <a16:creationId xmlns:a16="http://schemas.microsoft.com/office/drawing/2014/main" xmlns="" id="{2AD0AE23-A0A3-40B0-8010-AB036AC8B52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7018" y="4999158"/>
            <a:ext cx="2551430" cy="1847849"/>
          </a:xfrm>
          <a:prstGeom prst="rect">
            <a:avLst/>
          </a:prstGeom>
          <a:noFill/>
          <a:ln>
            <a:noFill/>
          </a:ln>
        </p:spPr>
      </p:pic>
      <p:pic>
        <p:nvPicPr>
          <p:cNvPr id="78" name="Resim 77" descr="https://www.beingways.com/wp-content/uploads/2019/03/sodium-polyacrylate-application-Concrete-Protection.jpg">
            <a:hlinkClick r:id="rId8"/>
            <a:extLst>
              <a:ext uri="{FF2B5EF4-FFF2-40B4-BE49-F238E27FC236}">
                <a16:creationId xmlns:a16="http://schemas.microsoft.com/office/drawing/2014/main" xmlns="" id="{2C9E4047-E857-4AF6-9848-20F30120BB40}"/>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0" y="4988162"/>
            <a:ext cx="3139440" cy="1869837"/>
          </a:xfrm>
          <a:prstGeom prst="rect">
            <a:avLst/>
          </a:prstGeom>
          <a:noFill/>
          <a:ln>
            <a:noFill/>
          </a:ln>
        </p:spPr>
      </p:pic>
      <p:pic>
        <p:nvPicPr>
          <p:cNvPr id="4112" name="Picture 16" descr="https://www.socochem.com/wp-content/uploads/2015/04/water-absorbent-pads.png">
            <a:extLst>
              <a:ext uri="{FF2B5EF4-FFF2-40B4-BE49-F238E27FC236}">
                <a16:creationId xmlns:a16="http://schemas.microsoft.com/office/drawing/2014/main" xmlns="" id="{16194F68-F084-4E94-8864-0EFE450DA4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64993" y="4979990"/>
            <a:ext cx="2458732" cy="190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8829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D776A475-9FBE-4B0B-9B7F-AD5EF436C4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xmlns="" id="{0AEFE8E5-AAF6-4B52-ABB7-034B6FF0BEA1}"/>
              </a:ext>
            </a:extLst>
          </p:cNvPr>
          <p:cNvSpPr>
            <a:spLocks noGrp="1"/>
          </p:cNvSpPr>
          <p:nvPr>
            <p:ph type="title"/>
          </p:nvPr>
        </p:nvSpPr>
        <p:spPr>
          <a:xfrm>
            <a:off x="3809674" y="5672668"/>
            <a:ext cx="8155305" cy="1507067"/>
          </a:xfrm>
        </p:spPr>
        <p:txBody>
          <a:bodyPr>
            <a:normAutofit/>
          </a:bodyPr>
          <a:lstStyle/>
          <a:p>
            <a:r>
              <a:rPr lang="tr-TR" dirty="0" err="1" smtClean="0"/>
              <a:t>Hİdrojellerİn</a:t>
            </a:r>
            <a:r>
              <a:rPr lang="tr-TR" dirty="0" smtClean="0"/>
              <a:t> </a:t>
            </a:r>
            <a:r>
              <a:rPr lang="tr-TR" dirty="0" err="1" smtClean="0"/>
              <a:t>tarImda</a:t>
            </a:r>
            <a:r>
              <a:rPr lang="tr-TR" dirty="0" smtClean="0"/>
              <a:t> </a:t>
            </a:r>
            <a:r>
              <a:rPr lang="tr-TR" dirty="0" err="1" smtClean="0"/>
              <a:t>kullanImI</a:t>
            </a:r>
            <a:endParaRPr lang="tr-TR" dirty="0"/>
          </a:p>
        </p:txBody>
      </p:sp>
      <p:sp>
        <p:nvSpPr>
          <p:cNvPr id="73" name="Snip Diagonal Corner Rectangle 16">
            <a:extLst>
              <a:ext uri="{FF2B5EF4-FFF2-40B4-BE49-F238E27FC236}">
                <a16:creationId xmlns:a16="http://schemas.microsoft.com/office/drawing/2014/main" xmlns="" id="{A7233604-92BA-4756-B202-188837C52C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uper Absorbent Polymer For Plants">
            <a:extLst>
              <a:ext uri="{FF2B5EF4-FFF2-40B4-BE49-F238E27FC236}">
                <a16:creationId xmlns:a16="http://schemas.microsoft.com/office/drawing/2014/main" xmlns="" id="{AFCDE347-5BFC-43D2-B61C-D5BD0AEFCA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9" r="11772" b="-2"/>
          <a:stretch/>
        </p:blipFill>
        <p:spPr bwMode="auto">
          <a:xfrm>
            <a:off x="1121740" y="742161"/>
            <a:ext cx="2820747" cy="269995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uper Absorbent Polymer For Plants">
            <a:extLst>
              <a:ext uri="{FF2B5EF4-FFF2-40B4-BE49-F238E27FC236}">
                <a16:creationId xmlns:a16="http://schemas.microsoft.com/office/drawing/2014/main" xmlns="" id="{38927DC6-314A-4A9D-9741-8738179779E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7865" y="3563552"/>
            <a:ext cx="2954622" cy="2022275"/>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xmlns="" id="{9E806BDE-99B2-406C-925A-8DDF9ACF5BDB}"/>
              </a:ext>
            </a:extLst>
          </p:cNvPr>
          <p:cNvSpPr>
            <a:spLocks noGrp="1"/>
          </p:cNvSpPr>
          <p:nvPr>
            <p:ph idx="1"/>
          </p:nvPr>
        </p:nvSpPr>
        <p:spPr>
          <a:xfrm>
            <a:off x="4661860" y="685800"/>
            <a:ext cx="7133900" cy="5034280"/>
          </a:xfrm>
        </p:spPr>
        <p:txBody>
          <a:bodyPr>
            <a:normAutofit lnSpcReduction="10000"/>
          </a:bodyPr>
          <a:lstStyle/>
          <a:p>
            <a:pPr>
              <a:lnSpc>
                <a:spcPct val="90000"/>
              </a:lnSpc>
            </a:pPr>
            <a:r>
              <a:rPr lang="tr-TR" sz="2400" dirty="0" err="1"/>
              <a:t>Hidrojeller</a:t>
            </a:r>
            <a:r>
              <a:rPr lang="tr-TR" sz="2400" dirty="0"/>
              <a:t> </a:t>
            </a:r>
            <a:r>
              <a:rPr lang="tr-TR" sz="2400" dirty="0">
                <a:solidFill>
                  <a:srgbClr val="FF0000"/>
                </a:solidFill>
              </a:rPr>
              <a:t>yüksek su tutma kapasiteleri ve güçleri</a:t>
            </a:r>
            <a:r>
              <a:rPr lang="tr-TR" sz="2400" dirty="0"/>
              <a:t> sayesinde </a:t>
            </a:r>
            <a:r>
              <a:rPr lang="tr-TR" sz="2400" dirty="0" smtClean="0"/>
              <a:t>tarım alanlarındaki </a:t>
            </a:r>
            <a:r>
              <a:rPr lang="tr-TR" sz="2400" dirty="0"/>
              <a:t>su yetersizliğine bir çözüm olarak görülmektedir. </a:t>
            </a:r>
          </a:p>
          <a:p>
            <a:pPr>
              <a:lnSpc>
                <a:spcPct val="90000"/>
              </a:lnSpc>
            </a:pPr>
            <a:r>
              <a:rPr lang="tr-TR" sz="2400" dirty="0"/>
              <a:t>Genel olarak kurak veya sulama </a:t>
            </a:r>
            <a:r>
              <a:rPr lang="tr-TR" sz="2400" dirty="0" smtClean="0"/>
              <a:t>imkanının kısıtlı </a:t>
            </a:r>
            <a:r>
              <a:rPr lang="tr-TR" sz="2400" dirty="0"/>
              <a:t>olduğu  bölgelerde toprağa verilen </a:t>
            </a:r>
            <a:r>
              <a:rPr lang="tr-TR" sz="2400" dirty="0" err="1"/>
              <a:t>hidrojeller</a:t>
            </a:r>
            <a:r>
              <a:rPr lang="tr-TR" sz="2400" dirty="0"/>
              <a:t> bitkisel üretim için gereken suyu toprakta tutmakta ve verimi </a:t>
            </a:r>
            <a:r>
              <a:rPr lang="tr-TR" sz="2400" dirty="0" smtClean="0"/>
              <a:t>artırmaktadır</a:t>
            </a:r>
            <a:r>
              <a:rPr lang="tr-TR" sz="2400" dirty="0"/>
              <a:t>.</a:t>
            </a:r>
          </a:p>
          <a:p>
            <a:pPr>
              <a:lnSpc>
                <a:spcPct val="90000"/>
              </a:lnSpc>
            </a:pPr>
            <a:r>
              <a:rPr lang="tr-TR" sz="2400" dirty="0" err="1"/>
              <a:t>Hidrojeller</a:t>
            </a:r>
            <a:r>
              <a:rPr lang="tr-TR" sz="2400" dirty="0"/>
              <a:t> </a:t>
            </a:r>
            <a:r>
              <a:rPr lang="tr-TR" sz="2400" dirty="0">
                <a:solidFill>
                  <a:srgbClr val="FF0000"/>
                </a:solidFill>
              </a:rPr>
              <a:t>mini su rezervi </a:t>
            </a:r>
            <a:r>
              <a:rPr lang="tr-TR" sz="2400" dirty="0"/>
              <a:t>görevi yaparak yağmur veya sulama </a:t>
            </a:r>
            <a:r>
              <a:rPr lang="tr-TR" sz="2400" dirty="0" smtClean="0"/>
              <a:t>sonrası </a:t>
            </a:r>
            <a:r>
              <a:rPr lang="tr-TR" sz="2400" dirty="0" err="1" smtClean="0"/>
              <a:t>sıyı</a:t>
            </a:r>
            <a:r>
              <a:rPr lang="tr-TR" sz="2400" dirty="0" smtClean="0"/>
              <a:t> </a:t>
            </a:r>
            <a:r>
              <a:rPr lang="tr-TR" sz="2400" dirty="0"/>
              <a:t>bünyesine </a:t>
            </a:r>
            <a:r>
              <a:rPr lang="tr-TR" sz="2400" dirty="0" smtClean="0"/>
              <a:t>alır </a:t>
            </a:r>
            <a:r>
              <a:rPr lang="tr-TR" sz="2400" dirty="0"/>
              <a:t>ve ortam kuruduğundan bitkiye gereken su </a:t>
            </a:r>
            <a:r>
              <a:rPr lang="tr-TR" sz="2400" dirty="0" smtClean="0"/>
              <a:t>ihtiyacını karşılamaktadır</a:t>
            </a:r>
            <a:r>
              <a:rPr lang="tr-TR" sz="2400" dirty="0"/>
              <a:t>.</a:t>
            </a:r>
          </a:p>
          <a:p>
            <a:pPr>
              <a:lnSpc>
                <a:spcPct val="90000"/>
              </a:lnSpc>
            </a:pPr>
            <a:r>
              <a:rPr lang="tr-TR" sz="2400" dirty="0" err="1">
                <a:solidFill>
                  <a:srgbClr val="FF0000"/>
                </a:solidFill>
              </a:rPr>
              <a:t>Evaporasyonu</a:t>
            </a:r>
            <a:r>
              <a:rPr lang="tr-TR" sz="2400" dirty="0">
                <a:solidFill>
                  <a:srgbClr val="FF0000"/>
                </a:solidFill>
              </a:rPr>
              <a:t> </a:t>
            </a:r>
            <a:r>
              <a:rPr lang="tr-TR" sz="2400" dirty="0"/>
              <a:t>düşürerek su </a:t>
            </a:r>
            <a:r>
              <a:rPr lang="tr-TR" sz="2400" dirty="0" smtClean="0"/>
              <a:t>kaybını azaltır</a:t>
            </a:r>
            <a:r>
              <a:rPr lang="tr-TR" sz="2400" dirty="0"/>
              <a:t>.</a:t>
            </a:r>
          </a:p>
          <a:p>
            <a:pPr>
              <a:lnSpc>
                <a:spcPct val="90000"/>
              </a:lnSpc>
            </a:pPr>
            <a:r>
              <a:rPr lang="tr-TR" sz="2400" dirty="0"/>
              <a:t>Toprağa gelen suyu tutarak </a:t>
            </a:r>
            <a:r>
              <a:rPr lang="tr-TR" sz="2400" dirty="0" smtClean="0"/>
              <a:t>toprağın </a:t>
            </a:r>
            <a:r>
              <a:rPr lang="tr-TR" sz="2400" dirty="0"/>
              <a:t>alt </a:t>
            </a:r>
            <a:r>
              <a:rPr lang="tr-TR" sz="2400" dirty="0" smtClean="0"/>
              <a:t>katmanlarına sızan </a:t>
            </a:r>
            <a:r>
              <a:rPr lang="tr-TR" sz="2400" dirty="0"/>
              <a:t>su </a:t>
            </a:r>
            <a:r>
              <a:rPr lang="tr-TR" sz="2400" dirty="0" smtClean="0"/>
              <a:t>miktarını azaltır</a:t>
            </a:r>
            <a:r>
              <a:rPr lang="tr-TR" sz="2400" dirty="0"/>
              <a:t>.</a:t>
            </a:r>
          </a:p>
        </p:txBody>
      </p:sp>
      <p:grpSp>
        <p:nvGrpSpPr>
          <p:cNvPr id="75" name="Group 74">
            <a:extLst>
              <a:ext uri="{FF2B5EF4-FFF2-40B4-BE49-F238E27FC236}">
                <a16:creationId xmlns:a16="http://schemas.microsoft.com/office/drawing/2014/main" xmlns="" id="{4331A0BE-8120-443C-A0D4-1891F76DD2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76" name="Straight Connector 75">
              <a:extLst>
                <a:ext uri="{FF2B5EF4-FFF2-40B4-BE49-F238E27FC236}">
                  <a16:creationId xmlns:a16="http://schemas.microsoft.com/office/drawing/2014/main" xmlns="" id="{EB257A13-751D-4E89-ADB5-615B81DBA5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xmlns="" id="{0F60F471-E1CB-41F7-B18A-AA95473869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xmlns="" id="{F60AD79C-18B0-4701-94F6-BF8EFB0281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C2EA2F8D-B307-42C1-A7B3-5F3EF9E132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xmlns="" id="{F6952DCC-DE3D-44EE-BDC1-BBB5DD2EF2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293241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xmlns="" id="{6A45318B-BE1C-4D49-A9DD-FA596C979E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xmlns="" id="{C1DECE60-A413-4130-9CEC-B8B82EA4222F}"/>
              </a:ext>
            </a:extLst>
          </p:cNvPr>
          <p:cNvSpPr txBox="1">
            <a:spLocks/>
          </p:cNvSpPr>
          <p:nvPr/>
        </p:nvSpPr>
        <p:spPr>
          <a:xfrm>
            <a:off x="1922299" y="-83951"/>
            <a:ext cx="9810120" cy="8537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3200" dirty="0" smtClean="0">
                <a:latin typeface="Arial" panose="020B0604020202020204" pitchFamily="34" charset="0"/>
                <a:cs typeface="Arial" panose="020B0604020202020204" pitchFamily="34" charset="0"/>
              </a:rPr>
              <a:t>H</a:t>
            </a:r>
            <a:r>
              <a:rPr lang="tr-TR" sz="3200" dirty="0" smtClean="0">
                <a:latin typeface="Arial" panose="020B0604020202020204" pitchFamily="34" charset="0"/>
                <a:cs typeface="Arial" panose="020B0604020202020204" pitchFamily="34" charset="0"/>
              </a:rPr>
              <a:t>İ</a:t>
            </a:r>
            <a:r>
              <a:rPr lang="en-US" sz="3200" dirty="0" err="1" smtClean="0">
                <a:latin typeface="Arial" panose="020B0604020202020204" pitchFamily="34" charset="0"/>
                <a:cs typeface="Arial" panose="020B0604020202020204" pitchFamily="34" charset="0"/>
              </a:rPr>
              <a:t>drojeller</a:t>
            </a:r>
            <a:r>
              <a:rPr lang="tr-TR" sz="3200" dirty="0" smtClean="0">
                <a:latin typeface="Arial" panose="020B0604020202020204" pitchFamily="34" charset="0"/>
                <a:cs typeface="Arial" panose="020B0604020202020204" pitchFamily="34" charset="0"/>
              </a:rPr>
              <a:t>İ</a:t>
            </a:r>
            <a:r>
              <a:rPr lang="en-US" sz="3200" dirty="0" smtClean="0">
                <a:latin typeface="Arial" panose="020B0604020202020204" pitchFamily="34" charset="0"/>
                <a:cs typeface="Arial" panose="020B0604020202020204" pitchFamily="34" charset="0"/>
              </a:rPr>
              <a:t>n tar</a:t>
            </a:r>
            <a:r>
              <a:rPr lang="tr-TR" sz="3200" dirty="0" smtClean="0">
                <a:latin typeface="Arial" panose="020B0604020202020204" pitchFamily="34" charset="0"/>
                <a:cs typeface="Arial" panose="020B0604020202020204" pitchFamily="34" charset="0"/>
              </a:rPr>
              <a:t>I</a:t>
            </a:r>
            <a:r>
              <a:rPr lang="en-US" sz="3200" dirty="0" err="1" smtClean="0">
                <a:latin typeface="Arial" panose="020B0604020202020204" pitchFamily="34" charset="0"/>
                <a:cs typeface="Arial" panose="020B0604020202020204" pitchFamily="34" charset="0"/>
              </a:rPr>
              <a:t>mda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kullan</a:t>
            </a:r>
            <a:r>
              <a:rPr lang="tr-TR" sz="3200" dirty="0" smtClean="0">
                <a:latin typeface="Arial" panose="020B0604020202020204" pitchFamily="34" charset="0"/>
                <a:cs typeface="Arial" panose="020B0604020202020204" pitchFamily="34" charset="0"/>
              </a:rPr>
              <a:t>IMI</a:t>
            </a:r>
            <a:endParaRPr lang="en-US" sz="3200" dirty="0">
              <a:latin typeface="Arial" panose="020B0604020202020204" pitchFamily="34" charset="0"/>
              <a:cs typeface="Arial" panose="020B0604020202020204" pitchFamily="34" charset="0"/>
            </a:endParaRPr>
          </a:p>
        </p:txBody>
      </p:sp>
      <p:sp>
        <p:nvSpPr>
          <p:cNvPr id="42" name="Snip Diagonal Corner Rectangle 24">
            <a:extLst>
              <a:ext uri="{FF2B5EF4-FFF2-40B4-BE49-F238E27FC236}">
                <a16:creationId xmlns:a16="http://schemas.microsoft.com/office/drawing/2014/main" xmlns="" id="{7998CFD7-028F-445B-8564-B0F1DBE14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xmlns="" id="{4C1FFBA4-E70A-455D-9AA5-216C71A73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44" b="10790"/>
          <a:stretch/>
        </p:blipFill>
        <p:spPr>
          <a:xfrm>
            <a:off x="797205" y="786117"/>
            <a:ext cx="4809744"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3" name="İçerik Yer Tutucusu 2">
            <a:extLst>
              <a:ext uri="{FF2B5EF4-FFF2-40B4-BE49-F238E27FC236}">
                <a16:creationId xmlns:a16="http://schemas.microsoft.com/office/drawing/2014/main" xmlns="" id="{2C4300F3-202B-4E88-9419-EA38842D3E6F}"/>
              </a:ext>
            </a:extLst>
          </p:cNvPr>
          <p:cNvSpPr>
            <a:spLocks noGrp="1"/>
          </p:cNvSpPr>
          <p:nvPr>
            <p:ph idx="1"/>
          </p:nvPr>
        </p:nvSpPr>
        <p:spPr>
          <a:xfrm>
            <a:off x="6095997" y="685800"/>
            <a:ext cx="6089973" cy="5654040"/>
          </a:xfrm>
        </p:spPr>
        <p:txBody>
          <a:bodyPr vert="horz" lIns="91440" tIns="45720" rIns="91440" bIns="45720" rtlCol="0" anchor="ctr">
            <a:normAutofit fontScale="92500"/>
          </a:bodyPr>
          <a:lstStyle/>
          <a:p>
            <a:pPr>
              <a:lnSpc>
                <a:spcPct val="90000"/>
              </a:lnSpc>
            </a:pPr>
            <a:r>
              <a:rPr lang="en-US" sz="2400" dirty="0" err="1" smtClean="0"/>
              <a:t>Hidrojeller</a:t>
            </a:r>
            <a:r>
              <a:rPr lang="en-US" sz="2400" dirty="0" smtClean="0"/>
              <a:t> </a:t>
            </a:r>
            <a:r>
              <a:rPr lang="en-US" sz="2400" dirty="0" err="1"/>
              <a:t>genel</a:t>
            </a:r>
            <a:r>
              <a:rPr lang="en-US" sz="2400" dirty="0"/>
              <a:t> </a:t>
            </a:r>
            <a:r>
              <a:rPr lang="en-US" sz="2400" dirty="0" err="1"/>
              <a:t>olarak</a:t>
            </a:r>
            <a:r>
              <a:rPr lang="en-US" sz="2400" dirty="0"/>
              <a:t>;</a:t>
            </a:r>
          </a:p>
          <a:p>
            <a:pPr>
              <a:lnSpc>
                <a:spcPct val="90000"/>
              </a:lnSpc>
            </a:pPr>
            <a:r>
              <a:rPr lang="en-US" sz="2400" dirty="0" err="1"/>
              <a:t>Tohum</a:t>
            </a:r>
            <a:r>
              <a:rPr lang="en-US" sz="2400" dirty="0"/>
              <a:t> </a:t>
            </a:r>
            <a:r>
              <a:rPr lang="en-US" sz="2400" dirty="0" err="1" smtClean="0"/>
              <a:t>çimlenmesini</a:t>
            </a:r>
            <a:r>
              <a:rPr lang="en-US" sz="2400" dirty="0" smtClean="0"/>
              <a:t> </a:t>
            </a:r>
            <a:r>
              <a:rPr lang="en-US" sz="2400" dirty="0" err="1"/>
              <a:t>ve</a:t>
            </a:r>
            <a:r>
              <a:rPr lang="en-US" sz="2400" dirty="0"/>
              <a:t> </a:t>
            </a:r>
            <a:r>
              <a:rPr lang="en-US" sz="2400" dirty="0" err="1"/>
              <a:t>çıkışını</a:t>
            </a:r>
            <a:r>
              <a:rPr lang="en-US" sz="2400" dirty="0"/>
              <a:t> </a:t>
            </a:r>
            <a:r>
              <a:rPr lang="en-US" sz="2400" dirty="0" err="1"/>
              <a:t>destekler</a:t>
            </a:r>
            <a:r>
              <a:rPr lang="en-US" sz="2400" dirty="0"/>
              <a:t>,</a:t>
            </a:r>
          </a:p>
          <a:p>
            <a:pPr>
              <a:lnSpc>
                <a:spcPct val="90000"/>
              </a:lnSpc>
            </a:pPr>
            <a:r>
              <a:rPr lang="en-US" sz="2400" dirty="0" err="1"/>
              <a:t>Erken</a:t>
            </a:r>
            <a:r>
              <a:rPr lang="en-US" sz="2400" dirty="0"/>
              <a:t> </a:t>
            </a:r>
            <a:r>
              <a:rPr lang="en-US" sz="2400" dirty="0" err="1"/>
              <a:t>büyüme</a:t>
            </a:r>
            <a:r>
              <a:rPr lang="en-US" sz="2400" dirty="0"/>
              <a:t> </a:t>
            </a:r>
            <a:r>
              <a:rPr lang="en-US" sz="2400" dirty="0" err="1"/>
              <a:t>sağlar</a:t>
            </a:r>
            <a:r>
              <a:rPr lang="en-US" sz="2400" dirty="0"/>
              <a:t>.</a:t>
            </a:r>
          </a:p>
          <a:p>
            <a:pPr>
              <a:lnSpc>
                <a:spcPct val="90000"/>
              </a:lnSpc>
            </a:pPr>
            <a:r>
              <a:rPr lang="en-US" sz="2400" dirty="0" err="1"/>
              <a:t>Tarım</a:t>
            </a:r>
            <a:r>
              <a:rPr lang="en-US" sz="2400" dirty="0"/>
              <a:t> </a:t>
            </a:r>
            <a:r>
              <a:rPr lang="en-US" sz="2400" dirty="0" err="1"/>
              <a:t>alanlarında</a:t>
            </a:r>
            <a:r>
              <a:rPr lang="en-US" sz="2400" dirty="0"/>
              <a:t> </a:t>
            </a:r>
            <a:r>
              <a:rPr lang="en-US" sz="2400" dirty="0" smtClean="0"/>
              <a:t>K-</a:t>
            </a:r>
            <a:r>
              <a:rPr lang="en-US" sz="2400" dirty="0" err="1" smtClean="0"/>
              <a:t>akrilitlerin</a:t>
            </a:r>
            <a:r>
              <a:rPr lang="en-US" sz="2400" dirty="0" smtClean="0"/>
              <a:t> </a:t>
            </a:r>
            <a:r>
              <a:rPr lang="en-US" sz="2400" dirty="0" err="1"/>
              <a:t>kullanılması</a:t>
            </a:r>
            <a:r>
              <a:rPr lang="en-US" sz="2400" dirty="0"/>
              <a:t> </a:t>
            </a:r>
            <a:r>
              <a:rPr lang="en-US" sz="2400" dirty="0" err="1"/>
              <a:t>ve</a:t>
            </a:r>
            <a:r>
              <a:rPr lang="en-US" sz="2400" dirty="0"/>
              <a:t> </a:t>
            </a:r>
            <a:r>
              <a:rPr lang="en-US" sz="2400" dirty="0" err="1"/>
              <a:t>bu</a:t>
            </a:r>
            <a:r>
              <a:rPr lang="en-US" sz="2400" dirty="0"/>
              <a:t> </a:t>
            </a:r>
            <a:r>
              <a:rPr lang="en-US" sz="2400" dirty="0" err="1" smtClean="0"/>
              <a:t>hidrojelin</a:t>
            </a:r>
            <a:r>
              <a:rPr lang="en-US" sz="2400" dirty="0" smtClean="0"/>
              <a:t> </a:t>
            </a:r>
            <a:r>
              <a:rPr lang="en-US" sz="2400" dirty="0"/>
              <a:t>%18 K </a:t>
            </a:r>
            <a:r>
              <a:rPr lang="en-US" sz="2400" dirty="0" err="1" smtClean="0"/>
              <a:t>içermesi</a:t>
            </a:r>
            <a:r>
              <a:rPr lang="en-US" sz="2400" dirty="0" smtClean="0"/>
              <a:t> </a:t>
            </a:r>
            <a:r>
              <a:rPr lang="en-US" sz="2400" dirty="0" err="1" smtClean="0"/>
              <a:t>sebebiyle</a:t>
            </a:r>
            <a:r>
              <a:rPr lang="en-US" sz="2400" dirty="0" smtClean="0"/>
              <a:t> </a:t>
            </a:r>
            <a:r>
              <a:rPr lang="en-US" sz="2400" dirty="0" err="1">
                <a:solidFill>
                  <a:srgbClr val="FF0000"/>
                </a:solidFill>
              </a:rPr>
              <a:t>gübre</a:t>
            </a:r>
            <a:r>
              <a:rPr lang="en-US" sz="2400" dirty="0"/>
              <a:t> </a:t>
            </a:r>
            <a:r>
              <a:rPr lang="en-US" sz="2400" dirty="0" err="1" smtClean="0"/>
              <a:t>görevi</a:t>
            </a:r>
            <a:r>
              <a:rPr lang="en-US" sz="2400" dirty="0" smtClean="0"/>
              <a:t> </a:t>
            </a:r>
            <a:r>
              <a:rPr lang="en-US" sz="2400" dirty="0" err="1"/>
              <a:t>yapmaktadır</a:t>
            </a:r>
            <a:r>
              <a:rPr lang="en-US" sz="2400" dirty="0"/>
              <a:t>. </a:t>
            </a:r>
            <a:r>
              <a:rPr lang="en-US" sz="2400" dirty="0" err="1"/>
              <a:t>Ayrıca</a:t>
            </a:r>
            <a:r>
              <a:rPr lang="en-US" sz="2400" dirty="0"/>
              <a:t> </a:t>
            </a:r>
            <a:r>
              <a:rPr lang="en-US" sz="2400" dirty="0" err="1"/>
              <a:t>toprağa</a:t>
            </a:r>
            <a:r>
              <a:rPr lang="en-US" sz="2400" dirty="0"/>
              <a:t> </a:t>
            </a:r>
            <a:r>
              <a:rPr lang="en-US" sz="2400" dirty="0" err="1" smtClean="0"/>
              <a:t>verilen</a:t>
            </a:r>
            <a:r>
              <a:rPr lang="en-US" sz="2400" dirty="0" smtClean="0"/>
              <a:t> </a:t>
            </a:r>
            <a:r>
              <a:rPr lang="en-US" sz="2400" dirty="0" err="1" smtClean="0"/>
              <a:t>gübrelerin</a:t>
            </a:r>
            <a:r>
              <a:rPr lang="en-US" sz="2400" dirty="0" smtClean="0"/>
              <a:t> </a:t>
            </a:r>
            <a:r>
              <a:rPr lang="en-US" sz="2400" dirty="0" err="1"/>
              <a:t>suda</a:t>
            </a:r>
            <a:r>
              <a:rPr lang="en-US" sz="2400" dirty="0"/>
              <a:t> </a:t>
            </a:r>
            <a:r>
              <a:rPr lang="en-US" sz="2400" dirty="0" err="1" smtClean="0"/>
              <a:t>çözünmesinin</a:t>
            </a:r>
            <a:r>
              <a:rPr lang="en-US" sz="2400" dirty="0" smtClean="0"/>
              <a:t> </a:t>
            </a:r>
            <a:r>
              <a:rPr lang="en-US" sz="2400" dirty="0" err="1" smtClean="0"/>
              <a:t>akabinde</a:t>
            </a:r>
            <a:r>
              <a:rPr lang="en-US" sz="2400" dirty="0" smtClean="0"/>
              <a:t> </a:t>
            </a:r>
            <a:r>
              <a:rPr lang="en-US" sz="2400" dirty="0" err="1" smtClean="0"/>
              <a:t>bünyesine</a:t>
            </a:r>
            <a:r>
              <a:rPr lang="en-US" sz="2400" dirty="0" smtClean="0"/>
              <a:t> </a:t>
            </a:r>
            <a:r>
              <a:rPr lang="en-US" sz="2400" dirty="0" err="1"/>
              <a:t>alması</a:t>
            </a:r>
            <a:r>
              <a:rPr lang="en-US" sz="2400" dirty="0"/>
              <a:t> </a:t>
            </a:r>
            <a:r>
              <a:rPr lang="en-US" sz="2400" dirty="0" err="1" smtClean="0">
                <a:solidFill>
                  <a:srgbClr val="FF0000"/>
                </a:solidFill>
              </a:rPr>
              <a:t>besin</a:t>
            </a:r>
            <a:r>
              <a:rPr lang="en-US" sz="2400" dirty="0" smtClean="0">
                <a:solidFill>
                  <a:srgbClr val="FF0000"/>
                </a:solidFill>
              </a:rPr>
              <a:t> </a:t>
            </a:r>
            <a:r>
              <a:rPr lang="en-US" sz="2400" dirty="0" err="1" smtClean="0">
                <a:solidFill>
                  <a:srgbClr val="FF0000"/>
                </a:solidFill>
              </a:rPr>
              <a:t>elementi</a:t>
            </a:r>
            <a:r>
              <a:rPr lang="en-US" sz="2400" dirty="0" smtClean="0">
                <a:solidFill>
                  <a:srgbClr val="FF0000"/>
                </a:solidFill>
              </a:rPr>
              <a:t> </a:t>
            </a:r>
            <a:r>
              <a:rPr lang="en-US" sz="2400" dirty="0" err="1">
                <a:solidFill>
                  <a:srgbClr val="FF0000"/>
                </a:solidFill>
              </a:rPr>
              <a:t>kayıplarını</a:t>
            </a:r>
            <a:r>
              <a:rPr lang="en-US" sz="2400" dirty="0">
                <a:solidFill>
                  <a:srgbClr val="FF0000"/>
                </a:solidFill>
              </a:rPr>
              <a:t> </a:t>
            </a:r>
            <a:r>
              <a:rPr lang="en-US" sz="2400" dirty="0" err="1"/>
              <a:t>azaltmaktadır</a:t>
            </a:r>
            <a:r>
              <a:rPr lang="en-US" sz="2400" dirty="0"/>
              <a:t>.</a:t>
            </a:r>
          </a:p>
          <a:p>
            <a:pPr>
              <a:lnSpc>
                <a:spcPct val="90000"/>
              </a:lnSpc>
            </a:pPr>
            <a:r>
              <a:rPr lang="en-US" sz="2400" dirty="0" err="1"/>
              <a:t>Toprakların</a:t>
            </a:r>
            <a:r>
              <a:rPr lang="en-US" sz="2400" dirty="0"/>
              <a:t> </a:t>
            </a:r>
            <a:r>
              <a:rPr lang="en-US" sz="2400" dirty="0" err="1"/>
              <a:t>su</a:t>
            </a:r>
            <a:r>
              <a:rPr lang="en-US" sz="2400" dirty="0"/>
              <a:t> </a:t>
            </a:r>
            <a:r>
              <a:rPr lang="en-US" sz="2400" dirty="0" err="1"/>
              <a:t>tutma</a:t>
            </a:r>
            <a:r>
              <a:rPr lang="en-US" sz="2400" dirty="0"/>
              <a:t> </a:t>
            </a:r>
            <a:r>
              <a:rPr lang="en-US" sz="2400" dirty="0" err="1" smtClean="0"/>
              <a:t>kapasitelerini</a:t>
            </a:r>
            <a:r>
              <a:rPr lang="en-US" sz="2400" dirty="0" smtClean="0"/>
              <a:t> </a:t>
            </a:r>
            <a:r>
              <a:rPr lang="en-US" sz="2400" dirty="0" err="1" smtClean="0"/>
              <a:t>artırır</a:t>
            </a:r>
            <a:r>
              <a:rPr lang="en-US" sz="2400" dirty="0" smtClean="0"/>
              <a:t>(</a:t>
            </a:r>
            <a:r>
              <a:rPr lang="en-US" sz="2400" dirty="0" err="1" smtClean="0"/>
              <a:t>özellikle</a:t>
            </a:r>
            <a:r>
              <a:rPr lang="en-US" sz="2400" dirty="0" smtClean="0"/>
              <a:t> </a:t>
            </a:r>
            <a:r>
              <a:rPr lang="en-US" sz="2400" dirty="0" err="1">
                <a:solidFill>
                  <a:srgbClr val="FF0000"/>
                </a:solidFill>
              </a:rPr>
              <a:t>kumlu</a:t>
            </a:r>
            <a:r>
              <a:rPr lang="en-US" sz="2400" dirty="0">
                <a:solidFill>
                  <a:srgbClr val="FF0000"/>
                </a:solidFill>
              </a:rPr>
              <a:t> </a:t>
            </a:r>
            <a:r>
              <a:rPr lang="en-US" sz="2400" dirty="0" err="1">
                <a:solidFill>
                  <a:srgbClr val="FF0000"/>
                </a:solidFill>
              </a:rPr>
              <a:t>topraklarda</a:t>
            </a:r>
            <a:r>
              <a:rPr lang="en-US" sz="2400" dirty="0">
                <a:solidFill>
                  <a:srgbClr val="FF0000"/>
                </a:solidFill>
              </a:rPr>
              <a:t> %85 </a:t>
            </a:r>
            <a:r>
              <a:rPr lang="en-US" sz="2400" dirty="0" err="1"/>
              <a:t>oranında</a:t>
            </a:r>
            <a:r>
              <a:rPr lang="en-US" sz="2400" dirty="0"/>
              <a:t> STK </a:t>
            </a:r>
            <a:r>
              <a:rPr lang="en-US" sz="2400" dirty="0" err="1"/>
              <a:t>artar</a:t>
            </a:r>
            <a:r>
              <a:rPr lang="en-US" sz="2400" dirty="0"/>
              <a:t>).</a:t>
            </a:r>
          </a:p>
          <a:p>
            <a:pPr>
              <a:lnSpc>
                <a:spcPct val="90000"/>
              </a:lnSpc>
            </a:pPr>
            <a:r>
              <a:rPr lang="en-US" sz="2400" dirty="0" err="1" smtClean="0"/>
              <a:t>Verimi</a:t>
            </a:r>
            <a:r>
              <a:rPr lang="en-US" sz="2400" dirty="0" smtClean="0"/>
              <a:t> </a:t>
            </a:r>
            <a:r>
              <a:rPr lang="en-US" sz="2400" dirty="0" err="1" smtClean="0"/>
              <a:t>önemli</a:t>
            </a:r>
            <a:r>
              <a:rPr lang="en-US" sz="2400" dirty="0" smtClean="0"/>
              <a:t> </a:t>
            </a:r>
            <a:r>
              <a:rPr lang="en-US" sz="2400" dirty="0" err="1"/>
              <a:t>ölçüde</a:t>
            </a:r>
            <a:r>
              <a:rPr lang="en-US" sz="2400" dirty="0"/>
              <a:t> </a:t>
            </a:r>
            <a:r>
              <a:rPr lang="en-US" sz="2400" dirty="0" err="1"/>
              <a:t>artırır</a:t>
            </a:r>
            <a:r>
              <a:rPr lang="en-US" sz="2400" dirty="0"/>
              <a:t>. (</a:t>
            </a:r>
            <a:r>
              <a:rPr lang="en-US" sz="2400" dirty="0" err="1" smtClean="0"/>
              <a:t>Kaliforniyada</a:t>
            </a:r>
            <a:r>
              <a:rPr lang="en-US" sz="2400" dirty="0" smtClean="0"/>
              <a:t> </a:t>
            </a:r>
            <a:r>
              <a:rPr lang="en-US" sz="2400" dirty="0" err="1"/>
              <a:t>yapılan</a:t>
            </a:r>
            <a:r>
              <a:rPr lang="en-US" sz="2400" dirty="0"/>
              <a:t> </a:t>
            </a:r>
            <a:r>
              <a:rPr lang="en-US" sz="2400" dirty="0" err="1" smtClean="0"/>
              <a:t>bir</a:t>
            </a:r>
            <a:r>
              <a:rPr lang="en-US" sz="2400" dirty="0" smtClean="0"/>
              <a:t> </a:t>
            </a:r>
            <a:r>
              <a:rPr lang="en-US" sz="2400" dirty="0" err="1"/>
              <a:t>araştırmada</a:t>
            </a:r>
            <a:r>
              <a:rPr lang="en-US" sz="2400" dirty="0"/>
              <a:t> </a:t>
            </a:r>
            <a:r>
              <a:rPr lang="en-US" sz="2400" dirty="0" err="1"/>
              <a:t>kavun</a:t>
            </a:r>
            <a:r>
              <a:rPr lang="en-US" sz="2400" dirty="0"/>
              <a:t> </a:t>
            </a:r>
            <a:r>
              <a:rPr lang="en-US" sz="2400" dirty="0" err="1" smtClean="0"/>
              <a:t>veriminin</a:t>
            </a:r>
            <a:r>
              <a:rPr lang="en-US" sz="2400" dirty="0" smtClean="0"/>
              <a:t> </a:t>
            </a:r>
            <a:r>
              <a:rPr lang="en-US" sz="2400" dirty="0"/>
              <a:t>%70 </a:t>
            </a:r>
            <a:r>
              <a:rPr lang="en-US" sz="2400" dirty="0" err="1"/>
              <a:t>arttırıldığı</a:t>
            </a:r>
            <a:r>
              <a:rPr lang="en-US" sz="2400" dirty="0"/>
              <a:t> </a:t>
            </a:r>
            <a:r>
              <a:rPr lang="en-US" sz="2400" dirty="0" err="1"/>
              <a:t>bulunmuştur</a:t>
            </a:r>
            <a:r>
              <a:rPr lang="en-US" sz="2400" dirty="0"/>
              <a:t>.)</a:t>
            </a:r>
          </a:p>
          <a:p>
            <a:pPr>
              <a:lnSpc>
                <a:spcPct val="90000"/>
              </a:lnSpc>
            </a:pPr>
            <a:endParaRPr lang="en-US" sz="2400" dirty="0"/>
          </a:p>
        </p:txBody>
      </p:sp>
      <p:grpSp>
        <p:nvGrpSpPr>
          <p:cNvPr id="44" name="Group 43">
            <a:extLst>
              <a:ext uri="{FF2B5EF4-FFF2-40B4-BE49-F238E27FC236}">
                <a16:creationId xmlns:a16="http://schemas.microsoft.com/office/drawing/2014/main" xmlns="" id="{E8B4C9A9-D769-4847-A877-806B9CE1DCE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45" name="Straight Connector 44">
              <a:extLst>
                <a:ext uri="{FF2B5EF4-FFF2-40B4-BE49-F238E27FC236}">
                  <a16:creationId xmlns:a16="http://schemas.microsoft.com/office/drawing/2014/main" xmlns="" id="{83594ABA-7772-433B-927C-70EA38B7386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xmlns="" id="{E27F8377-D1C5-43D7-A43C-FDD74733B6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xmlns="" id="{242DF53C-4386-4D90-A6F3-ADECD26A4FC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95403C01-9B04-4049-8F23-6E1D059002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4EED64BB-8BA5-42CD-946F-37141C62D6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Metin kutusu 6">
            <a:extLst>
              <a:ext uri="{FF2B5EF4-FFF2-40B4-BE49-F238E27FC236}">
                <a16:creationId xmlns:a16="http://schemas.microsoft.com/office/drawing/2014/main" xmlns="" id="{35501100-7CA3-4AB5-9745-E5AEF1C6C697}"/>
              </a:ext>
            </a:extLst>
          </p:cNvPr>
          <p:cNvSpPr txBox="1"/>
          <p:nvPr/>
        </p:nvSpPr>
        <p:spPr>
          <a:xfrm>
            <a:off x="1762532" y="5891930"/>
            <a:ext cx="4327435" cy="307777"/>
          </a:xfrm>
          <a:prstGeom prst="rect">
            <a:avLst/>
          </a:prstGeom>
          <a:noFill/>
        </p:spPr>
        <p:txBody>
          <a:bodyPr wrap="square" rtlCol="0">
            <a:spAutoFit/>
          </a:bodyPr>
          <a:lstStyle/>
          <a:p>
            <a:r>
              <a:rPr lang="tr-TR" sz="1400" dirty="0"/>
              <a:t>(</a:t>
            </a:r>
            <a:r>
              <a:rPr lang="tr-TR" sz="1400" dirty="0" err="1"/>
              <a:t>Elbarbary</a:t>
            </a:r>
            <a:r>
              <a:rPr lang="tr-TR" sz="1400" dirty="0"/>
              <a:t> </a:t>
            </a:r>
            <a:r>
              <a:rPr lang="tr-TR" sz="1400" dirty="0" err="1"/>
              <a:t>and</a:t>
            </a:r>
            <a:r>
              <a:rPr lang="tr-TR" sz="1400" dirty="0"/>
              <a:t> </a:t>
            </a:r>
            <a:r>
              <a:rPr lang="tr-TR" sz="1400" dirty="0" err="1"/>
              <a:t>Ghobashy</a:t>
            </a:r>
            <a:r>
              <a:rPr lang="tr-TR" sz="1400" dirty="0"/>
              <a:t>, 2017)</a:t>
            </a:r>
          </a:p>
        </p:txBody>
      </p:sp>
      <p:sp>
        <p:nvSpPr>
          <p:cNvPr id="8" name="Dikdörtgen 7">
            <a:extLst>
              <a:ext uri="{FF2B5EF4-FFF2-40B4-BE49-F238E27FC236}">
                <a16:creationId xmlns:a16="http://schemas.microsoft.com/office/drawing/2014/main" xmlns="" id="{7E2393CB-3328-4D59-A337-5AC9DFA65805}"/>
              </a:ext>
            </a:extLst>
          </p:cNvPr>
          <p:cNvSpPr/>
          <p:nvPr/>
        </p:nvSpPr>
        <p:spPr>
          <a:xfrm>
            <a:off x="-4" y="6534990"/>
            <a:ext cx="12192003" cy="261610"/>
          </a:xfrm>
          <a:prstGeom prst="rect">
            <a:avLst/>
          </a:prstGeom>
        </p:spPr>
        <p:txBody>
          <a:bodyPr wrap="square">
            <a:spAutoFit/>
          </a:bodyPr>
          <a:lstStyle/>
          <a:p>
            <a:r>
              <a:rPr lang="tr-TR" sz="1100" dirty="0" err="1"/>
              <a:t>Elbarbary</a:t>
            </a:r>
            <a:r>
              <a:rPr lang="tr-TR" sz="1100" dirty="0"/>
              <a:t>, A. M., &amp; </a:t>
            </a:r>
            <a:r>
              <a:rPr lang="tr-TR" sz="1100" dirty="0" err="1"/>
              <a:t>Ghobashy</a:t>
            </a:r>
            <a:r>
              <a:rPr lang="tr-TR" sz="1100" dirty="0"/>
              <a:t>, M. M. (2017). </a:t>
            </a:r>
            <a:r>
              <a:rPr lang="tr-TR" sz="1100" dirty="0" err="1"/>
              <a:t>Controlled</a:t>
            </a:r>
            <a:r>
              <a:rPr lang="tr-TR" sz="1100" dirty="0"/>
              <a:t> </a:t>
            </a:r>
            <a:r>
              <a:rPr lang="tr-TR" sz="1100" dirty="0" err="1"/>
              <a:t>release</a:t>
            </a:r>
            <a:r>
              <a:rPr lang="tr-TR" sz="1100" dirty="0"/>
              <a:t> </a:t>
            </a:r>
            <a:r>
              <a:rPr lang="tr-TR" sz="1100" dirty="0" err="1"/>
              <a:t>fertilizers</a:t>
            </a:r>
            <a:r>
              <a:rPr lang="tr-TR" sz="1100" dirty="0"/>
              <a:t> </a:t>
            </a:r>
            <a:r>
              <a:rPr lang="tr-TR" sz="1100" dirty="0" err="1"/>
              <a:t>using</a:t>
            </a:r>
            <a:r>
              <a:rPr lang="tr-TR" sz="1100" dirty="0"/>
              <a:t> </a:t>
            </a:r>
            <a:r>
              <a:rPr lang="tr-TR" sz="1100" dirty="0" err="1"/>
              <a:t>superabsorbent</a:t>
            </a:r>
            <a:r>
              <a:rPr lang="tr-TR" sz="1100" dirty="0"/>
              <a:t> </a:t>
            </a:r>
            <a:r>
              <a:rPr lang="tr-TR" sz="1100" dirty="0" err="1"/>
              <a:t>hydrogel</a:t>
            </a:r>
            <a:r>
              <a:rPr lang="tr-TR" sz="1100" dirty="0"/>
              <a:t> </a:t>
            </a:r>
            <a:r>
              <a:rPr lang="tr-TR" sz="1100" dirty="0" err="1"/>
              <a:t>prepared</a:t>
            </a:r>
            <a:r>
              <a:rPr lang="tr-TR" sz="1100" dirty="0"/>
              <a:t> </a:t>
            </a:r>
            <a:r>
              <a:rPr lang="tr-TR" sz="1100" dirty="0" err="1"/>
              <a:t>by</a:t>
            </a:r>
            <a:r>
              <a:rPr lang="tr-TR" sz="1100" dirty="0"/>
              <a:t> gamma </a:t>
            </a:r>
            <a:r>
              <a:rPr lang="tr-TR" sz="1100" dirty="0" err="1"/>
              <a:t>radiation</a:t>
            </a:r>
            <a:r>
              <a:rPr lang="tr-TR" sz="1100" dirty="0"/>
              <a:t>. </a:t>
            </a:r>
            <a:r>
              <a:rPr lang="tr-TR" sz="1100" dirty="0" err="1"/>
              <a:t>Radiochimica</a:t>
            </a:r>
            <a:r>
              <a:rPr lang="tr-TR" sz="1100" dirty="0"/>
              <a:t> </a:t>
            </a:r>
            <a:r>
              <a:rPr lang="tr-TR" sz="1100" dirty="0" err="1"/>
              <a:t>Acta</a:t>
            </a:r>
            <a:r>
              <a:rPr lang="tr-TR" sz="1100" dirty="0"/>
              <a:t>, 105(10), 865-876.</a:t>
            </a:r>
          </a:p>
        </p:txBody>
      </p:sp>
    </p:spTree>
    <p:extLst>
      <p:ext uri="{BB962C8B-B14F-4D97-AF65-F5344CB8AC3E}">
        <p14:creationId xmlns:p14="http://schemas.microsoft.com/office/powerpoint/2010/main" val="179050862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Dilim">
  <a:themeElements>
    <a:clrScheme name="Dilim">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otalTime>178</TotalTime>
  <Words>900</Words>
  <Application>Microsoft Office PowerPoint</Application>
  <PresentationFormat>Özel</PresentationFormat>
  <Paragraphs>71</Paragraphs>
  <Slides>16</Slides>
  <Notes>0</Notes>
  <HiddenSlides>0</HiddenSlides>
  <MMClips>2</MMClips>
  <ScaleCrop>false</ScaleCrop>
  <HeadingPairs>
    <vt:vector size="4" baseType="variant">
      <vt:variant>
        <vt:lpstr>Tema</vt:lpstr>
      </vt:variant>
      <vt:variant>
        <vt:i4>1</vt:i4>
      </vt:variant>
      <vt:variant>
        <vt:lpstr>Slayt Başlıkları</vt:lpstr>
      </vt:variant>
      <vt:variant>
        <vt:i4>16</vt:i4>
      </vt:variant>
    </vt:vector>
  </HeadingPairs>
  <TitlesOfParts>
    <vt:vector size="17" baseType="lpstr">
      <vt:lpstr>Dilim</vt:lpstr>
      <vt:lpstr>HİDROJELLERİN TARIMDA KULLANIMI</vt:lpstr>
      <vt:lpstr>Hİdrojel nedİr?</vt:lpstr>
      <vt:lpstr>Hİdrojel nedİr?</vt:lpstr>
      <vt:lpstr>Hİdrojel ne zaman ortaya çıktı?  genel kullanım alanları</vt:lpstr>
      <vt:lpstr>Hİdrojellerİn özellİklerİ</vt:lpstr>
      <vt:lpstr>Hİdrojellerİn özellİklerİ</vt:lpstr>
      <vt:lpstr>KullanIm alanlarI</vt:lpstr>
      <vt:lpstr>Hİdrojellerİn tarImda kullanImI</vt:lpstr>
      <vt:lpstr>PowerPoint Sunusu</vt:lpstr>
      <vt:lpstr>Tarım sınıfı hidrojeller, birbirine paralel olan ve çapraz bağlayıcı maddelerle düzenli olarak birbirine bağlanan ve böylece bir ağ oluşturan bir dizi polimerik zincirden oluşur.  Su, bu zincirlerden biriyle temas ettiğinde, ozmoz ile moleküle çekilir. Su hızla depolandığı polimer ağın içine taşınır. Hidrojel su jeline dönüşür.  Bu su jelinin emme kabiliyeti topraktan daha büyük fakat bitki köklerinden daha az olduğundan, Hidrojel tarafından emilen su ortam nemi azaldığında bitkilere salınır.   Hidrojel suyu1.3-1.4 mpa basıçla tutar ve köklerin su emme basıncı yaklaşık1.6-1.7 mpa'dır. Bu basınç farkından dolayı bitkiler hidrojel tarafından bağlanan suyu koparabilmektedirler. </vt:lpstr>
      <vt:lpstr>PowerPoint Sunusu</vt:lpstr>
      <vt:lpstr>PowerPoint Sunusu</vt:lpstr>
      <vt:lpstr>TarImda kullanIm Şekİllerİ</vt:lpstr>
      <vt:lpstr>TarImda kullanIm Şekİllerİ</vt:lpstr>
      <vt:lpstr>TarIm alanlarInI etkİleyen Alternatİf kullanImlarI</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HİDROJELLERİN TARIMDA KULLANIMI</dc:title>
  <dc:creator>FARUK TOHUMCU</dc:creator>
  <cp:lastModifiedBy>Faruk</cp:lastModifiedBy>
  <cp:revision>23</cp:revision>
  <dcterms:created xsi:type="dcterms:W3CDTF">2019-05-14T20:38:52Z</dcterms:created>
  <dcterms:modified xsi:type="dcterms:W3CDTF">2019-05-15T08:15:13Z</dcterms:modified>
</cp:coreProperties>
</file>