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409" r:id="rId4"/>
    <p:sldId id="419" r:id="rId5"/>
    <p:sldId id="406" r:id="rId6"/>
    <p:sldId id="407" r:id="rId7"/>
    <p:sldId id="405" r:id="rId8"/>
    <p:sldId id="403" r:id="rId9"/>
    <p:sldId id="412" r:id="rId10"/>
    <p:sldId id="400" r:id="rId11"/>
    <p:sldId id="410" r:id="rId12"/>
    <p:sldId id="413" r:id="rId13"/>
    <p:sldId id="333" r:id="rId14"/>
    <p:sldId id="336" r:id="rId15"/>
    <p:sldId id="343" r:id="rId16"/>
    <p:sldId id="342" r:id="rId17"/>
    <p:sldId id="341" r:id="rId18"/>
    <p:sldId id="387" r:id="rId19"/>
    <p:sldId id="386" r:id="rId20"/>
    <p:sldId id="385" r:id="rId21"/>
    <p:sldId id="390" r:id="rId22"/>
    <p:sldId id="415" r:id="rId23"/>
    <p:sldId id="416" r:id="rId24"/>
    <p:sldId id="417" r:id="rId25"/>
    <p:sldId id="418" r:id="rId26"/>
    <p:sldId id="33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DE065"/>
    <a:srgbClr val="19D000"/>
    <a:srgbClr val="000066"/>
    <a:srgbClr val="960000"/>
    <a:srgbClr val="EDF4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65" d="100"/>
          <a:sy n="65" d="100"/>
        </p:scale>
        <p:origin x="13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86F9D-F2A8-45CD-9617-8929148A7AB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4688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hyperlink" Target="http://tr.wikipedia.org/wiki/Resim:Stachelbeeren.jpg" TargetMode="External"/><Relationship Id="rId5" Type="http://schemas.openxmlformats.org/officeDocument/2006/relationships/image" Target="../media/image19.pn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29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d/d9/StonePine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hyperlink" Target="http://upload.wikimedia.org/wikipedia/commons/9/9e/Weichseboom_vruchten_(Prunus_mahaleb_fruits).jpg" TargetMode="External"/><Relationship Id="rId10" Type="http://schemas.openxmlformats.org/officeDocument/2006/relationships/hyperlink" Target="http://upload.wikimedia.org/wikipedia/en/c/c2/Sour_cherry_3426.JPG" TargetMode="External"/><Relationship Id="rId4" Type="http://schemas.openxmlformats.org/officeDocument/2006/relationships/hyperlink" Target="http://upload.wikimedia.org/wikipedia/commons/b/b7/KoreanPineSeeds.jpg" TargetMode="External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Araş</a:t>
            </a:r>
            <a:r>
              <a:rPr lang="tr-TR" sz="2000" dirty="0" smtClean="0"/>
              <a:t>. Gör. Dr. Mehmet Ramazan BOZHÜYÜK</a:t>
            </a:r>
          </a:p>
          <a:p>
            <a:endParaRPr lang="tr-TR" sz="200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r>
              <a:rPr lang="tr-TR" sz="2900" b="1" dirty="0"/>
              <a:t>Yabani Meyveler </a:t>
            </a:r>
            <a:r>
              <a:rPr lang="tr-TR" sz="2800" b="1" cap="none" dirty="0" smtClean="0"/>
              <a:t>ve</a:t>
            </a:r>
            <a:r>
              <a:rPr lang="tr-TR" sz="2900" b="1" dirty="0" smtClean="0"/>
              <a:t> </a:t>
            </a:r>
            <a:r>
              <a:rPr lang="tr-TR" sz="2900" b="1" dirty="0"/>
              <a:t>Kullanım Alanları</a:t>
            </a: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24297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“</a:t>
            </a:r>
            <a:r>
              <a:rPr lang="tr-TR" sz="2800" dirty="0"/>
              <a:t>Doğada kendiliğinden yetişen ve meyveleri yenebilir veya değerlendirilebilir özellik taşıyan ve daha çok yaban hayvanları tarafından tüketilen çalımsı veya ağaçsı bitkiler </a:t>
            </a:r>
            <a:r>
              <a:rPr lang="tr-TR" sz="2800" dirty="0">
                <a:solidFill>
                  <a:srgbClr val="92D050"/>
                </a:solidFill>
              </a:rPr>
              <a:t>yabani meyve </a:t>
            </a:r>
            <a:r>
              <a:rPr lang="tr-TR" sz="2800" dirty="0"/>
              <a:t>olarak nitelendirilmektedir.”</a:t>
            </a:r>
          </a:p>
        </p:txBody>
      </p:sp>
    </p:spTree>
    <p:extLst>
      <p:ext uri="{BB962C8B-B14F-4D97-AF65-F5344CB8AC3E}">
        <p14:creationId xmlns:p14="http://schemas.microsoft.com/office/powerpoint/2010/main" val="6882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Yabani Meyvelerin Genel Özellikleri</a:t>
            </a:r>
            <a:endParaRPr lang="tr-TR" cap="none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3320865"/>
              </p:ext>
            </p:extLst>
          </p:nvPr>
        </p:nvGraphicFramePr>
        <p:xfrm>
          <a:off x="609600" y="1600200"/>
          <a:ext cx="79248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46400701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848550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Yabani meyveler</a:t>
                      </a:r>
                    </a:p>
                    <a:p>
                      <a:pPr algn="ctr"/>
                      <a:endParaRPr lang="tr-T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Kültür meyveleri</a:t>
                      </a:r>
                    </a:p>
                    <a:p>
                      <a:pPr algn="ctr"/>
                      <a:endParaRPr lang="tr-T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86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Küçük, lifli, ekşi, acı, buruk, nadiren tatlı (düşük şeker seviyesi)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Büyük, az lifli, genellikle çok tatlı (yüksek şeker seviyesi)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0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Yüksek anti-kanserojen madde (</a:t>
                      </a:r>
                      <a:r>
                        <a:rPr kumimoji="0" lang="tr-TR" altLang="tr-TR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sekonder</a:t>
                      </a:r>
                      <a:r>
                        <a:rPr kumimoji="0" lang="tr-TR" altLang="tr-TR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madde)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Daha düşük anti-kanserojen madde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66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Küçük meyvede büyük çekirdek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Büyük meyvede küçük çekirdek/ </a:t>
                      </a:r>
                      <a:r>
                        <a:rPr kumimoji="0" lang="tr-TR" altLang="tr-TR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çekirdeksizlik</a:t>
                      </a:r>
                      <a:endParaRPr kumimoji="0" lang="tr-TR" altLang="tr-TR" sz="20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95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>
                <a:solidFill>
                  <a:schemeClr val="tx2"/>
                </a:solidFill>
              </a:rPr>
              <a:t>Yabani Meyvelerin Kullanım Alanları</a:t>
            </a:r>
            <a:endParaRPr lang="tr-TR" cap="none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3000" dirty="0" smtClean="0"/>
              <a:t>ISLAH</a:t>
            </a:r>
          </a:p>
          <a:p>
            <a:r>
              <a:rPr lang="tr-TR" sz="3000" dirty="0" smtClean="0"/>
              <a:t>FARMAKOLOJİ- TIP</a:t>
            </a:r>
          </a:p>
          <a:p>
            <a:r>
              <a:rPr lang="tr-TR" sz="3000" dirty="0" smtClean="0"/>
              <a:t>Genetik Kaynakların Korunması</a:t>
            </a:r>
          </a:p>
          <a:p>
            <a:r>
              <a:rPr lang="tr-TR" sz="3000" dirty="0" smtClean="0"/>
              <a:t>Doğa Koruma</a:t>
            </a:r>
          </a:p>
          <a:p>
            <a:r>
              <a:rPr lang="tr-TR" sz="3000" dirty="0" smtClean="0"/>
              <a:t>Erozyon önleme</a:t>
            </a:r>
          </a:p>
          <a:p>
            <a:r>
              <a:rPr lang="tr-TR" sz="3000" dirty="0" smtClean="0"/>
              <a:t>...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2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200800" cy="444986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899592" y="537321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rgbClr val="92D050"/>
                </a:solidFill>
              </a:rPr>
              <a:t>  </a:t>
            </a:r>
            <a:r>
              <a:rPr lang="tr-TR" sz="2400" dirty="0" smtClean="0">
                <a:solidFill>
                  <a:srgbClr val="92D050"/>
                </a:solidFill>
              </a:rPr>
              <a:t>Wilhelm </a:t>
            </a:r>
            <a:r>
              <a:rPr lang="tr-TR" sz="2400" dirty="0" err="1" smtClean="0">
                <a:solidFill>
                  <a:srgbClr val="92D050"/>
                </a:solidFill>
              </a:rPr>
              <a:t>Weinberg</a:t>
            </a:r>
            <a:r>
              <a:rPr lang="tr-TR" sz="2400" dirty="0">
                <a:solidFill>
                  <a:srgbClr val="92D050"/>
                </a:solidFill>
              </a:rPr>
              <a:t>   </a:t>
            </a:r>
            <a:r>
              <a:rPr lang="tr-TR" sz="2400" dirty="0" smtClean="0">
                <a:solidFill>
                  <a:srgbClr val="92D050"/>
                </a:solidFill>
              </a:rPr>
              <a:t>                       </a:t>
            </a:r>
            <a:r>
              <a:rPr lang="tr-TR" sz="2400" dirty="0" err="1" smtClean="0">
                <a:solidFill>
                  <a:srgbClr val="92D050"/>
                </a:solidFill>
              </a:rPr>
              <a:t>Godfrey</a:t>
            </a:r>
            <a:r>
              <a:rPr lang="tr-TR" sz="2400" dirty="0" smtClean="0">
                <a:solidFill>
                  <a:srgbClr val="92D050"/>
                </a:solidFill>
              </a:rPr>
              <a:t> </a:t>
            </a:r>
            <a:r>
              <a:rPr lang="tr-TR" sz="2400" dirty="0" err="1">
                <a:solidFill>
                  <a:srgbClr val="92D050"/>
                </a:solidFill>
              </a:rPr>
              <a:t>Harold</a:t>
            </a:r>
            <a:r>
              <a:rPr lang="tr-TR" sz="2400" dirty="0">
                <a:solidFill>
                  <a:srgbClr val="92D050"/>
                </a:solidFill>
              </a:rPr>
              <a:t> </a:t>
            </a:r>
            <a:r>
              <a:rPr lang="tr-TR" sz="2400" dirty="0" err="1">
                <a:solidFill>
                  <a:srgbClr val="92D050"/>
                </a:solidFill>
              </a:rPr>
              <a:t>Hard</a:t>
            </a:r>
            <a:r>
              <a:rPr lang="tr-TR" sz="2200" dirty="0" err="1">
                <a:solidFill>
                  <a:srgbClr val="92D050"/>
                </a:solidFill>
              </a:rPr>
              <a:t>y</a:t>
            </a:r>
            <a:endParaRPr lang="tr-TR" sz="2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2945213" cy="37444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3460"/>
            <a:ext cx="4458990" cy="374369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699792" y="5157192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 err="1">
                <a:solidFill>
                  <a:schemeClr val="tx2"/>
                </a:solidFill>
              </a:rPr>
              <a:t>Claude</a:t>
            </a:r>
            <a:r>
              <a:rPr lang="tr-TR" sz="2600" dirty="0">
                <a:solidFill>
                  <a:schemeClr val="tx2"/>
                </a:solidFill>
              </a:rPr>
              <a:t> </a:t>
            </a:r>
            <a:r>
              <a:rPr lang="tr-TR" sz="2600" dirty="0" err="1">
                <a:solidFill>
                  <a:schemeClr val="tx2"/>
                </a:solidFill>
              </a:rPr>
              <a:t>Elwood</a:t>
            </a:r>
            <a:r>
              <a:rPr lang="tr-TR" sz="2600" dirty="0">
                <a:solidFill>
                  <a:schemeClr val="tx2"/>
                </a:solidFill>
              </a:rPr>
              <a:t> </a:t>
            </a:r>
            <a:r>
              <a:rPr lang="tr-TR" sz="2600" dirty="0" err="1">
                <a:solidFill>
                  <a:schemeClr val="tx2"/>
                </a:solidFill>
              </a:rPr>
              <a:t>Shannon</a:t>
            </a:r>
            <a:endParaRPr lang="tr-TR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9552" y="51947"/>
            <a:ext cx="8280920" cy="66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53"/>
            <a:ext cx="9036496" cy="6894512"/>
          </a:xfrm>
        </p:spPr>
      </p:pic>
    </p:spTree>
    <p:extLst>
      <p:ext uri="{BB962C8B-B14F-4D97-AF65-F5344CB8AC3E}">
        <p14:creationId xmlns:p14="http://schemas.microsoft.com/office/powerpoint/2010/main" val="9035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16632"/>
            <a:ext cx="7928541" cy="6624736"/>
          </a:xfrm>
        </p:spPr>
      </p:pic>
    </p:spTree>
    <p:extLst>
      <p:ext uri="{BB962C8B-B14F-4D97-AF65-F5344CB8AC3E}">
        <p14:creationId xmlns:p14="http://schemas.microsoft.com/office/powerpoint/2010/main" val="23506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44624"/>
            <a:ext cx="3672408" cy="1555576"/>
          </a:xfrm>
          <a:prstGeom prst="rect">
            <a:avLst/>
          </a:prstGeom>
          <a:noFill/>
          <a:ln>
            <a:noFill/>
          </a:ln>
          <a:effectLst>
            <a:outerShdw blurRad="50800" dist="114300" dir="5400000" sx="99000" sy="99000" algn="ctr" rotWithShape="0">
              <a:srgbClr val="000000">
                <a:alpha val="43137"/>
              </a:srgbClr>
            </a:outerShdw>
            <a:reflection blurRad="38100" stA="46000" endPos="65000" dist="50800" dir="5400000" sy="-100000" algn="bl" rotWithShape="0"/>
          </a:effectLst>
        </p:spPr>
      </p:pic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Biyoçeşitlilik</a:t>
            </a:r>
            <a:r>
              <a:rPr lang="tr-TR" dirty="0"/>
              <a:t> açısından çok önemli olan Çoruh Vadisi </a:t>
            </a:r>
            <a:r>
              <a:rPr lang="tr-TR" dirty="0">
                <a:solidFill>
                  <a:srgbClr val="92D050"/>
                </a:solidFill>
              </a:rPr>
              <a:t>toplam uzunluğu 431 km</a:t>
            </a:r>
            <a:r>
              <a:rPr lang="tr-TR" dirty="0"/>
              <a:t> olan Çoruh Nehri’nin ana ve yan kolları üzerindedir. Çoruh Nehri’nin </a:t>
            </a:r>
            <a:r>
              <a:rPr lang="tr-TR" dirty="0">
                <a:solidFill>
                  <a:srgbClr val="92D050"/>
                </a:solidFill>
              </a:rPr>
              <a:t>410 km’lik kısmı ülkemiz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 km’lik kısmı ise Gürcistan</a:t>
            </a:r>
            <a:r>
              <a:rPr lang="tr-TR" dirty="0"/>
              <a:t> sınırları içerisindedir. Kısa mesafede değişen </a:t>
            </a:r>
            <a:r>
              <a:rPr lang="tr-TR" dirty="0" err="1"/>
              <a:t>topoğrafik</a:t>
            </a:r>
            <a:r>
              <a:rPr lang="tr-TR" dirty="0"/>
              <a:t> yapı ve ekolojik çeşitlilik sayesinde canlı çeşitliliğine önemli imkanlar </a:t>
            </a:r>
            <a:r>
              <a:rPr lang="tr-TR" dirty="0" smtClean="0"/>
              <a:t>sunmaktadır. </a:t>
            </a:r>
            <a:r>
              <a:rPr lang="tr-TR" dirty="0"/>
              <a:t>Çoruh Havzası Türkiye’nin kuzeydoğusunda ve </a:t>
            </a:r>
            <a:r>
              <a:rPr lang="tr-TR" dirty="0">
                <a:solidFill>
                  <a:srgbClr val="92D050"/>
                </a:solidFill>
              </a:rPr>
              <a:t>39º-40’ ile 42º-35’ boylamları </a:t>
            </a:r>
            <a:r>
              <a:rPr lang="tr-TR" dirty="0"/>
              <a:t>ve </a:t>
            </a:r>
            <a:r>
              <a:rPr lang="tr-TR" dirty="0">
                <a:solidFill>
                  <a:srgbClr val="92D050"/>
                </a:solidFill>
              </a:rPr>
              <a:t>39º-52’ ile 41º-32’ enlemleri </a:t>
            </a:r>
            <a:r>
              <a:rPr lang="tr-TR" dirty="0"/>
              <a:t>arasında yer almaktadır. Havza 19.748 km</a:t>
            </a:r>
            <a:r>
              <a:rPr lang="tr-TR" baseline="30000" dirty="0"/>
              <a:t>2</a:t>
            </a:r>
            <a:r>
              <a:rPr lang="tr-TR" dirty="0"/>
              <a:t>’lik yüzölçümü ile Türkiye yüzölçümünün %2,53’ünü kaplamaktadır. Havzanın sınırlarını </a:t>
            </a:r>
            <a:r>
              <a:rPr lang="tr-TR" dirty="0">
                <a:solidFill>
                  <a:srgbClr val="92D050"/>
                </a:solidFill>
              </a:rPr>
              <a:t>kuzeyden Doğu Karadeniz Dağları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batıdan Giresun Dağları </a:t>
            </a:r>
            <a:r>
              <a:rPr lang="tr-TR" dirty="0">
                <a:solidFill>
                  <a:srgbClr val="92D050"/>
                </a:solidFill>
              </a:rPr>
              <a:t>güneyden Otlukbeli, </a:t>
            </a:r>
            <a:r>
              <a:rPr lang="tr-TR" dirty="0" err="1">
                <a:solidFill>
                  <a:srgbClr val="92D050"/>
                </a:solidFill>
              </a:rPr>
              <a:t>Dumlu</a:t>
            </a:r>
            <a:r>
              <a:rPr lang="tr-TR" dirty="0">
                <a:solidFill>
                  <a:srgbClr val="92D050"/>
                </a:solidFill>
              </a:rPr>
              <a:t> </a:t>
            </a:r>
            <a:r>
              <a:rPr lang="tr-TR" dirty="0" err="1">
                <a:solidFill>
                  <a:srgbClr val="92D050"/>
                </a:solidFill>
              </a:rPr>
              <a:t>Kargapazarı</a:t>
            </a:r>
            <a:r>
              <a:rPr lang="tr-TR" dirty="0">
                <a:solidFill>
                  <a:srgbClr val="92D050"/>
                </a:solidFill>
              </a:rPr>
              <a:t>, Güllü, </a:t>
            </a:r>
            <a:r>
              <a:rPr lang="tr-TR" dirty="0" err="1">
                <a:solidFill>
                  <a:srgbClr val="92D050"/>
                </a:solidFill>
              </a:rPr>
              <a:t>Allahuekber</a:t>
            </a:r>
            <a:r>
              <a:rPr lang="tr-TR" dirty="0">
                <a:solidFill>
                  <a:srgbClr val="92D050"/>
                </a:solidFill>
              </a:rPr>
              <a:t> Dağları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doğudan ise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Yalnızçam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Dağları ve Gürcistan</a:t>
            </a:r>
            <a:r>
              <a:rPr lang="tr-TR" dirty="0"/>
              <a:t> </a:t>
            </a:r>
            <a:r>
              <a:rPr lang="tr-TR" dirty="0" smtClean="0"/>
              <a:t>oluşturmaktadır.</a:t>
            </a:r>
          </a:p>
          <a:p>
            <a:pPr marL="0" indent="0">
              <a:buNone/>
            </a:pPr>
            <a:r>
              <a:rPr lang="tr-TR" dirty="0" smtClean="0"/>
              <a:t>Çoruh </a:t>
            </a:r>
            <a:r>
              <a:rPr lang="tr-TR" dirty="0"/>
              <a:t>Vadisi jeolojik, jeomorfolojik ve iklimsel özellikleri ile zengin biyolojik çeşitliliğe sahiptir. Çoruh Vadisi Kafkasya </a:t>
            </a:r>
            <a:r>
              <a:rPr lang="tr-TR" dirty="0" err="1"/>
              <a:t>Ekosistemi’nin</a:t>
            </a:r>
            <a:r>
              <a:rPr lang="tr-TR" dirty="0"/>
              <a:t> batı bölümünde bulunmakta ve </a:t>
            </a:r>
            <a:r>
              <a:rPr lang="tr-TR" dirty="0">
                <a:solidFill>
                  <a:srgbClr val="00B050"/>
                </a:solidFill>
              </a:rPr>
              <a:t>Dünya Doğa Koruma Birliği (International </a:t>
            </a:r>
            <a:r>
              <a:rPr lang="tr-TR" dirty="0" err="1">
                <a:solidFill>
                  <a:srgbClr val="00B050"/>
                </a:solidFill>
              </a:rPr>
              <a:t>Union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for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Conservation</a:t>
            </a:r>
            <a:r>
              <a:rPr lang="tr-TR" dirty="0">
                <a:solidFill>
                  <a:srgbClr val="00B050"/>
                </a:solidFill>
              </a:rPr>
              <a:t> of Nature) </a:t>
            </a:r>
            <a:r>
              <a:rPr lang="tr-TR" dirty="0"/>
              <a:t>tarafından </a:t>
            </a:r>
            <a:r>
              <a:rPr lang="tr-TR" dirty="0" err="1"/>
              <a:t>biyoçeşitlilik</a:t>
            </a:r>
            <a:r>
              <a:rPr lang="tr-TR" dirty="0"/>
              <a:t> açısından </a:t>
            </a:r>
            <a:r>
              <a:rPr lang="tr-TR" dirty="0">
                <a:solidFill>
                  <a:srgbClr val="00B050"/>
                </a:solidFill>
              </a:rPr>
              <a:t>dünyanın en önemli 35 noktasından birisi </a:t>
            </a:r>
            <a:r>
              <a:rPr lang="tr-TR" dirty="0"/>
              <a:t>olarak işaret </a:t>
            </a:r>
            <a:r>
              <a:rPr lang="tr-TR" dirty="0" smtClean="0"/>
              <a:t>edilmektedir. Çoruh </a:t>
            </a:r>
            <a:r>
              <a:rPr lang="tr-TR" dirty="0"/>
              <a:t>Vadisi </a:t>
            </a:r>
            <a:r>
              <a:rPr lang="tr-TR" dirty="0">
                <a:solidFill>
                  <a:srgbClr val="FFC000"/>
                </a:solidFill>
              </a:rPr>
              <a:t>UNESCO</a:t>
            </a:r>
            <a:r>
              <a:rPr lang="tr-TR" dirty="0"/>
              <a:t> tarafından 29 Haziran 2005 tarihinde </a:t>
            </a:r>
            <a:r>
              <a:rPr lang="tr-TR" dirty="0">
                <a:solidFill>
                  <a:srgbClr val="FFC000"/>
                </a:solidFill>
              </a:rPr>
              <a:t>Türkiye’nin ilk ve tek “Biyosfer Rezerv Alanı</a:t>
            </a:r>
            <a:r>
              <a:rPr lang="tr-TR" dirty="0"/>
              <a:t>” olarak ilan </a:t>
            </a:r>
            <a:r>
              <a:rPr lang="tr-TR" dirty="0" smtClean="0"/>
              <a:t>edilmiştir.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25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Çoruh Havzasının sahip olduğu ormanlar, göller, yüksek dağlar, çalılıklar gibi farklı ekosistemler önemli flora ve fauna zenginliğine yol açmıştır. Çoruh Vadisi’nin bu zenginliği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şehir merkezlerine olan ulaşım güçlüğü, yaşanan yoğun göçler, büyük çaplı altyapı ve kalkınma projelerinin gerçekleşmemesi </a:t>
            </a:r>
            <a:r>
              <a:rPr lang="tr-TR" dirty="0"/>
              <a:t>gibi nedenler sayesinde </a:t>
            </a:r>
            <a:r>
              <a:rPr lang="tr-TR" dirty="0" smtClean="0"/>
              <a:t>korunmuştur. </a:t>
            </a:r>
          </a:p>
          <a:p>
            <a:pPr marL="0" indent="0">
              <a:buNone/>
            </a:pPr>
            <a:r>
              <a:rPr lang="tr-TR" dirty="0" smtClean="0"/>
              <a:t>Ancak </a:t>
            </a:r>
            <a:r>
              <a:rPr lang="tr-TR" dirty="0"/>
              <a:t>son </a:t>
            </a:r>
            <a:r>
              <a:rPr lang="tr-TR" dirty="0" err="1"/>
              <a:t>yıllrda</a:t>
            </a:r>
            <a:r>
              <a:rPr lang="tr-TR" dirty="0"/>
              <a:t> kamu yararına yapılan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projeler </a:t>
            </a:r>
            <a:r>
              <a:rPr lang="tr-TR" dirty="0"/>
              <a:t>(büyük ve küçük ölçekli enerji yatırımları),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enerji nakil hatlarının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inşaası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sırasında salınım alanlarını kapsayan irtifak alanlarının oluşturulması, yeni yapılan yollar ve tüneller </a:t>
            </a:r>
            <a:r>
              <a:rPr lang="tr-TR" dirty="0"/>
              <a:t>gibi birçok tehdit sebebiyle Çoruh Vadisi biyolojik çeşitliliği ciddi oranda </a:t>
            </a:r>
            <a:r>
              <a:rPr lang="tr-TR" dirty="0" smtClean="0"/>
              <a:t>tahribata </a:t>
            </a:r>
            <a:r>
              <a:rPr lang="tr-TR" dirty="0"/>
              <a:t>uğramıştır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Çoruh Vadisi’nde, Çoruh Nehri’nin ve yüksek dağların koruyucu etkisi sebebiyle ılıman iklim meyve türlerinin hemen tamamının az ya da çok yetiştiriciliği </a:t>
            </a:r>
            <a:r>
              <a:rPr lang="tr-TR" dirty="0" smtClean="0"/>
              <a:t>yapılabilmektedir. Yörede </a:t>
            </a:r>
            <a:r>
              <a:rPr lang="tr-TR" dirty="0"/>
              <a:t>çok sayıda meyve tür ve çeşidi dar vadi içlerinde, sınırlı alanlarda yetiştirilmektedir. Uluslararası kriterlere göre </a:t>
            </a:r>
            <a:r>
              <a:rPr lang="tr-TR" dirty="0">
                <a:solidFill>
                  <a:srgbClr val="92D050"/>
                </a:solidFill>
              </a:rPr>
              <a:t>bahçe bitkileri yöresi </a:t>
            </a:r>
            <a:r>
              <a:rPr lang="tr-TR" dirty="0"/>
              <a:t>olarak kabul edilen vadi genelinde iklimin uygunluğu yöreye meyve yetiştiriciliği açısından büyük avantajlar </a:t>
            </a:r>
            <a:r>
              <a:rPr lang="tr-TR" dirty="0" smtClean="0"/>
              <a:t>sağlamıştır.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96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55576" y="908720"/>
            <a:ext cx="76328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800" dirty="0" smtClean="0"/>
              <a:t>Dünyada </a:t>
            </a:r>
            <a:r>
              <a:rPr lang="tr-TR" sz="2800" dirty="0"/>
              <a:t>kültüre alınıp yetiştirilmekte olan </a:t>
            </a:r>
            <a:r>
              <a:rPr lang="tr-TR" sz="2800" dirty="0">
                <a:solidFill>
                  <a:srgbClr val="92D050"/>
                </a:solidFill>
              </a:rPr>
              <a:t>138 meyve türünden</a:t>
            </a:r>
            <a:r>
              <a:rPr lang="tr-TR" sz="2800" dirty="0"/>
              <a:t>, </a:t>
            </a:r>
            <a:r>
              <a:rPr lang="tr-TR" sz="2800" dirty="0" smtClean="0"/>
              <a:t>yaklaşık 16'sı </a:t>
            </a:r>
            <a:r>
              <a:rPr lang="tr-TR" sz="2800" dirty="0" err="1" smtClean="0"/>
              <a:t>subtropik</a:t>
            </a:r>
            <a:r>
              <a:rPr lang="tr-TR" sz="2800" dirty="0" smtClean="0"/>
              <a:t> meyve türü olan </a:t>
            </a:r>
            <a:r>
              <a:rPr lang="tr-TR" sz="2800" dirty="0" smtClean="0">
                <a:solidFill>
                  <a:srgbClr val="92D050"/>
                </a:solidFill>
              </a:rPr>
              <a:t>75'e </a:t>
            </a:r>
            <a:r>
              <a:rPr lang="tr-TR" sz="2800" dirty="0">
                <a:solidFill>
                  <a:srgbClr val="92D050"/>
                </a:solidFill>
              </a:rPr>
              <a:t>yakın tür </a:t>
            </a:r>
            <a:r>
              <a:rPr lang="tr-TR" sz="2800" dirty="0"/>
              <a:t>ülkemizde yetiştirilebilmektedir.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806134" y="908720"/>
            <a:ext cx="3726305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37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Yörede</a:t>
            </a:r>
            <a:r>
              <a:rPr lang="en-US" sz="2000" dirty="0"/>
              <a:t> </a:t>
            </a:r>
            <a:r>
              <a:rPr lang="en-US" sz="2000" dirty="0" err="1"/>
              <a:t>meyvecilik</a:t>
            </a:r>
            <a:r>
              <a:rPr lang="en-US" sz="2000" dirty="0"/>
              <a:t> </a:t>
            </a:r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geleneksel</a:t>
            </a:r>
            <a:r>
              <a:rPr lang="en-US" sz="2000" dirty="0"/>
              <a:t> </a:t>
            </a:r>
            <a:r>
              <a:rPr lang="en-US" sz="2000" dirty="0" err="1"/>
              <a:t>usullerle</a:t>
            </a:r>
            <a:r>
              <a:rPr lang="en-US" sz="2000" dirty="0"/>
              <a:t> </a:t>
            </a:r>
            <a:r>
              <a:rPr lang="en-US" sz="2000" dirty="0" err="1"/>
              <a:t>yapılmakta</a:t>
            </a:r>
            <a:r>
              <a:rPr lang="en-US" sz="2000" dirty="0"/>
              <a:t>, </a:t>
            </a:r>
            <a:r>
              <a:rPr lang="en-US" sz="2000" dirty="0" err="1"/>
              <a:t>kapama</a:t>
            </a:r>
            <a:r>
              <a:rPr lang="en-US" sz="2000" dirty="0"/>
              <a:t> </a:t>
            </a:r>
            <a:r>
              <a:rPr lang="en-US" sz="2000" dirty="0" err="1"/>
              <a:t>bahçelere</a:t>
            </a:r>
            <a:r>
              <a:rPr lang="en-US" sz="2000" dirty="0"/>
              <a:t> de</a:t>
            </a:r>
            <a:r>
              <a:rPr lang="tr-TR" sz="2000" dirty="0"/>
              <a:t> </a:t>
            </a:r>
            <a:r>
              <a:rPr lang="en-US" sz="2000" dirty="0" err="1"/>
              <a:t>rastlanılmamaktadır</a:t>
            </a:r>
            <a:r>
              <a:rPr lang="en-US" sz="2000" dirty="0"/>
              <a:t>. </a:t>
            </a:r>
            <a:r>
              <a:rPr lang="en-US" sz="2000" dirty="0" err="1"/>
              <a:t>Meyve</a:t>
            </a:r>
            <a:r>
              <a:rPr lang="en-US" sz="2000" dirty="0"/>
              <a:t> </a:t>
            </a:r>
            <a:r>
              <a:rPr lang="en-US" sz="2000" dirty="0" err="1"/>
              <a:t>ağaçları</a:t>
            </a:r>
            <a:r>
              <a:rPr lang="en-US" sz="2000" dirty="0"/>
              <a:t> </a:t>
            </a:r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bakımsız</a:t>
            </a:r>
            <a:r>
              <a:rPr lang="en-US" sz="2000" dirty="0"/>
              <a:t> </a:t>
            </a:r>
            <a:r>
              <a:rPr lang="en-US" sz="2000" dirty="0" err="1"/>
              <a:t>halde</a:t>
            </a:r>
            <a:r>
              <a:rPr lang="en-US" sz="2000" dirty="0"/>
              <a:t> </a:t>
            </a:r>
            <a:r>
              <a:rPr lang="en-US" sz="2000" dirty="0" err="1"/>
              <a:t>bırakılmakta</a:t>
            </a:r>
            <a:r>
              <a:rPr lang="en-US" sz="2000" dirty="0"/>
              <a:t>,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tarım</a:t>
            </a:r>
            <a:r>
              <a:rPr lang="en-US" sz="2000" dirty="0"/>
              <a:t> </a:t>
            </a:r>
            <a:r>
              <a:rPr lang="en-US" sz="2000" dirty="0" err="1"/>
              <a:t>ilacı</a:t>
            </a:r>
            <a:r>
              <a:rPr lang="en-US" sz="2000" dirty="0"/>
              <a:t> </a:t>
            </a:r>
            <a:r>
              <a:rPr lang="en-US" sz="2000" dirty="0" err="1"/>
              <a:t>kullanılmamaktadır</a:t>
            </a:r>
            <a:r>
              <a:rPr lang="en-US" sz="2000" dirty="0"/>
              <a:t>. Bu durum </a:t>
            </a:r>
            <a:r>
              <a:rPr lang="en-US" sz="2000" dirty="0" err="1"/>
              <a:t>organik</a:t>
            </a:r>
            <a:r>
              <a:rPr lang="en-US" sz="2000" dirty="0"/>
              <a:t> </a:t>
            </a:r>
            <a:r>
              <a:rPr lang="en-US" sz="2000" dirty="0" err="1"/>
              <a:t>yetiştiriciliğe</a:t>
            </a:r>
            <a:r>
              <a:rPr lang="en-US" sz="2000" dirty="0"/>
              <a:t> </a:t>
            </a:r>
            <a:r>
              <a:rPr lang="en-US" sz="2000" dirty="0" err="1"/>
              <a:t>imkan</a:t>
            </a:r>
            <a:r>
              <a:rPr lang="en-US" sz="2000" dirty="0"/>
              <a:t> </a:t>
            </a:r>
            <a:r>
              <a:rPr lang="en-US" sz="2000" dirty="0" err="1"/>
              <a:t>sağladığı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EDE065"/>
                </a:solidFill>
              </a:rPr>
              <a:t>biyoçeşitliliğin</a:t>
            </a:r>
            <a:r>
              <a:rPr lang="en-US" sz="2000" dirty="0">
                <a:solidFill>
                  <a:srgbClr val="EDE065"/>
                </a:solidFill>
              </a:rPr>
              <a:t> </a:t>
            </a:r>
            <a:r>
              <a:rPr lang="en-US" sz="2000" dirty="0" err="1">
                <a:solidFill>
                  <a:srgbClr val="EDE065"/>
                </a:solidFill>
              </a:rPr>
              <a:t>korunmasına</a:t>
            </a:r>
            <a:r>
              <a:rPr lang="en-US" sz="2000" dirty="0">
                <a:solidFill>
                  <a:srgbClr val="EDE065"/>
                </a:solidFill>
              </a:rPr>
              <a:t> </a:t>
            </a:r>
            <a:r>
              <a:rPr lang="en-US" sz="2000" dirty="0"/>
              <a:t>da </a:t>
            </a:r>
            <a:r>
              <a:rPr lang="en-US" sz="2000" dirty="0" err="1"/>
              <a:t>katkı</a:t>
            </a:r>
            <a:r>
              <a:rPr lang="en-US" sz="2000" dirty="0"/>
              <a:t> </a:t>
            </a:r>
            <a:r>
              <a:rPr lang="en-US" sz="2000" dirty="0" err="1"/>
              <a:t>sağlamıştır</a:t>
            </a:r>
            <a:r>
              <a:rPr lang="en-US" sz="2000" dirty="0"/>
              <a:t>.</a:t>
            </a:r>
            <a:endParaRPr lang="tr-TR" sz="2000" dirty="0"/>
          </a:p>
          <a:p>
            <a:pPr marL="0" indent="0">
              <a:buNone/>
            </a:pPr>
            <a:r>
              <a:rPr lang="en-US" sz="2000" dirty="0" err="1" smtClean="0"/>
              <a:t>Armut</a:t>
            </a:r>
            <a:r>
              <a:rPr lang="en-US" sz="2000" dirty="0" smtClean="0"/>
              <a:t> </a:t>
            </a:r>
            <a:r>
              <a:rPr lang="en-US" sz="2000" dirty="0" err="1"/>
              <a:t>açısından</a:t>
            </a:r>
            <a:r>
              <a:rPr lang="en-US" sz="2000" dirty="0"/>
              <a:t> da </a:t>
            </a:r>
            <a:r>
              <a:rPr lang="en-US" sz="2000" dirty="0" err="1"/>
              <a:t>Çoruh</a:t>
            </a:r>
            <a:r>
              <a:rPr lang="en-US" sz="2000" dirty="0"/>
              <a:t> </a:t>
            </a:r>
            <a:r>
              <a:rPr lang="en-US" sz="2000" dirty="0" err="1"/>
              <a:t>Vadisi</a:t>
            </a:r>
            <a:r>
              <a:rPr lang="en-US" sz="2000" dirty="0"/>
              <a:t> son </a:t>
            </a:r>
            <a:r>
              <a:rPr lang="en-US" sz="2000" dirty="0" err="1"/>
              <a:t>derece</a:t>
            </a:r>
            <a:r>
              <a:rPr lang="en-US" sz="2000" dirty="0"/>
              <a:t> </a:t>
            </a:r>
            <a:r>
              <a:rPr lang="en-US" sz="2000" dirty="0" err="1"/>
              <a:t>zengin</a:t>
            </a:r>
            <a:r>
              <a:rPr lang="en-US" sz="2000" dirty="0"/>
              <a:t> </a:t>
            </a:r>
            <a:r>
              <a:rPr lang="en-US" sz="2000" dirty="0" err="1"/>
              <a:t>genetik</a:t>
            </a:r>
            <a:r>
              <a:rPr lang="en-US" sz="2000" dirty="0"/>
              <a:t> </a:t>
            </a:r>
            <a:r>
              <a:rPr lang="en-US" sz="2000" dirty="0" err="1"/>
              <a:t>çeşitlilik</a:t>
            </a:r>
            <a:r>
              <a:rPr lang="en-US" sz="2000" dirty="0"/>
              <a:t> </a:t>
            </a:r>
            <a:r>
              <a:rPr lang="en-US" sz="2000" dirty="0" err="1"/>
              <a:t>barındırmaktadır</a:t>
            </a:r>
            <a:r>
              <a:rPr lang="en-US" sz="2000" dirty="0"/>
              <a:t>. </a:t>
            </a:r>
            <a:r>
              <a:rPr lang="en-US" sz="2000" dirty="0" err="1">
                <a:solidFill>
                  <a:srgbClr val="92D050"/>
                </a:solidFill>
              </a:rPr>
              <a:t>Anıt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ağacı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/>
              <a:t>hüviyetine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armut</a:t>
            </a:r>
            <a:r>
              <a:rPr lang="en-US" sz="2000" dirty="0"/>
              <a:t> </a:t>
            </a:r>
            <a:r>
              <a:rPr lang="en-US" sz="2000" dirty="0" err="1"/>
              <a:t>genetik</a:t>
            </a:r>
            <a:r>
              <a:rPr lang="en-US" sz="2000" dirty="0"/>
              <a:t> </a:t>
            </a:r>
            <a:r>
              <a:rPr lang="en-US" sz="2000" dirty="0" err="1"/>
              <a:t>kaynaklarının</a:t>
            </a:r>
            <a:r>
              <a:rPr lang="en-US" sz="2000" dirty="0"/>
              <a:t> </a:t>
            </a:r>
            <a:r>
              <a:rPr lang="en-US" sz="2000" dirty="0" err="1"/>
              <a:t>yörede</a:t>
            </a:r>
            <a:r>
              <a:rPr lang="en-US" sz="2000" dirty="0"/>
              <a:t> </a:t>
            </a:r>
            <a:r>
              <a:rPr lang="en-US" sz="2000" dirty="0" err="1"/>
              <a:t>varlığı</a:t>
            </a:r>
            <a:r>
              <a:rPr lang="en-US" sz="2000" dirty="0"/>
              <a:t> </a:t>
            </a:r>
            <a:r>
              <a:rPr lang="en-US" sz="2000" dirty="0" err="1"/>
              <a:t>tespit</a:t>
            </a:r>
            <a:r>
              <a:rPr lang="en-US" sz="2000" dirty="0"/>
              <a:t> </a:t>
            </a:r>
            <a:r>
              <a:rPr lang="en-US" sz="2000" dirty="0" err="1"/>
              <a:t>edilmiştir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18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hp\Pictures\2012-08-31 2012 aile Yusuyeli Şavşat\2012Haziran---- 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752528" cy="35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01464" y="5486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20" y="576322"/>
            <a:ext cx="2584009" cy="21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 descr="C:\Users\hp\Desktop\2012Haziran---- 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0822"/>
            <a:ext cx="3505790" cy="26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brst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7"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3" descr="P1000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667"/>
          <a:stretch>
            <a:fillRect/>
          </a:stretch>
        </p:blipFill>
        <p:spPr bwMode="auto">
          <a:xfrm>
            <a:off x="2133600" y="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990600" y="1600200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Badem</a:t>
            </a: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3200400" y="1600200"/>
            <a:ext cx="884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Çakal eriği</a:t>
            </a:r>
          </a:p>
        </p:txBody>
      </p:sp>
      <p:pic>
        <p:nvPicPr>
          <p:cNvPr id="5125" name="Picture 6" descr="WildPearFr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img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5409" r="3778" b="5409"/>
          <a:stretch>
            <a:fillRect/>
          </a:stretch>
        </p:blipFill>
        <p:spPr bwMode="auto">
          <a:xfrm>
            <a:off x="6934200" y="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8" name="Rectangle 8"/>
          <p:cNvSpPr>
            <a:spLocks noChangeArrowheads="1"/>
          </p:cNvSpPr>
          <p:nvPr/>
        </p:nvSpPr>
        <p:spPr bwMode="auto">
          <a:xfrm>
            <a:off x="7239000" y="3124200"/>
            <a:ext cx="998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Anadolu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5410200" y="1600200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Armut</a:t>
            </a: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8382000" y="1600200"/>
            <a:ext cx="512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Elma</a:t>
            </a:r>
          </a:p>
        </p:txBody>
      </p:sp>
      <p:pic>
        <p:nvPicPr>
          <p:cNvPr id="5130" name="Picture 11" descr="Diospyros_lot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7803"/>
          <a:stretch>
            <a:fillRect/>
          </a:stretch>
        </p:blipFill>
        <p:spPr bwMode="auto">
          <a:xfrm>
            <a:off x="6934200" y="25146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12" name="Rectangle 12"/>
          <p:cNvSpPr>
            <a:spLocks noChangeArrowheads="1"/>
          </p:cNvSpPr>
          <p:nvPr/>
        </p:nvSpPr>
        <p:spPr bwMode="auto">
          <a:xfrm>
            <a:off x="7010400" y="3962400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Y.T.Hurması</a:t>
            </a:r>
          </a:p>
        </p:txBody>
      </p:sp>
      <p:pic>
        <p:nvPicPr>
          <p:cNvPr id="5132" name="Picture 13" descr="180px-Garrov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0"/>
            <a:ext cx="2133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sambucus_nigra-fruit1-4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2286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b="12091"/>
          <a:stretch>
            <a:fillRect/>
          </a:stretch>
        </p:blipFill>
        <p:spPr bwMode="auto">
          <a:xfrm>
            <a:off x="2286000" y="25146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16" name="Rectangle 16"/>
          <p:cNvSpPr>
            <a:spLocks noChangeArrowheads="1"/>
          </p:cNvSpPr>
          <p:nvPr/>
        </p:nvSpPr>
        <p:spPr bwMode="auto">
          <a:xfrm>
            <a:off x="0" y="3962400"/>
            <a:ext cx="1027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Keçiboynuzu</a:t>
            </a:r>
          </a:p>
        </p:txBody>
      </p:sp>
      <p:sp>
        <p:nvSpPr>
          <p:cNvPr id="512017" name="Rectangle 17"/>
          <p:cNvSpPr>
            <a:spLocks noChangeArrowheads="1"/>
          </p:cNvSpPr>
          <p:nvPr/>
        </p:nvSpPr>
        <p:spPr bwMode="auto">
          <a:xfrm>
            <a:off x="2286000" y="3962400"/>
            <a:ext cx="527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Ahlat</a:t>
            </a:r>
          </a:p>
        </p:txBody>
      </p:sp>
      <p:sp>
        <p:nvSpPr>
          <p:cNvPr id="512018" name="Rectangle 18"/>
          <p:cNvSpPr>
            <a:spLocks noChangeArrowheads="1"/>
          </p:cNvSpPr>
          <p:nvPr/>
        </p:nvSpPr>
        <p:spPr bwMode="auto">
          <a:xfrm>
            <a:off x="4572000" y="3962400"/>
            <a:ext cx="655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Mürver</a:t>
            </a:r>
          </a:p>
        </p:txBody>
      </p:sp>
      <p:pic>
        <p:nvPicPr>
          <p:cNvPr id="512019" name="Picture 19" descr="40550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76800"/>
            <a:ext cx="1371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12020" name="Picture 20" descr="Avrasya bektaşi üzümü">
            <a:hlinkClick r:id="rId11" tooltip="Avrasya bektaşi üzümü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1"/>
          <a:stretch>
            <a:fillRect/>
          </a:stretch>
        </p:blipFill>
        <p:spPr>
          <a:xfrm>
            <a:off x="1600200" y="4953000"/>
            <a:ext cx="1484313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12021" name="Picture 21" descr="bogurtle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7692" b="11539"/>
          <a:stretch>
            <a:fillRect/>
          </a:stretch>
        </p:blipFill>
        <p:spPr>
          <a:xfrm>
            <a:off x="5181600" y="4953000"/>
            <a:ext cx="18288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141" name="Picture 22" descr="020625aa0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7"/>
          <a:stretch>
            <a:fillRect/>
          </a:stretch>
        </p:blipFill>
        <p:spPr bwMode="auto">
          <a:xfrm>
            <a:off x="7307263" y="4953000"/>
            <a:ext cx="18367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3" name="Rectangle 23"/>
          <p:cNvSpPr>
            <a:spLocks noChangeArrowheads="1"/>
          </p:cNvSpPr>
          <p:nvPr/>
        </p:nvSpPr>
        <p:spPr bwMode="auto">
          <a:xfrm>
            <a:off x="304800" y="4876800"/>
            <a:ext cx="106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Frenk üzümü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1752600" y="6583363"/>
            <a:ext cx="1166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Bektaşi üzümü</a:t>
            </a:r>
          </a:p>
        </p:txBody>
      </p:sp>
      <p:sp>
        <p:nvSpPr>
          <p:cNvPr id="512025" name="Rectangle 25"/>
          <p:cNvSpPr>
            <a:spLocks noChangeArrowheads="1"/>
          </p:cNvSpPr>
          <p:nvPr/>
        </p:nvSpPr>
        <p:spPr bwMode="auto">
          <a:xfrm>
            <a:off x="5334000" y="6583363"/>
            <a:ext cx="835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Böğürtlen</a:t>
            </a:r>
          </a:p>
        </p:txBody>
      </p:sp>
      <p:sp>
        <p:nvSpPr>
          <p:cNvPr id="512026" name="Rectangle 26"/>
          <p:cNvSpPr>
            <a:spLocks noChangeArrowheads="1"/>
          </p:cNvSpPr>
          <p:nvPr/>
        </p:nvSpPr>
        <p:spPr bwMode="auto">
          <a:xfrm>
            <a:off x="7543800" y="5029200"/>
            <a:ext cx="503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Çilek</a:t>
            </a:r>
          </a:p>
        </p:txBody>
      </p:sp>
      <p:pic>
        <p:nvPicPr>
          <p:cNvPr id="5146" name="Picture 27" descr="Raspberri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t="8170" r="14345" b="13399"/>
          <a:stretch>
            <a:fillRect/>
          </a:stretch>
        </p:blipFill>
        <p:spPr bwMode="auto">
          <a:xfrm>
            <a:off x="3200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8" name="Rectangle 28"/>
          <p:cNvSpPr>
            <a:spLocks noChangeArrowheads="1"/>
          </p:cNvSpPr>
          <p:nvPr/>
        </p:nvSpPr>
        <p:spPr bwMode="auto">
          <a:xfrm>
            <a:off x="3886200" y="4953000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Ahududu</a:t>
            </a:r>
          </a:p>
        </p:txBody>
      </p:sp>
    </p:spTree>
    <p:extLst>
      <p:ext uri="{BB962C8B-B14F-4D97-AF65-F5344CB8AC3E}">
        <p14:creationId xmlns:p14="http://schemas.microsoft.com/office/powerpoint/2010/main" val="4655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rose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4055" b="12500"/>
          <a:stretch>
            <a:fillRect/>
          </a:stretch>
        </p:blipFill>
        <p:spPr bwMode="auto">
          <a:xfrm>
            <a:off x="0" y="7938"/>
            <a:ext cx="20574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3" descr="ig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Resim:KoreanPineSeed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/>
          <a:stretch>
            <a:fillRect/>
          </a:stretch>
        </p:blipFill>
        <p:spPr bwMode="auto">
          <a:xfrm>
            <a:off x="6553200" y="4953000"/>
            <a:ext cx="13319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Resim:StonePin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r="2942"/>
          <a:stretch>
            <a:fillRect/>
          </a:stretch>
        </p:blipFill>
        <p:spPr bwMode="auto">
          <a:xfrm>
            <a:off x="7843838" y="4953000"/>
            <a:ext cx="13001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6-zeyt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31789" b="9663"/>
          <a:stretch>
            <a:fillRect/>
          </a:stretch>
        </p:blipFill>
        <p:spPr bwMode="auto">
          <a:xfrm>
            <a:off x="0" y="2362200"/>
            <a:ext cx="1981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herr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Image:Sour cherry 342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4648200" y="0"/>
            <a:ext cx="19383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240px-Hasel_fg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057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Quince%20fru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20000"/>
          <a:stretch>
            <a:fillRect/>
          </a:stretch>
        </p:blipFill>
        <p:spPr bwMode="auto">
          <a:xfrm>
            <a:off x="0" y="4572000"/>
            <a:ext cx="2205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mersi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16500"/>
            <a:ext cx="2590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Resim:Weichseboom vruchten (Prunus mahaleb fruits)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6101" r="37000" b="14746"/>
          <a:stretch>
            <a:fillRect/>
          </a:stretch>
        </p:blipFill>
        <p:spPr bwMode="auto">
          <a:xfrm>
            <a:off x="7162800" y="2362200"/>
            <a:ext cx="198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37" name="Rectangle 13"/>
          <p:cNvSpPr>
            <a:spLocks noChangeArrowheads="1"/>
          </p:cNvSpPr>
          <p:nvPr/>
        </p:nvSpPr>
        <p:spPr bwMode="auto">
          <a:xfrm>
            <a:off x="5943600" y="1676400"/>
            <a:ext cx="544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Vişne</a:t>
            </a:r>
          </a:p>
        </p:txBody>
      </p:sp>
      <p:sp>
        <p:nvSpPr>
          <p:cNvPr id="513038" name="Rectangle 14"/>
          <p:cNvSpPr>
            <a:spLocks noChangeArrowheads="1"/>
          </p:cNvSpPr>
          <p:nvPr/>
        </p:nvSpPr>
        <p:spPr bwMode="auto">
          <a:xfrm>
            <a:off x="8477250" y="2438400"/>
            <a:ext cx="666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Mahlep</a:t>
            </a:r>
          </a:p>
        </p:txBody>
      </p:sp>
      <p:sp>
        <p:nvSpPr>
          <p:cNvPr id="513039" name="Rectangle 15"/>
          <p:cNvSpPr>
            <a:spLocks noChangeArrowheads="1"/>
          </p:cNvSpPr>
          <p:nvPr/>
        </p:nvSpPr>
        <p:spPr bwMode="auto">
          <a:xfrm>
            <a:off x="1295400" y="3962400"/>
            <a:ext cx="598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Zeytin</a:t>
            </a:r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1143000" y="6567488"/>
            <a:ext cx="50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Ayva</a:t>
            </a:r>
          </a:p>
        </p:txBody>
      </p:sp>
      <p:sp>
        <p:nvSpPr>
          <p:cNvPr id="513041" name="Rectangle 17"/>
          <p:cNvSpPr>
            <a:spLocks noChangeArrowheads="1"/>
          </p:cNvSpPr>
          <p:nvPr/>
        </p:nvSpPr>
        <p:spPr bwMode="auto">
          <a:xfrm>
            <a:off x="4191000" y="6583363"/>
            <a:ext cx="1136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Yaban mersini</a:t>
            </a:r>
          </a:p>
        </p:txBody>
      </p:sp>
      <p:sp>
        <p:nvSpPr>
          <p:cNvPr id="513042" name="Rectangle 18"/>
          <p:cNvSpPr>
            <a:spLocks noChangeArrowheads="1"/>
          </p:cNvSpPr>
          <p:nvPr/>
        </p:nvSpPr>
        <p:spPr bwMode="auto">
          <a:xfrm>
            <a:off x="4876800" y="4114800"/>
            <a:ext cx="579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Fındık</a:t>
            </a:r>
          </a:p>
        </p:txBody>
      </p:sp>
      <p:sp>
        <p:nvSpPr>
          <p:cNvPr id="513043" name="Rectangle 19"/>
          <p:cNvSpPr>
            <a:spLocks noChangeArrowheads="1"/>
          </p:cNvSpPr>
          <p:nvPr/>
        </p:nvSpPr>
        <p:spPr bwMode="auto">
          <a:xfrm>
            <a:off x="7924800" y="6567488"/>
            <a:ext cx="88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Çam fıstığı</a:t>
            </a:r>
          </a:p>
        </p:txBody>
      </p:sp>
      <p:sp>
        <p:nvSpPr>
          <p:cNvPr id="513044" name="Rectangle 20"/>
          <p:cNvSpPr>
            <a:spLocks noChangeArrowheads="1"/>
          </p:cNvSpPr>
          <p:nvPr/>
        </p:nvSpPr>
        <p:spPr bwMode="auto">
          <a:xfrm>
            <a:off x="1066800" y="1676400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Kuşburnu</a:t>
            </a:r>
          </a:p>
        </p:txBody>
      </p:sp>
      <p:sp>
        <p:nvSpPr>
          <p:cNvPr id="513045" name="Rectangle 21"/>
          <p:cNvSpPr>
            <a:spLocks noChangeArrowheads="1"/>
          </p:cNvSpPr>
          <p:nvPr/>
        </p:nvSpPr>
        <p:spPr bwMode="auto">
          <a:xfrm>
            <a:off x="3657600" y="1676400"/>
            <a:ext cx="511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Kiraz</a:t>
            </a:r>
          </a:p>
        </p:txBody>
      </p:sp>
      <p:sp>
        <p:nvSpPr>
          <p:cNvPr id="513046" name="Rectangle 22"/>
          <p:cNvSpPr>
            <a:spLocks noChangeArrowheads="1"/>
          </p:cNvSpPr>
          <p:nvPr/>
        </p:nvSpPr>
        <p:spPr bwMode="auto">
          <a:xfrm>
            <a:off x="7086600" y="16764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İğde</a:t>
            </a:r>
          </a:p>
        </p:txBody>
      </p:sp>
    </p:spTree>
    <p:extLst>
      <p:ext uri="{BB962C8B-B14F-4D97-AF65-F5344CB8AC3E}">
        <p14:creationId xmlns:p14="http://schemas.microsoft.com/office/powerpoint/2010/main" val="2833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87854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22070"/>
            <a:ext cx="7416824" cy="426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9248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/>
            </a:r>
            <a:br>
              <a:rPr lang="tr-TR" dirty="0" smtClean="0">
                <a:solidFill>
                  <a:srgbClr val="FFC000"/>
                </a:solidFill>
              </a:rPr>
            </a:br>
            <a:r>
              <a:rPr lang="tr-TR" dirty="0" smtClean="0">
                <a:solidFill>
                  <a:srgbClr val="FFC000"/>
                </a:solidFill>
              </a:rPr>
              <a:t>TEŞEKKÜRLER…</a:t>
            </a:r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3000" dirty="0" smtClean="0"/>
              <a:t>Bu </a:t>
            </a:r>
            <a:r>
              <a:rPr lang="tr-TR" sz="3000" dirty="0"/>
              <a:t>tür zenginliğinin </a:t>
            </a:r>
            <a:r>
              <a:rPr lang="tr-TR" sz="3000" dirty="0" err="1"/>
              <a:t>yamnda</a:t>
            </a:r>
            <a:r>
              <a:rPr lang="tr-TR" sz="3000" dirty="0"/>
              <a:t> büyük bir çeşit zenginliği de bulunmaktadır. Nitekim ülkemizde bugün sayıları azalmış olmakla birlikte </a:t>
            </a:r>
            <a:r>
              <a:rPr lang="tr-TR" sz="3000" dirty="0">
                <a:solidFill>
                  <a:schemeClr val="tx2"/>
                </a:solidFill>
              </a:rPr>
              <a:t>500'den fazla elma</a:t>
            </a:r>
            <a:r>
              <a:rPr lang="tr-TR" sz="3000" dirty="0"/>
              <a:t>, </a:t>
            </a:r>
            <a:r>
              <a:rPr lang="tr-TR" sz="3000" dirty="0">
                <a:solidFill>
                  <a:srgbClr val="92D050"/>
                </a:solidFill>
              </a:rPr>
              <a:t>600 armut</a:t>
            </a:r>
            <a:r>
              <a:rPr lang="tr-TR" sz="3000" dirty="0"/>
              <a:t>, </a:t>
            </a:r>
            <a:r>
              <a:rPr lang="tr-TR" sz="3000" dirty="0">
                <a:solidFill>
                  <a:schemeClr val="accent1"/>
                </a:solidFill>
              </a:rPr>
              <a:t>200 erik</a:t>
            </a:r>
            <a:r>
              <a:rPr lang="tr-TR" sz="3000" dirty="0"/>
              <a:t>, </a:t>
            </a:r>
            <a:r>
              <a:rPr lang="tr-TR" sz="3000" dirty="0">
                <a:solidFill>
                  <a:schemeClr val="accent2"/>
                </a:solidFill>
              </a:rPr>
              <a:t>100 şeftali </a:t>
            </a:r>
            <a:r>
              <a:rPr lang="tr-TR" sz="3000" dirty="0"/>
              <a:t>ve </a:t>
            </a:r>
            <a:r>
              <a:rPr lang="tr-TR" sz="3000" dirty="0">
                <a:solidFill>
                  <a:srgbClr val="FFFF00"/>
                </a:solidFill>
              </a:rPr>
              <a:t>1200 üzüm</a:t>
            </a:r>
            <a:r>
              <a:rPr lang="tr-TR" sz="3000" dirty="0"/>
              <a:t> çeşidinin bulunduğu bildirilmektedir.</a:t>
            </a:r>
          </a:p>
        </p:txBody>
      </p:sp>
    </p:spTree>
    <p:extLst>
      <p:ext uri="{BB962C8B-B14F-4D97-AF65-F5344CB8AC3E}">
        <p14:creationId xmlns:p14="http://schemas.microsoft.com/office/powerpoint/2010/main" val="21095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6456" y="980728"/>
            <a:ext cx="8471088" cy="51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000" dirty="0"/>
              <a:t>Florasında </a:t>
            </a:r>
            <a:r>
              <a:rPr lang="tr-TR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163 familyaya ait 1.225 cins ve </a:t>
            </a:r>
            <a:r>
              <a:rPr lang="tr-TR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11.707 </a:t>
            </a:r>
            <a:r>
              <a:rPr lang="tr-TR" sz="3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takson</a:t>
            </a:r>
            <a:r>
              <a:rPr lang="tr-TR" sz="3000" dirty="0" err="1"/>
              <a:t>u</a:t>
            </a:r>
            <a:r>
              <a:rPr lang="tr-TR" sz="3000" dirty="0"/>
              <a:t> bulunan ve bunlardan </a:t>
            </a:r>
            <a:r>
              <a:rPr lang="tr-TR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3.925’i </a:t>
            </a:r>
            <a:r>
              <a:rPr lang="tr-TR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endemik</a:t>
            </a:r>
            <a:r>
              <a:rPr lang="tr-TR" sz="3000" dirty="0"/>
              <a:t> olan Türkiye’nin; </a:t>
            </a:r>
            <a:endParaRPr lang="tr-TR" sz="3000" dirty="0" smtClean="0"/>
          </a:p>
          <a:p>
            <a:pPr marL="0" indent="0">
              <a:buNone/>
            </a:pPr>
            <a:endParaRPr lang="tr-TR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3000" dirty="0" smtClean="0">
                <a:solidFill>
                  <a:schemeClr val="accent1">
                    <a:lumMod val="75000"/>
                  </a:schemeClr>
                </a:solidFill>
              </a:rPr>
              <a:t>203 </a:t>
            </a:r>
            <a:r>
              <a:rPr lang="tr-TR" sz="3000" dirty="0">
                <a:solidFill>
                  <a:schemeClr val="accent1">
                    <a:lumMod val="75000"/>
                  </a:schemeClr>
                </a:solidFill>
              </a:rPr>
              <a:t>familyaya ait 2.500’ü endemik 12.000 </a:t>
            </a:r>
            <a:r>
              <a:rPr lang="tr-TR" sz="3000" dirty="0" err="1">
                <a:solidFill>
                  <a:schemeClr val="accent1">
                    <a:lumMod val="75000"/>
                  </a:schemeClr>
                </a:solidFill>
              </a:rPr>
              <a:t>taksona</a:t>
            </a:r>
            <a:r>
              <a:rPr lang="tr-T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000" dirty="0"/>
              <a:t>sahip </a:t>
            </a:r>
            <a:r>
              <a:rPr lang="tr-TR" sz="3000" dirty="0">
                <a:solidFill>
                  <a:schemeClr val="accent1"/>
                </a:solidFill>
              </a:rPr>
              <a:t>Avrupa kıtası </a:t>
            </a:r>
            <a:r>
              <a:rPr lang="tr-TR" sz="3000" dirty="0"/>
              <a:t>ile karşılaştırıldığında bitkisel gen kaynakları bakımından oldukça zengin bir ülke konumunda olduğu kolaylıkla anlaşılabilir. </a:t>
            </a:r>
          </a:p>
          <a:p>
            <a:pPr marL="0" indent="0">
              <a:buNone/>
            </a:pPr>
            <a:endParaRPr lang="tr-TR" sz="2200" dirty="0" smtClean="0"/>
          </a:p>
        </p:txBody>
      </p:sp>
    </p:spTree>
    <p:extLst>
      <p:ext uri="{BB962C8B-B14F-4D97-AF65-F5344CB8AC3E}">
        <p14:creationId xmlns:p14="http://schemas.microsoft.com/office/powerpoint/2010/main" val="28465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8729" y="692696"/>
            <a:ext cx="8618863" cy="453650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55576" y="54452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Türkiye’deki 13 </a:t>
            </a:r>
            <a:r>
              <a:rPr lang="tr-TR" dirty="0" err="1" smtClean="0"/>
              <a:t>endemizm</a:t>
            </a:r>
            <a:r>
              <a:rPr lang="tr-TR" dirty="0" smtClean="0"/>
              <a:t> bölgesi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34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4734272"/>
          </a:xfrm>
        </p:spPr>
        <p:txBody>
          <a:bodyPr>
            <a:normAutofit/>
          </a:bodyPr>
          <a:lstStyle/>
          <a:p>
            <a:r>
              <a:rPr lang="tr-TR" sz="2400" dirty="0"/>
              <a:t>Türkiye'nin </a:t>
            </a:r>
            <a:r>
              <a:rPr lang="tr-TR" sz="2400" dirty="0" smtClean="0"/>
              <a:t>sayıda </a:t>
            </a:r>
            <a:r>
              <a:rPr lang="tr-TR" sz="2400" dirty="0"/>
              <a:t>tür ve çeşit zenginliğine sahip olmasının nedenlerim şu şekilde sıralayabiliriz: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92D050"/>
                </a:solidFill>
              </a:rPr>
              <a:t>1- </a:t>
            </a:r>
            <a:r>
              <a:rPr lang="tr-TR" sz="2400" dirty="0"/>
              <a:t>Ülkemizin </a:t>
            </a:r>
            <a:r>
              <a:rPr lang="tr-TR" sz="2400" dirty="0">
                <a:solidFill>
                  <a:srgbClr val="92D050"/>
                </a:solidFill>
              </a:rPr>
              <a:t>ekolojik</a:t>
            </a:r>
            <a:r>
              <a:rPr lang="tr-TR" sz="2400" dirty="0"/>
              <a:t> (iklim ve toprak) koşullarının bahçe bitkilerinin yetiştiriciliğine uygun olması,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92D050"/>
                </a:solidFill>
              </a:rPr>
              <a:t>2-</a:t>
            </a:r>
            <a:r>
              <a:rPr lang="tr-TR" sz="2400" dirty="0" smtClean="0"/>
              <a:t> </a:t>
            </a:r>
            <a:r>
              <a:rPr lang="tr-TR" sz="2400" dirty="0"/>
              <a:t>Türkiye'nin </a:t>
            </a:r>
            <a:r>
              <a:rPr lang="tr-TR" sz="2400" dirty="0">
                <a:solidFill>
                  <a:srgbClr val="92D050"/>
                </a:solidFill>
              </a:rPr>
              <a:t>göç yollarının üzerinde </a:t>
            </a:r>
            <a:r>
              <a:rPr lang="tr-TR" sz="2400" dirty="0"/>
              <a:t>bulunması,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92D050"/>
                </a:solidFill>
              </a:rPr>
              <a:t>3-</a:t>
            </a:r>
            <a:r>
              <a:rPr lang="tr-TR" sz="2400" dirty="0" smtClean="0"/>
              <a:t> </a:t>
            </a:r>
            <a:r>
              <a:rPr lang="tr-TR" sz="2400" dirty="0"/>
              <a:t>Anadolu'nun tarihin ilk çağlarından beri </a:t>
            </a:r>
            <a:r>
              <a:rPr lang="tr-TR" sz="2400" dirty="0">
                <a:solidFill>
                  <a:srgbClr val="92D050"/>
                </a:solidFill>
              </a:rPr>
              <a:t>pek çok medeniyetin yaşadığı bir alan </a:t>
            </a:r>
            <a:r>
              <a:rPr lang="tr-TR" sz="2400" dirty="0"/>
              <a:t>olması.</a:t>
            </a:r>
          </a:p>
        </p:txBody>
      </p:sp>
    </p:spTree>
    <p:extLst>
      <p:ext uri="{BB962C8B-B14F-4D97-AF65-F5344CB8AC3E}">
        <p14:creationId xmlns:p14="http://schemas.microsoft.com/office/powerpoint/2010/main" val="16807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0318" y="548680"/>
            <a:ext cx="911144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600" y="1340768"/>
            <a:ext cx="6050632" cy="13247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endParaRPr lang="tr-TR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tr-T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Yabani Meyve </a:t>
            </a:r>
            <a:endParaRPr lang="tr-TR" sz="24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algn="ctr">
              <a:defRPr/>
            </a:pPr>
            <a:endParaRPr lang="tr-TR" sz="2400" dirty="0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10000" y="3103240"/>
            <a:ext cx="76200" cy="6858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87824" y="4149080"/>
            <a:ext cx="5470376" cy="1265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46464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46464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Kültür meyvesi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705</Words>
  <Application>Microsoft Office PowerPoint</Application>
  <PresentationFormat>Ekran Gösterisi (4:3)</PresentationFormat>
  <Paragraphs>72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Narrow</vt:lpstr>
      <vt:lpstr>Tahoma</vt:lpstr>
      <vt:lpstr>Wingdings</vt:lpstr>
      <vt:lpstr>Ufuk</vt:lpstr>
      <vt:lpstr>Yabani Meyveler ve Kullanım Alanları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Yabani Meyvelerin Genel Özellikleri</vt:lpstr>
      <vt:lpstr>Yabani Meyvelerin Kullanım Alanları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Dünya Meyve Üretim İstatistikleri</dc:title>
  <dc:creator>Ramazan</dc:creator>
  <cp:lastModifiedBy>Ramazan</cp:lastModifiedBy>
  <cp:revision>238</cp:revision>
  <dcterms:created xsi:type="dcterms:W3CDTF">2014-12-23T20:10:27Z</dcterms:created>
  <dcterms:modified xsi:type="dcterms:W3CDTF">2018-02-08T09:35:04Z</dcterms:modified>
</cp:coreProperties>
</file>