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sldIdLst>
    <p:sldId id="256" r:id="rId2"/>
    <p:sldId id="269" r:id="rId3"/>
    <p:sldId id="268" r:id="rId4"/>
    <p:sldId id="259" r:id="rId5"/>
    <p:sldId id="270" r:id="rId6"/>
    <p:sldId id="272" r:id="rId7"/>
    <p:sldId id="260" r:id="rId8"/>
    <p:sldId id="261" r:id="rId9"/>
    <p:sldId id="262" r:id="rId10"/>
    <p:sldId id="263" r:id="rId11"/>
    <p:sldId id="273" r:id="rId12"/>
    <p:sldId id="280" r:id="rId13"/>
    <p:sldId id="274" r:id="rId14"/>
    <p:sldId id="265" r:id="rId15"/>
    <p:sldId id="266" r:id="rId16"/>
    <p:sldId id="275" r:id="rId17"/>
    <p:sldId id="276" r:id="rId18"/>
    <p:sldId id="267" r:id="rId19"/>
    <p:sldId id="279" r:id="rId20"/>
    <p:sldId id="277" r:id="rId21"/>
    <p:sldId id="278" r:id="rId22"/>
  </p:sldIdLst>
  <p:sldSz cx="9144000" cy="6858000" type="screen4x3"/>
  <p:notesSz cx="6858000" cy="9144000"/>
  <p:custDataLst>
    <p:tags r:id="rId2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0FD"/>
    <a:srgbClr val="16E406"/>
    <a:srgbClr val="F97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3" d="100"/>
          <a:sy n="63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imsal\Downloads\Food_price_indices_data_defl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Gıda Fiyat İndeksi</a:t>
            </a:r>
            <a:endParaRPr lang="en-US"/>
          </a:p>
        </c:rich>
      </c:tx>
      <c:layout>
        <c:manualLayout>
          <c:xMode val="edge"/>
          <c:yMode val="edge"/>
          <c:x val="0.32237093690248708"/>
          <c:y val="4.6296296296296426E-2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2"/>
          <c:order val="0"/>
          <c:tx>
            <c:strRef>
              <c:f>Annual_deflated!$B$3</c:f>
              <c:strCache>
                <c:ptCount val="1"/>
                <c:pt idx="0">
                  <c:v>Food Price Index</c:v>
                </c:pt>
              </c:strCache>
            </c:strRef>
          </c:tx>
          <c:marker>
            <c:symbol val="none"/>
          </c:marker>
          <c:dLbls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Annual_deflated!$A$4:$A$27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Annual_deflated!$B$4:$B$27</c:f>
              <c:numCache>
                <c:formatCode>0.0</c:formatCode>
                <c:ptCount val="24"/>
                <c:pt idx="0">
                  <c:v>103.15536513357422</c:v>
                </c:pt>
                <c:pt idx="1">
                  <c:v>102.35536072127064</c:v>
                </c:pt>
                <c:pt idx="2">
                  <c:v>105.38519673763298</c:v>
                </c:pt>
                <c:pt idx="3">
                  <c:v>101.40288193036824</c:v>
                </c:pt>
                <c:pt idx="4">
                  <c:v>107.45059960297972</c:v>
                </c:pt>
                <c:pt idx="5">
                  <c:v>109.62514192327166</c:v>
                </c:pt>
                <c:pt idx="6">
                  <c:v>118.54951794499225</c:v>
                </c:pt>
                <c:pt idx="7">
                  <c:v>116.2970439101549</c:v>
                </c:pt>
                <c:pt idx="8">
                  <c:v>111.81683885194865</c:v>
                </c:pt>
                <c:pt idx="9">
                  <c:v>94.826075128761147</c:v>
                </c:pt>
                <c:pt idx="10">
                  <c:v>92.886219329124202</c:v>
                </c:pt>
                <c:pt idx="11">
                  <c:v>101.37613219908188</c:v>
                </c:pt>
                <c:pt idx="12">
                  <c:v>97.832509061597477</c:v>
                </c:pt>
                <c:pt idx="13">
                  <c:v>97.977257108787569</c:v>
                </c:pt>
                <c:pt idx="14">
                  <c:v>103.6970538977088</c:v>
                </c:pt>
                <c:pt idx="15">
                  <c:v>103.31060314117052</c:v>
                </c:pt>
                <c:pt idx="16">
                  <c:v>108.15543620271792</c:v>
                </c:pt>
                <c:pt idx="17">
                  <c:v>127.74769165730279</c:v>
                </c:pt>
                <c:pt idx="18">
                  <c:v>147.60785159014625</c:v>
                </c:pt>
                <c:pt idx="19">
                  <c:v>123.94816696426673</c:v>
                </c:pt>
                <c:pt idx="20">
                  <c:v>139.42511512486971</c:v>
                </c:pt>
                <c:pt idx="21">
                  <c:v>154.02152447756481</c:v>
                </c:pt>
                <c:pt idx="22">
                  <c:v>141.60715459350592</c:v>
                </c:pt>
                <c:pt idx="23">
                  <c:v>141.15867994420043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085184"/>
        <c:axId val="209086720"/>
      </c:lineChart>
      <c:catAx>
        <c:axId val="20908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086720"/>
        <c:crosses val="autoZero"/>
        <c:auto val="1"/>
        <c:lblAlgn val="ctr"/>
        <c:lblOffset val="100"/>
        <c:noMultiLvlLbl val="0"/>
      </c:catAx>
      <c:valAx>
        <c:axId val="2090867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0908518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C122D-1239-490E-8F39-8D3FD34DFA2F}" type="datetimeFigureOut">
              <a:rPr lang="tr-TR" smtClean="0"/>
              <a:pPr/>
              <a:t>05.02.2018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0B42C-08F0-4ADC-B426-241E446A4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63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AC4357-5470-43C4-AFEF-73248A909FE6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DBFA-E77C-49F0-9486-4393C861571F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DCDB-8552-44C5-9D68-ED0D330B5020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E8F4-202D-4C31-A443-3A1071021C72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DD3B-0BFC-4B07-81DC-0D2F47DDCA4E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FCF7-FAA0-4E9F-9B3A-252C4831E084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E3986B-37AB-413E-9DD7-42A6795645C1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BBADF9-C651-4011-897D-1F125B55DED5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EA01-3D88-43C0-B93C-6D6FA04641D5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83DF-DFD5-4119-BF15-EC0762235F5A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6D0-2F56-4873-AEC6-B32640C8EFF8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4C7C0B-D82D-4A3F-B57B-26F8B45C07BF}" type="datetime1">
              <a:rPr lang="tr-TR" smtClean="0"/>
              <a:pPr/>
              <a:t>05.02.2018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CF7F0B-7B1A-4394-818F-0E3B7CE217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worldfoodsituation/wfs-home/en/" TargetMode="External"/><Relationship Id="rId2" Type="http://schemas.openxmlformats.org/officeDocument/2006/relationships/hyperlink" Target="http://food.ege.edu.tr/files/gidabeslenmedersnotu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onomist.com/node/10252015" TargetMode="External"/><Relationship Id="rId4" Type="http://schemas.openxmlformats.org/officeDocument/2006/relationships/hyperlink" Target="http://faostat.fao.org/site/567/DesktopDefault.aspx?PageID=56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2132857"/>
            <a:ext cx="8458200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ULUSLARARASI KURULUŞLARIN GIDA FİYAT KRİZİ DEĞERLENDİRMELERİ 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71600" y="4077072"/>
            <a:ext cx="4953000" cy="1575466"/>
          </a:xfrm>
        </p:spPr>
        <p:txBody>
          <a:bodyPr/>
          <a:lstStyle/>
          <a:p>
            <a:r>
              <a:rPr lang="tr-TR" dirty="0" smtClean="0"/>
              <a:t>Ayşe KARADAĞ GÜRSOY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64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1066800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atin typeface="Calibri" pitchFamily="34" charset="0"/>
              </a:rPr>
              <a:t>Gıda Fiyat Krizinin Nedenleri</a:t>
            </a:r>
            <a:endParaRPr lang="tr-TR" sz="5400" b="1" dirty="0"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Calibri" pitchFamily="34" charset="0"/>
              </a:rPr>
              <a:t>Yüksek ekonomik büyüme </a:t>
            </a:r>
            <a:endParaRPr lang="tr-TR" dirty="0" smtClean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İklim </a:t>
            </a:r>
            <a:r>
              <a:rPr lang="tr-TR" dirty="0" smtClean="0">
                <a:latin typeface="Calibri" pitchFamily="34" charset="0"/>
              </a:rPr>
              <a:t>değişikliği</a:t>
            </a:r>
          </a:p>
          <a:p>
            <a:r>
              <a:rPr lang="tr-TR" dirty="0" smtClean="0">
                <a:latin typeface="Calibri" pitchFamily="34" charset="0"/>
              </a:rPr>
              <a:t>Kuraklık</a:t>
            </a:r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Dünya gıda arz ve talebinde </a:t>
            </a:r>
            <a:r>
              <a:rPr lang="tr-TR" dirty="0" smtClean="0">
                <a:latin typeface="Calibri" pitchFamily="34" charset="0"/>
              </a:rPr>
              <a:t>değişim</a:t>
            </a:r>
          </a:p>
          <a:p>
            <a:r>
              <a:rPr lang="tr-TR" dirty="0" smtClean="0">
                <a:latin typeface="Calibri" pitchFamily="34" charset="0"/>
              </a:rPr>
              <a:t>Gıda </a:t>
            </a:r>
            <a:r>
              <a:rPr lang="tr-TR" dirty="0">
                <a:latin typeface="Calibri" pitchFamily="34" charset="0"/>
              </a:rPr>
              <a:t>ve </a:t>
            </a:r>
            <a:r>
              <a:rPr lang="tr-TR" dirty="0" smtClean="0">
                <a:latin typeface="Calibri" pitchFamily="34" charset="0"/>
              </a:rPr>
              <a:t>petrol </a:t>
            </a:r>
            <a:r>
              <a:rPr lang="tr-TR" dirty="0">
                <a:latin typeface="Calibri" pitchFamily="34" charset="0"/>
              </a:rPr>
              <a:t>fiyatları ilişkileri</a:t>
            </a:r>
          </a:p>
          <a:p>
            <a:r>
              <a:rPr lang="tr-TR" dirty="0" err="1" smtClean="0">
                <a:latin typeface="Calibri" pitchFamily="34" charset="0"/>
              </a:rPr>
              <a:t>Biyoyakıt</a:t>
            </a:r>
            <a:r>
              <a:rPr lang="tr-TR" dirty="0" smtClean="0">
                <a:latin typeface="Calibri" pitchFamily="34" charset="0"/>
              </a:rPr>
              <a:t> üretimi</a:t>
            </a:r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Girdi maliyeti</a:t>
            </a:r>
          </a:p>
          <a:p>
            <a:r>
              <a:rPr lang="tr-TR" dirty="0">
                <a:latin typeface="Calibri" pitchFamily="34" charset="0"/>
              </a:rPr>
              <a:t>Üretim ve verimlilik</a:t>
            </a:r>
          </a:p>
          <a:p>
            <a:r>
              <a:rPr lang="tr-TR" dirty="0" smtClean="0">
                <a:latin typeface="Calibri" pitchFamily="34" charset="0"/>
              </a:rPr>
              <a:t>Mali spekülasyonlar </a:t>
            </a:r>
          </a:p>
          <a:p>
            <a:r>
              <a:rPr lang="tr-TR" dirty="0" smtClean="0">
                <a:latin typeface="Calibri" pitchFamily="34" charset="0"/>
              </a:rPr>
              <a:t>Devlet </a:t>
            </a:r>
            <a:r>
              <a:rPr lang="tr-TR" dirty="0">
                <a:latin typeface="Calibri" pitchFamily="34" charset="0"/>
              </a:rPr>
              <a:t>politikaları</a:t>
            </a:r>
          </a:p>
          <a:p>
            <a:endParaRPr lang="tr-TR" b="1" dirty="0"/>
          </a:p>
          <a:p>
            <a:endParaRPr lang="tr-TR" dirty="0"/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alibri" pitchFamily="34" charset="0"/>
              </a:rPr>
              <a:t>Uluslararası Kuruluşların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latin typeface="Calibri" pitchFamily="34" charset="0"/>
              </a:rPr>
              <a:t>High Level </a:t>
            </a:r>
            <a:r>
              <a:rPr lang="tr-TR" b="1" dirty="0" err="1">
                <a:latin typeface="Calibri" pitchFamily="34" charset="0"/>
              </a:rPr>
              <a:t>Task</a:t>
            </a:r>
            <a:r>
              <a:rPr lang="tr-TR" b="1" dirty="0">
                <a:latin typeface="Calibri" pitchFamily="34" charset="0"/>
              </a:rPr>
              <a:t> Force (HLTF</a:t>
            </a:r>
            <a:r>
              <a:rPr lang="tr-TR" b="1" dirty="0" smtClean="0">
                <a:latin typeface="Calibri" pitchFamily="34" charset="0"/>
              </a:rPr>
              <a:t>)</a:t>
            </a:r>
            <a:endParaRPr lang="tr-TR" u="sng" dirty="0" smtClean="0">
              <a:latin typeface="Calibri" pitchFamily="34" charset="0"/>
            </a:endParaRPr>
          </a:p>
          <a:p>
            <a:pPr lvl="1" algn="just"/>
            <a:r>
              <a:rPr lang="tr-TR" u="sng" dirty="0" smtClean="0">
                <a:latin typeface="Calibri" pitchFamily="34" charset="0"/>
              </a:rPr>
              <a:t>Eylem Planı</a:t>
            </a:r>
            <a:endParaRPr lang="tr-TR" u="sng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i="1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Kısa Dönemde: Savunmasız Nüfuslar için </a:t>
            </a:r>
            <a:r>
              <a:rPr lang="tr-TR" sz="2400" i="1" dirty="0">
                <a:latin typeface="Calibri" pitchFamily="34" charset="0"/>
              </a:rPr>
              <a:t>Acil İhtiyaç </a:t>
            </a:r>
            <a:r>
              <a:rPr lang="tr-TR" sz="2400" i="1" dirty="0" smtClean="0">
                <a:latin typeface="Calibri" pitchFamily="34" charset="0"/>
              </a:rPr>
              <a:t>Toplantısı</a:t>
            </a:r>
          </a:p>
          <a:p>
            <a:pPr lvl="0" algn="just">
              <a:buFont typeface="Wingdings" pitchFamily="2" charset="2"/>
              <a:buChar char="Ø"/>
            </a:pPr>
            <a:endParaRPr lang="tr-TR" sz="2400" i="1" dirty="0" smtClean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Uzun Dönemde:  Küresel Gıda ve Beslenme Güvenliğine Katkı Sağlama</a:t>
            </a:r>
          </a:p>
          <a:p>
            <a:pPr marL="452628" lvl="1" indent="-342900" algn="just">
              <a:buClr>
                <a:schemeClr val="accent3"/>
              </a:buClr>
              <a:buNone/>
            </a:pPr>
            <a:endParaRPr lang="tr-TR" sz="2400" dirty="0">
              <a:solidFill>
                <a:schemeClr val="tx1"/>
              </a:solidFill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alibri" pitchFamily="34" charset="0"/>
              </a:rPr>
              <a:t>Uluslararası Kuruluşların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tr-TR" b="1" dirty="0" err="1" smtClean="0">
                <a:latin typeface="Calibri" pitchFamily="34" charset="0"/>
              </a:rPr>
              <a:t>HLTF</a:t>
            </a:r>
            <a:endParaRPr lang="tr-TR" u="sng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i="1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Savunmasız Nüfuslar için </a:t>
            </a:r>
            <a:r>
              <a:rPr lang="tr-TR" sz="2400" i="1" dirty="0">
                <a:latin typeface="Calibri" pitchFamily="34" charset="0"/>
              </a:rPr>
              <a:t>Acil İhtiyaç </a:t>
            </a:r>
            <a:r>
              <a:rPr lang="tr-TR" sz="2400" i="1" dirty="0" smtClean="0">
                <a:latin typeface="Calibri" pitchFamily="34" charset="0"/>
              </a:rPr>
              <a:t>Toplantısı</a:t>
            </a:r>
          </a:p>
          <a:p>
            <a:pPr algn="just">
              <a:buFont typeface="Wingdings" pitchFamily="2" charset="2"/>
              <a:buChar char="§"/>
            </a:pPr>
            <a:endParaRPr lang="tr-TR" sz="2400" i="1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i="1" dirty="0" smtClean="0">
                <a:latin typeface="Calibri" pitchFamily="34" charset="0"/>
              </a:rPr>
              <a:t>Amaç:</a:t>
            </a:r>
          </a:p>
          <a:p>
            <a:pPr marL="109728" indent="0" algn="just">
              <a:buNone/>
            </a:pPr>
            <a:r>
              <a:rPr lang="tr-TR" sz="2400" dirty="0" smtClean="0">
                <a:latin typeface="Calibri" pitchFamily="34" charset="0"/>
              </a:rPr>
              <a:t>Gıda </a:t>
            </a:r>
            <a:r>
              <a:rPr lang="tr-TR" sz="2400" dirty="0">
                <a:latin typeface="Calibri" pitchFamily="34" charset="0"/>
              </a:rPr>
              <a:t>ve beslenme desteğine erişimi kolaylaştırmak ve gıda uygunluğunu artırmak için acil önlemler </a:t>
            </a:r>
            <a:r>
              <a:rPr lang="tr-TR" sz="2400" dirty="0" smtClean="0">
                <a:latin typeface="Calibri" pitchFamily="34" charset="0"/>
              </a:rPr>
              <a:t>almak…</a:t>
            </a:r>
          </a:p>
          <a:p>
            <a:pPr marL="109728" indent="0" algn="just">
              <a:buNone/>
            </a:pPr>
            <a:endParaRPr lang="tr-T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i="1" dirty="0" smtClean="0">
                <a:latin typeface="Calibri" pitchFamily="34" charset="0"/>
              </a:rPr>
              <a:t>Çünkü: </a:t>
            </a:r>
          </a:p>
          <a:p>
            <a:pPr marL="109728" indent="0" algn="just">
              <a:buNone/>
            </a:pPr>
            <a:endParaRPr lang="tr-TR" sz="2400" i="1" u="sng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2200" dirty="0" smtClean="0">
                <a:latin typeface="Calibri" pitchFamily="34" charset="0"/>
              </a:rPr>
              <a:t>Gıda </a:t>
            </a:r>
            <a:r>
              <a:rPr lang="tr-TR" sz="2200" dirty="0">
                <a:latin typeface="Calibri" pitchFamily="34" charset="0"/>
              </a:rPr>
              <a:t>yardımı, besin müdahaleleri ve </a:t>
            </a:r>
            <a:r>
              <a:rPr lang="tr-TR" sz="2200" dirty="0" smtClean="0">
                <a:latin typeface="Calibri" pitchFamily="34" charset="0"/>
              </a:rPr>
              <a:t>geliştirilmiş güvenlik </a:t>
            </a:r>
            <a:r>
              <a:rPr lang="tr-TR" sz="2200" dirty="0">
                <a:latin typeface="Calibri" pitchFamily="34" charset="0"/>
              </a:rPr>
              <a:t>ağları </a:t>
            </a:r>
            <a:r>
              <a:rPr lang="tr-TR" sz="2200" dirty="0" smtClean="0">
                <a:latin typeface="Calibri" pitchFamily="34" charset="0"/>
              </a:rPr>
              <a:t>   daha </a:t>
            </a:r>
            <a:r>
              <a:rPr lang="tr-TR" sz="2200" dirty="0">
                <a:latin typeface="Calibri" pitchFamily="34" charset="0"/>
              </a:rPr>
              <a:t>ulaşılabilir </a:t>
            </a:r>
            <a:r>
              <a:rPr lang="tr-TR" sz="2200" dirty="0" smtClean="0">
                <a:latin typeface="Calibri" pitchFamily="34" charset="0"/>
              </a:rPr>
              <a:t>olmalı,</a:t>
            </a:r>
            <a:endParaRPr lang="tr-TR" sz="2200" dirty="0">
              <a:latin typeface="Calibri" pitchFamily="34" charset="0"/>
            </a:endParaRPr>
          </a:p>
          <a:p>
            <a:pPr marL="452628" lvl="1" indent="-342900" algn="just">
              <a:buClr>
                <a:schemeClr val="accent3"/>
              </a:buClr>
              <a:buFont typeface="Wingdings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Calibri" pitchFamily="34" charset="0"/>
              </a:rPr>
              <a:t>Küçük çiftçilerin gıda </a:t>
            </a: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</a:rPr>
              <a:t>üretimindeki rollerinin yanı sıra gıda ile ilgili diğer konularda da etkinliğinin artırılması ihtiyacı,</a:t>
            </a:r>
            <a:endParaRPr lang="tr-TR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452628" lvl="1" indent="-342900" algn="just">
              <a:buClr>
                <a:schemeClr val="accent3"/>
              </a:buClr>
              <a:buFont typeface="Wingdings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Calibri" pitchFamily="34" charset="0"/>
              </a:rPr>
              <a:t>Ticarette ve vergi politikalarında </a:t>
            </a: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</a:rPr>
              <a:t>düzenlemelere </a:t>
            </a:r>
            <a:r>
              <a:rPr lang="tr-TR" sz="2200" smtClean="0">
                <a:solidFill>
                  <a:schemeClr val="tx1"/>
                </a:solidFill>
                <a:latin typeface="Calibri" pitchFamily="34" charset="0"/>
              </a:rPr>
              <a:t>olan gereksinim. </a:t>
            </a:r>
            <a:endParaRPr lang="tr-T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2628" lvl="1" indent="-342900" algn="just">
              <a:buClr>
                <a:schemeClr val="accent3"/>
              </a:buClr>
              <a:buNone/>
            </a:pPr>
            <a:endParaRPr lang="tr-TR" sz="2400" dirty="0">
              <a:solidFill>
                <a:schemeClr val="tx1"/>
              </a:solidFill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7875" y="476672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alibri" pitchFamily="34" charset="0"/>
              </a:rPr>
              <a:t>Uluslararası Kuruluşların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pPr lvl="0" algn="r">
              <a:buNone/>
            </a:pPr>
            <a:r>
              <a:rPr lang="tr-TR" sz="2400" i="1" dirty="0" err="1" smtClean="0">
                <a:latin typeface="Calibri" pitchFamily="34" charset="0"/>
              </a:rPr>
              <a:t>HLTF</a:t>
            </a:r>
            <a:endParaRPr lang="tr-TR" sz="2400" i="1" dirty="0" smtClean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Uzun Dönemde Küresel Gıda ve Beslenme Güvenliğine Katkı Sağlama</a:t>
            </a:r>
          </a:p>
          <a:p>
            <a:pPr lvl="0" algn="just">
              <a:buNone/>
            </a:pPr>
            <a:endParaRPr lang="tr-TR" sz="2400" i="1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i="1" dirty="0" smtClean="0">
                <a:latin typeface="Calibri" pitchFamily="34" charset="0"/>
              </a:rPr>
              <a:t>Amaç</a:t>
            </a:r>
          </a:p>
          <a:p>
            <a:pPr marL="109728" indent="0" algn="just">
              <a:buNone/>
            </a:pPr>
            <a:r>
              <a:rPr lang="tr-TR" sz="2400" dirty="0">
                <a:latin typeface="Calibri" pitchFamily="34" charset="0"/>
              </a:rPr>
              <a:t>İlerleyen gıda krizinin altında yatan nedenleri belirleyerek uzun dönemde gıda ve besin güvenliğini </a:t>
            </a:r>
            <a:r>
              <a:rPr lang="tr-TR" sz="2400" dirty="0" smtClean="0">
                <a:latin typeface="Calibri" pitchFamily="34" charset="0"/>
              </a:rPr>
              <a:t>güçlendirmek</a:t>
            </a:r>
          </a:p>
          <a:p>
            <a:pPr marL="109728" indent="0" algn="just">
              <a:buNone/>
            </a:pPr>
            <a:endParaRPr lang="tr-T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i="1" dirty="0" smtClean="0">
                <a:latin typeface="Calibri" pitchFamily="34" charset="0"/>
              </a:rPr>
              <a:t>Nasıl? </a:t>
            </a:r>
          </a:p>
          <a:p>
            <a:pPr marL="365760" lvl="1" indent="-256032" algn="just">
              <a:buClr>
                <a:schemeClr val="accent3"/>
              </a:buClr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</a:rPr>
              <a:t>Genişletilmiş </a:t>
            </a:r>
            <a:r>
              <a:rPr lang="tr-TR" sz="2200" dirty="0">
                <a:solidFill>
                  <a:schemeClr val="tx1"/>
                </a:solidFill>
                <a:latin typeface="Calibri" pitchFamily="34" charset="0"/>
              </a:rPr>
              <a:t>sosyal koruma </a:t>
            </a: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</a:rPr>
              <a:t>sistemleri,</a:t>
            </a:r>
            <a:endParaRPr lang="tr-TR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365760" lvl="1" indent="-256032" algn="just">
              <a:buClr>
                <a:schemeClr val="accent3"/>
              </a:buClr>
              <a:buFont typeface="Wingdings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Calibri" pitchFamily="34" charset="0"/>
              </a:rPr>
              <a:t>Küçük çiftçilerin gıda üretimindeki artışları vasıtasıyla gıda </a:t>
            </a: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</a:rPr>
              <a:t>ulaşımda artış ve sürdürülebilirliğin sağlanması,</a:t>
            </a:r>
          </a:p>
          <a:p>
            <a:pPr marL="365760" lvl="1" indent="-256032" algn="just">
              <a:buClr>
                <a:schemeClr val="accent3"/>
              </a:buClr>
              <a:buFont typeface="Wingdings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Calibri" pitchFamily="34" charset="0"/>
              </a:rPr>
              <a:t>Gıda ve besin güvenliği için daha iyi yönetilen </a:t>
            </a: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</a:rPr>
              <a:t>ekosistemler,</a:t>
            </a:r>
          </a:p>
          <a:p>
            <a:pPr marL="365760" lvl="1" indent="-256032" algn="just">
              <a:buClr>
                <a:schemeClr val="accent3"/>
              </a:buClr>
              <a:buFont typeface="Wingdings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Calibri" pitchFamily="34" charset="0"/>
              </a:rPr>
              <a:t>Uluslararası gıda pazarlarının </a:t>
            </a:r>
            <a:r>
              <a:rPr lang="tr-TR" sz="2200" smtClean="0">
                <a:solidFill>
                  <a:schemeClr val="tx1"/>
                </a:solidFill>
                <a:latin typeface="Calibri" pitchFamily="34" charset="0"/>
              </a:rPr>
              <a:t>performansının artırılması.</a:t>
            </a:r>
            <a:endParaRPr lang="tr-T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109728" lvl="1" indent="0" algn="just">
              <a:buClr>
                <a:schemeClr val="accent3"/>
              </a:buClr>
              <a:buNone/>
            </a:pPr>
            <a:endParaRPr lang="tr-T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65760" lvl="1" indent="-256032" algn="just">
              <a:buClr>
                <a:schemeClr val="accent3"/>
              </a:buClr>
              <a:buNone/>
            </a:pPr>
            <a:endParaRPr lang="tr-TR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365760" lvl="1" indent="-256032" algn="just">
              <a:buClr>
                <a:schemeClr val="accent3"/>
              </a:buClr>
              <a:buFont typeface="Wingdings" pitchFamily="2" charset="2"/>
              <a:buChar char="ü"/>
            </a:pPr>
            <a:endParaRPr lang="tr-TR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365760" lvl="1" indent="-256032" algn="just">
              <a:buClr>
                <a:schemeClr val="accent3"/>
              </a:buClr>
              <a:buFont typeface="Wingdings" pitchFamily="2" charset="2"/>
              <a:buChar char="ü"/>
            </a:pPr>
            <a:endParaRPr lang="tr-TR" sz="2200" dirty="0">
              <a:solidFill>
                <a:schemeClr val="tx1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tr-TR" sz="2400" i="1" dirty="0" smtClean="0">
              <a:latin typeface="Calibri" pitchFamily="34" charset="0"/>
            </a:endParaRPr>
          </a:p>
          <a:p>
            <a:pPr marL="109728" indent="0" algn="just">
              <a:buNone/>
            </a:pPr>
            <a:endParaRPr lang="tr-TR" sz="2400" i="1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tr-TR" sz="2400" i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alibri" pitchFamily="34" charset="0"/>
              </a:rPr>
              <a:t>Uluslararası Kuruluşların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Oxfam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 </a:t>
            </a:r>
            <a:endParaRPr lang="tr-TR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just">
              <a:buNone/>
            </a:pPr>
            <a:r>
              <a:rPr lang="tr-TR" sz="2400" dirty="0" err="1" smtClean="0">
                <a:latin typeface="Calibri" pitchFamily="34" charset="0"/>
              </a:rPr>
              <a:t>Oxfam’a</a:t>
            </a:r>
            <a:r>
              <a:rPr lang="tr-TR" sz="2400" dirty="0" smtClean="0">
                <a:latin typeface="Calibri" pitchFamily="34" charset="0"/>
              </a:rPr>
              <a:t> göre,</a:t>
            </a:r>
          </a:p>
          <a:p>
            <a:pPr marL="109728" indent="0" algn="just">
              <a:buNone/>
            </a:pPr>
            <a:endParaRPr lang="tr-T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</a:rPr>
              <a:t>İ</a:t>
            </a:r>
            <a:r>
              <a:rPr lang="tr-TR" sz="2400" dirty="0" smtClean="0">
                <a:latin typeface="Calibri" pitchFamily="34" charset="0"/>
              </a:rPr>
              <a:t>klim değişimi sonucu doğal felaketlerin artması, </a:t>
            </a:r>
            <a:r>
              <a:rPr lang="tr-TR" sz="2400" dirty="0">
                <a:latin typeface="Calibri" pitchFamily="34" charset="0"/>
              </a:rPr>
              <a:t>gıda fiyatlarında uzun </a:t>
            </a:r>
            <a:r>
              <a:rPr lang="tr-TR" sz="2400" dirty="0" smtClean="0">
                <a:latin typeface="Calibri" pitchFamily="34" charset="0"/>
              </a:rPr>
              <a:t>dönemde çok </a:t>
            </a:r>
            <a:r>
              <a:rPr lang="tr-TR" sz="2400" dirty="0">
                <a:latin typeface="Calibri" pitchFamily="34" charset="0"/>
              </a:rPr>
              <a:t>daha fazla olumsuz etki </a:t>
            </a:r>
            <a:r>
              <a:rPr lang="tr-TR" sz="2400" dirty="0" smtClean="0">
                <a:latin typeface="Calibri" pitchFamily="34" charset="0"/>
              </a:rPr>
              <a:t>yaratarak sert </a:t>
            </a:r>
            <a:r>
              <a:rPr lang="tr-TR" sz="2400" dirty="0">
                <a:latin typeface="Calibri" pitchFamily="34" charset="0"/>
              </a:rPr>
              <a:t>yükselişlere </a:t>
            </a:r>
            <a:r>
              <a:rPr lang="tr-TR" sz="2400" dirty="0" smtClean="0">
                <a:latin typeface="Calibri" pitchFamily="34" charset="0"/>
              </a:rPr>
              <a:t>ve kıtlıklara </a:t>
            </a:r>
            <a:r>
              <a:rPr lang="tr-TR" sz="2400">
                <a:latin typeface="Calibri" pitchFamily="34" charset="0"/>
              </a:rPr>
              <a:t>neden </a:t>
            </a:r>
            <a:r>
              <a:rPr lang="tr-TR" sz="2400" smtClean="0">
                <a:latin typeface="Calibri" pitchFamily="34" charset="0"/>
              </a:rPr>
              <a:t>olacaktır.</a:t>
            </a:r>
            <a:endParaRPr lang="tr-T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>
                <a:latin typeface="Calibri" pitchFamily="34" charset="0"/>
              </a:rPr>
              <a:t>Mısır </a:t>
            </a:r>
            <a:r>
              <a:rPr lang="tr-TR" sz="2400" dirty="0">
                <a:latin typeface="Calibri" pitchFamily="34" charset="0"/>
              </a:rPr>
              <a:t>gibi temel gıda ürünlerinin fiyatları önümüzdeki yirmi yıl içerisinde iki katından fazla </a:t>
            </a:r>
            <a:r>
              <a:rPr lang="tr-TR" sz="2400">
                <a:latin typeface="Calibri" pitchFamily="34" charset="0"/>
              </a:rPr>
              <a:t>artış </a:t>
            </a:r>
            <a:r>
              <a:rPr lang="tr-TR" sz="2400" smtClean="0">
                <a:latin typeface="Calibri" pitchFamily="34" charset="0"/>
              </a:rPr>
              <a:t>gösterebilir. </a:t>
            </a:r>
            <a:endParaRPr lang="tr-TR" sz="2400" dirty="0" smtClean="0">
              <a:latin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5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9155360" cy="10668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alibri" pitchFamily="34" charset="0"/>
              </a:rPr>
              <a:t>Uluslararası Kuruluşların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32500" lnSpcReduction="20000"/>
          </a:bodyPr>
          <a:lstStyle/>
          <a:p>
            <a:r>
              <a:rPr lang="tr-TR" sz="7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Birleşmiş Milletler Ticaret ve Kalkınma Birliği  (UNCTAD)</a:t>
            </a:r>
          </a:p>
          <a:p>
            <a:endParaRPr lang="tr-TR" sz="7000" u="sng" dirty="0" smtClean="0">
              <a:latin typeface="Calibri" pitchFamily="34" charset="0"/>
            </a:endParaRPr>
          </a:p>
          <a:p>
            <a:r>
              <a:rPr lang="tr-TR" sz="7000" u="sng" dirty="0" smtClean="0">
                <a:latin typeface="Calibri" pitchFamily="34" charset="0"/>
              </a:rPr>
              <a:t>Gıda Krizi Değerlendirmeleri</a:t>
            </a:r>
          </a:p>
          <a:p>
            <a:pPr>
              <a:buFont typeface="Wingdings" pitchFamily="2" charset="2"/>
              <a:buChar char="Ø"/>
            </a:pPr>
            <a:r>
              <a:rPr lang="tr-TR" sz="6000" i="1" dirty="0" smtClean="0">
                <a:latin typeface="Calibri" pitchFamily="34" charset="0"/>
              </a:rPr>
              <a:t>Kısa dönem önlemleri</a:t>
            </a:r>
          </a:p>
          <a:p>
            <a:pPr>
              <a:buFont typeface="Wingdings" pitchFamily="2" charset="2"/>
              <a:buChar char="Ø"/>
            </a:pPr>
            <a:endParaRPr lang="tr-TR" sz="6000" i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5500" dirty="0" smtClean="0">
                <a:latin typeface="Calibri" pitchFamily="34" charset="0"/>
              </a:rPr>
              <a:t>Acil yardımların tedariki</a:t>
            </a:r>
          </a:p>
          <a:p>
            <a:pPr lvl="0">
              <a:buFont typeface="Wingdings" pitchFamily="2" charset="2"/>
              <a:buChar char="ü"/>
            </a:pPr>
            <a:r>
              <a:rPr lang="tr-TR" sz="5500" dirty="0">
                <a:latin typeface="Calibri" pitchFamily="34" charset="0"/>
              </a:rPr>
              <a:t>Yoksul ve </a:t>
            </a:r>
            <a:r>
              <a:rPr lang="tr-TR" sz="5500" dirty="0" smtClean="0">
                <a:latin typeface="Calibri" pitchFamily="34" charset="0"/>
              </a:rPr>
              <a:t>savunmasızlar </a:t>
            </a:r>
            <a:r>
              <a:rPr lang="tr-TR" sz="5500" dirty="0">
                <a:latin typeface="Calibri" pitchFamily="34" charset="0"/>
              </a:rPr>
              <a:t>için </a:t>
            </a:r>
            <a:r>
              <a:rPr lang="tr-TR" sz="5500" dirty="0" smtClean="0">
                <a:latin typeface="Calibri" pitchFamily="34" charset="0"/>
              </a:rPr>
              <a:t>ulusal </a:t>
            </a:r>
            <a:r>
              <a:rPr lang="tr-TR" sz="5500" dirty="0">
                <a:latin typeface="Calibri" pitchFamily="34" charset="0"/>
              </a:rPr>
              <a:t>g</a:t>
            </a:r>
            <a:r>
              <a:rPr lang="tr-TR" sz="5500" dirty="0" smtClean="0">
                <a:latin typeface="Calibri" pitchFamily="34" charset="0"/>
              </a:rPr>
              <a:t>üvenlik ağları</a:t>
            </a:r>
          </a:p>
          <a:p>
            <a:pPr lvl="0">
              <a:buFont typeface="Wingdings" pitchFamily="2" charset="2"/>
              <a:buChar char="ü"/>
            </a:pPr>
            <a:endParaRPr lang="tr-TR" sz="60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6000" i="1" dirty="0" smtClean="0">
                <a:latin typeface="Calibri" pitchFamily="34" charset="0"/>
              </a:rPr>
              <a:t>Orta ve uzun dönem önlemleri</a:t>
            </a:r>
          </a:p>
          <a:p>
            <a:pPr lvl="0">
              <a:buFont typeface="Wingdings" pitchFamily="2" charset="2"/>
              <a:buChar char="ü"/>
            </a:pPr>
            <a:endParaRPr lang="tr-TR" sz="55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tr-TR" sz="5500" dirty="0" err="1" smtClean="0">
                <a:latin typeface="Calibri" pitchFamily="34" charset="0"/>
              </a:rPr>
              <a:t>Biyoyakıt</a:t>
            </a:r>
            <a:r>
              <a:rPr lang="tr-TR" sz="5500" dirty="0" smtClean="0">
                <a:latin typeface="Calibri" pitchFamily="34" charset="0"/>
              </a:rPr>
              <a:t> politikaları gözden geçirilmeli</a:t>
            </a:r>
          </a:p>
          <a:p>
            <a:pPr lvl="0">
              <a:buFont typeface="Wingdings" pitchFamily="2" charset="2"/>
              <a:buChar char="ü"/>
            </a:pPr>
            <a:r>
              <a:rPr lang="tr-TR" sz="5500" dirty="0" smtClean="0">
                <a:latin typeface="Calibri" pitchFamily="34" charset="0"/>
              </a:rPr>
              <a:t>Tarım için kamusal yatırımlar arttırılmalı</a:t>
            </a:r>
          </a:p>
          <a:p>
            <a:pPr>
              <a:buFont typeface="Wingdings" pitchFamily="2" charset="2"/>
              <a:buChar char="ü"/>
            </a:pPr>
            <a:r>
              <a:rPr lang="tr-TR" sz="5500" dirty="0">
                <a:latin typeface="Calibri" pitchFamily="34" charset="0"/>
              </a:rPr>
              <a:t>Küçük çiftçiler ve temel gıda ürünlerine </a:t>
            </a:r>
            <a:r>
              <a:rPr lang="tr-TR" sz="5500" dirty="0" smtClean="0">
                <a:latin typeface="Calibri" pitchFamily="34" charset="0"/>
              </a:rPr>
              <a:t>destekler arttırılmalı</a:t>
            </a:r>
            <a:endParaRPr lang="tr-TR" sz="55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5500" dirty="0">
                <a:latin typeface="Calibri" pitchFamily="34" charset="0"/>
              </a:rPr>
              <a:t>Gelişmekte olan </a:t>
            </a:r>
            <a:r>
              <a:rPr lang="tr-TR" sz="5500" dirty="0" smtClean="0">
                <a:latin typeface="Calibri" pitchFamily="34" charset="0"/>
              </a:rPr>
              <a:t>ülkeler </a:t>
            </a:r>
            <a:r>
              <a:rPr lang="tr-TR" sz="5500" dirty="0">
                <a:latin typeface="Calibri" pitchFamily="34" charset="0"/>
              </a:rPr>
              <a:t>gıda güvenliği için </a:t>
            </a:r>
            <a:r>
              <a:rPr lang="tr-TR" sz="5500" dirty="0" smtClean="0">
                <a:latin typeface="Calibri" pitchFamily="34" charset="0"/>
              </a:rPr>
              <a:t>politikalarında esneklik sağlamalı</a:t>
            </a:r>
            <a:endParaRPr lang="tr-TR" sz="55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5500" dirty="0">
                <a:latin typeface="Calibri" pitchFamily="34" charset="0"/>
              </a:rPr>
              <a:t>Ulusal-Bölgesel gıda rezervleri </a:t>
            </a:r>
            <a:r>
              <a:rPr lang="tr-TR" sz="5500" dirty="0" smtClean="0">
                <a:latin typeface="Calibri" pitchFamily="34" charset="0"/>
              </a:rPr>
              <a:t>oluşturulmalı</a:t>
            </a:r>
            <a:endParaRPr lang="tr-TR" sz="55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5500" dirty="0">
                <a:latin typeface="Calibri" pitchFamily="34" charset="0"/>
              </a:rPr>
              <a:t>Kaynaklara- hizmetlere erişim ve kontrol </a:t>
            </a:r>
            <a:r>
              <a:rPr lang="tr-TR" sz="5500" dirty="0" smtClean="0">
                <a:latin typeface="Calibri" pitchFamily="34" charset="0"/>
              </a:rPr>
              <a:t>sağlanmalı</a:t>
            </a:r>
            <a:endParaRPr lang="tr-TR" sz="5500" dirty="0">
              <a:latin typeface="Calibri" pitchFamily="34" charset="0"/>
            </a:endParaRPr>
          </a:p>
          <a:p>
            <a:pPr marL="109728" lvl="0" indent="0">
              <a:buNone/>
            </a:pPr>
            <a:endParaRPr lang="tr-TR" sz="2600" i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>
              <a:buNone/>
            </a:pPr>
            <a:endParaRPr lang="tr-TR" sz="2400" i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endParaRPr lang="tr-TR" u="sng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r>
              <a:rPr lang="tr-TR" b="1" dirty="0" smtClean="0">
                <a:latin typeface="Calibri" pitchFamily="34" charset="0"/>
              </a:rPr>
              <a:t> </a:t>
            </a:r>
            <a:endParaRPr lang="tr-TR" b="1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9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alibri" pitchFamily="34" charset="0"/>
              </a:rPr>
              <a:t>Uluslararası Kuruluşların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968552"/>
          </a:xfrm>
        </p:spPr>
        <p:txBody>
          <a:bodyPr>
            <a:normAutofit fontScale="92500" lnSpcReduction="10000"/>
          </a:bodyPr>
          <a:lstStyle/>
          <a:p>
            <a:r>
              <a:rPr lang="tr-TR" u="sng" dirty="0" err="1" smtClean="0">
                <a:latin typeface="Calibri" pitchFamily="34" charset="0"/>
              </a:rPr>
              <a:t>UNCTAD’ın</a:t>
            </a:r>
            <a:r>
              <a:rPr lang="tr-TR" u="sng" dirty="0" smtClean="0">
                <a:latin typeface="Calibri" pitchFamily="34" charset="0"/>
              </a:rPr>
              <a:t> Diğer </a:t>
            </a:r>
            <a:r>
              <a:rPr lang="tr-TR" u="sng" dirty="0">
                <a:latin typeface="Calibri" pitchFamily="34" charset="0"/>
              </a:rPr>
              <a:t>Organizasyonlar Hakkındaki </a:t>
            </a:r>
            <a:r>
              <a:rPr lang="tr-TR" u="sng" dirty="0" smtClean="0">
                <a:latin typeface="Calibri" pitchFamily="34" charset="0"/>
              </a:rPr>
              <a:t>Eleştirileri:</a:t>
            </a:r>
          </a:p>
          <a:p>
            <a:pPr marL="109728" indent="0">
              <a:buNone/>
            </a:pPr>
            <a:r>
              <a:rPr lang="tr-TR" sz="2400" dirty="0" smtClean="0">
                <a:latin typeface="Calibri" pitchFamily="34" charset="0"/>
              </a:rPr>
              <a:t>    </a:t>
            </a:r>
          </a:p>
          <a:p>
            <a:pPr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G8 ülkeleri</a:t>
            </a:r>
          </a:p>
          <a:p>
            <a:pPr marL="109728" indent="0" algn="just">
              <a:buNone/>
            </a:pPr>
            <a:r>
              <a:rPr lang="tr-TR" sz="2200" dirty="0" smtClean="0">
                <a:latin typeface="Calibri" pitchFamily="34" charset="0"/>
              </a:rPr>
              <a:t>G8 ülkeleri verdikleri taahhütleri </a:t>
            </a:r>
            <a:r>
              <a:rPr lang="tr-TR" sz="2200" smtClean="0">
                <a:latin typeface="Calibri" pitchFamily="34" charset="0"/>
              </a:rPr>
              <a:t>yerine getirmemiştir. </a:t>
            </a:r>
            <a:r>
              <a:rPr lang="tr-TR" sz="2200" dirty="0" smtClean="0">
                <a:latin typeface="Calibri" pitchFamily="34" charset="0"/>
              </a:rPr>
              <a:t>2008 yılında gıda güvenliği için verilen 12-13 milyar $ taahhütten yaklaşık 1 milyar $</a:t>
            </a:r>
            <a:r>
              <a:rPr lang="tr-TR" sz="2200" smtClean="0">
                <a:latin typeface="Calibri" pitchFamily="34" charset="0"/>
              </a:rPr>
              <a:t>’ı ödenmiştir. </a:t>
            </a:r>
            <a:r>
              <a:rPr lang="tr-TR" sz="2200" dirty="0" smtClean="0">
                <a:latin typeface="Calibri" pitchFamily="34" charset="0"/>
              </a:rPr>
              <a:t>Bu nedenle </a:t>
            </a:r>
            <a:r>
              <a:rPr lang="tr-TR" sz="2200" smtClean="0">
                <a:latin typeface="Calibri" pitchFamily="34" charset="0"/>
              </a:rPr>
              <a:t>güvenirlikleri düşüktür.</a:t>
            </a:r>
            <a:endParaRPr lang="tr-TR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High Level </a:t>
            </a:r>
            <a:r>
              <a:rPr lang="tr-TR" sz="2400" i="1" dirty="0" err="1" smtClean="0">
                <a:latin typeface="Calibri" pitchFamily="34" charset="0"/>
              </a:rPr>
              <a:t>Task</a:t>
            </a:r>
            <a:r>
              <a:rPr lang="tr-TR" sz="2400" i="1" dirty="0" smtClean="0">
                <a:latin typeface="Calibri" pitchFamily="34" charset="0"/>
              </a:rPr>
              <a:t> Force</a:t>
            </a:r>
          </a:p>
          <a:p>
            <a:pPr marL="109728" indent="0">
              <a:buNone/>
            </a:pPr>
            <a:r>
              <a:rPr lang="tr-TR" sz="2200" dirty="0" smtClean="0">
                <a:latin typeface="Calibri" pitchFamily="34" charset="0"/>
              </a:rPr>
              <a:t>Oluşumun uygulamalarında koordinasyon ve liderlik </a:t>
            </a:r>
            <a:r>
              <a:rPr lang="tr-TR" sz="2200" smtClean="0">
                <a:latin typeface="Calibri" pitchFamily="34" charset="0"/>
              </a:rPr>
              <a:t>eksikliği vardır. </a:t>
            </a:r>
            <a:endParaRPr lang="tr-TR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Dünya Bankası</a:t>
            </a:r>
          </a:p>
          <a:p>
            <a:pPr marL="109728" indent="0" algn="just">
              <a:buNone/>
            </a:pPr>
            <a:r>
              <a:rPr lang="tr-TR" sz="2200" dirty="0">
                <a:latin typeface="Calibri" pitchFamily="34" charset="0"/>
              </a:rPr>
              <a:t>Kendisini sorumlu hissederek dünya gıda fiyat krizine cevap verme zorunluluğu </a:t>
            </a:r>
            <a:r>
              <a:rPr lang="tr-TR" sz="2200" dirty="0" smtClean="0">
                <a:latin typeface="Calibri" pitchFamily="34" charset="0"/>
              </a:rPr>
              <a:t>hissetmekle birlikte, önerileri ticaret engelleri, okul beslenme programları ve sosyal güvenlik  ağlarının </a:t>
            </a:r>
            <a:r>
              <a:rPr lang="tr-TR" sz="2200" smtClean="0">
                <a:latin typeface="Calibri" pitchFamily="34" charset="0"/>
              </a:rPr>
              <a:t>ötesine gidememiştir.</a:t>
            </a:r>
            <a:endParaRPr lang="tr-TR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i="1" dirty="0" smtClean="0">
                <a:latin typeface="Calibri" pitchFamily="34" charset="0"/>
              </a:rPr>
              <a:t> Uluslararası Para Fonu (IMF)</a:t>
            </a:r>
          </a:p>
          <a:p>
            <a:pPr marL="109728" indent="0" algn="just">
              <a:buNone/>
            </a:pPr>
            <a:r>
              <a:rPr lang="tr-TR" sz="2200" dirty="0" smtClean="0">
                <a:latin typeface="Calibri" pitchFamily="34" charset="0"/>
              </a:rPr>
              <a:t>IMF, </a:t>
            </a:r>
            <a:r>
              <a:rPr lang="tr-TR" sz="2200" dirty="0">
                <a:latin typeface="Calibri" pitchFamily="34" charset="0"/>
              </a:rPr>
              <a:t>hükümetlerin krizle başa çıkması </a:t>
            </a:r>
            <a:r>
              <a:rPr lang="tr-TR" sz="2200" dirty="0" smtClean="0">
                <a:latin typeface="Calibri" pitchFamily="34" charset="0"/>
              </a:rPr>
              <a:t>için mali yardım </a:t>
            </a:r>
            <a:r>
              <a:rPr lang="tr-TR" sz="2200" dirty="0">
                <a:latin typeface="Calibri" pitchFamily="34" charset="0"/>
              </a:rPr>
              <a:t>ve politika danışmanlığı </a:t>
            </a:r>
            <a:r>
              <a:rPr lang="tr-TR" sz="2200">
                <a:latin typeface="Calibri" pitchFamily="34" charset="0"/>
              </a:rPr>
              <a:t>sağlamayı </a:t>
            </a:r>
            <a:r>
              <a:rPr lang="tr-TR" sz="2200" smtClean="0">
                <a:latin typeface="Calibri" pitchFamily="34" charset="0"/>
              </a:rPr>
              <a:t>düşünmektedir.</a:t>
            </a:r>
            <a:endParaRPr lang="tr-TR" sz="2200" dirty="0">
              <a:latin typeface="Calibri" pitchFamily="34" charset="0"/>
            </a:endParaRPr>
          </a:p>
          <a:p>
            <a:pPr marL="109728" indent="0">
              <a:buNone/>
            </a:pPr>
            <a:endParaRPr lang="tr-TR" sz="2400" i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>
              <a:buNone/>
            </a:pPr>
            <a:endParaRPr lang="tr-TR" sz="2400" i="1" dirty="0"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0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49424"/>
            <a:ext cx="8618934" cy="4325112"/>
          </a:xfrm>
        </p:spPr>
        <p:txBody>
          <a:bodyPr/>
          <a:lstStyle/>
          <a:p>
            <a:r>
              <a:rPr lang="tr-TR" sz="2400" dirty="0" smtClean="0">
                <a:latin typeface="Calibri" pitchFamily="34" charset="0"/>
              </a:rPr>
              <a:t>HLTF </a:t>
            </a:r>
            <a:r>
              <a:rPr lang="tr-TR" sz="2400" dirty="0" smtClean="0">
                <a:latin typeface="Calibri" pitchFamily="34" charset="0"/>
                <a:sym typeface="Wingdings" pitchFamily="2" charset="2"/>
              </a:rPr>
              <a:t> Kısa ve uzun vadeli önlemler ile çözülebilecek bir durumun bulunduğunu</a:t>
            </a:r>
            <a:endParaRPr lang="tr-TR" sz="2400" dirty="0" smtClean="0">
              <a:sym typeface="Wingdings" pitchFamily="2" charset="2"/>
            </a:endParaRPr>
          </a:p>
          <a:p>
            <a:endParaRPr lang="tr-TR" sz="2400" dirty="0" smtClean="0">
              <a:latin typeface="Calibri" pitchFamily="34" charset="0"/>
              <a:sym typeface="Wingdings" pitchFamily="2" charset="2"/>
            </a:endParaRPr>
          </a:p>
          <a:p>
            <a:r>
              <a:rPr lang="tr-TR" sz="2400" dirty="0" err="1" smtClean="0">
                <a:latin typeface="Calibri" pitchFamily="34" charset="0"/>
                <a:sym typeface="Wingdings" pitchFamily="2" charset="2"/>
              </a:rPr>
              <a:t>Oxfam</a:t>
            </a:r>
            <a:r>
              <a:rPr lang="tr-TR" sz="24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tr-TR" sz="2400" dirty="0">
                <a:latin typeface="Calibri" pitchFamily="34" charset="0"/>
                <a:sym typeface="Wingdings" pitchFamily="2" charset="2"/>
              </a:rPr>
              <a:t> Daha karamsar bir fikir öne sürerek gıda fiyat </a:t>
            </a:r>
            <a:endParaRPr lang="tr-TR" sz="2400" dirty="0" smtClean="0">
              <a:latin typeface="Calibri" pitchFamily="34" charset="0"/>
              <a:sym typeface="Wingdings" pitchFamily="2" charset="2"/>
            </a:endParaRPr>
          </a:p>
          <a:p>
            <a:pPr marL="109728" indent="0">
              <a:buNone/>
            </a:pPr>
            <a:r>
              <a:rPr lang="tr-TR" sz="2400" dirty="0" smtClean="0">
                <a:latin typeface="Calibri" pitchFamily="34" charset="0"/>
                <a:sym typeface="Wingdings" pitchFamily="2" charset="2"/>
              </a:rPr>
              <a:t>    krizinin </a:t>
            </a:r>
            <a:r>
              <a:rPr lang="tr-TR" sz="2400" dirty="0">
                <a:latin typeface="Calibri" pitchFamily="34" charset="0"/>
                <a:sym typeface="Wingdings" pitchFamily="2" charset="2"/>
              </a:rPr>
              <a:t>kaçınılmaz </a:t>
            </a:r>
            <a:r>
              <a:rPr lang="tr-TR" sz="2400" dirty="0" smtClean="0">
                <a:latin typeface="Calibri" pitchFamily="34" charset="0"/>
                <a:sym typeface="Wingdings" pitchFamily="2" charset="2"/>
              </a:rPr>
              <a:t>olabileceğini</a:t>
            </a:r>
          </a:p>
          <a:p>
            <a:endParaRPr lang="tr-TR" sz="2400" dirty="0">
              <a:latin typeface="Calibri" pitchFamily="34" charset="0"/>
              <a:sym typeface="Wingdings" pitchFamily="2" charset="2"/>
            </a:endParaRPr>
          </a:p>
          <a:p>
            <a:r>
              <a:rPr lang="tr-TR" sz="2400" dirty="0" smtClean="0">
                <a:latin typeface="Calibri" pitchFamily="34" charset="0"/>
                <a:sym typeface="Wingdings" pitchFamily="2" charset="2"/>
              </a:rPr>
              <a:t>UNCTAD  Kısa ve uzun dönemli sorunlar ile çözülebilir </a:t>
            </a:r>
          </a:p>
          <a:p>
            <a:pPr marL="109728" indent="0">
              <a:buNone/>
            </a:pPr>
            <a:r>
              <a:rPr lang="tr-TR" sz="2400" dirty="0">
                <a:latin typeface="Calibri" pitchFamily="34" charset="0"/>
                <a:sym typeface="Wingdings" pitchFamily="2" charset="2"/>
              </a:rPr>
              <a:t> </a:t>
            </a:r>
            <a:r>
              <a:rPr lang="tr-TR" sz="2400" dirty="0" smtClean="0">
                <a:latin typeface="Calibri" pitchFamily="34" charset="0"/>
                <a:sym typeface="Wingdings" pitchFamily="2" charset="2"/>
              </a:rPr>
              <a:t>   önlem alınabileceğini ancak bir araya gelen kuruluşların</a:t>
            </a:r>
          </a:p>
          <a:p>
            <a:pPr marL="109728" indent="0">
              <a:buNone/>
            </a:pPr>
            <a:r>
              <a:rPr lang="tr-TR" sz="2400" dirty="0" smtClean="0">
                <a:latin typeface="Calibri" pitchFamily="34" charset="0"/>
                <a:sym typeface="Wingdings" pitchFamily="2" charset="2"/>
              </a:rPr>
              <a:t>    güvenirliklerinin yeterli olmadığını</a:t>
            </a:r>
            <a:endParaRPr lang="tr-TR" sz="2400" dirty="0">
              <a:latin typeface="Calibri" pitchFamily="34" charset="0"/>
              <a:sym typeface="Wingdings" pitchFamily="2" charset="2"/>
            </a:endParaRPr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68079" y="2328633"/>
            <a:ext cx="74483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868078" y="3429000"/>
            <a:ext cx="7448337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868079" y="4725144"/>
            <a:ext cx="7448337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868079" y="1196752"/>
            <a:ext cx="723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Sonuç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1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Calibri" pitchFamily="34" charset="0"/>
              </a:rPr>
              <a:t>Yoksul ve açlık sınırında bulunan insanlar X </a:t>
            </a:r>
            <a:r>
              <a:rPr lang="tr-TR" sz="2400" dirty="0" err="1" smtClean="0">
                <a:latin typeface="Calibri" pitchFamily="34" charset="0"/>
              </a:rPr>
              <a:t>Obezite</a:t>
            </a:r>
            <a:r>
              <a:rPr lang="tr-TR" sz="2400" dirty="0" smtClean="0">
                <a:latin typeface="Calibri" pitchFamily="34" charset="0"/>
              </a:rPr>
              <a:t> sınırına yaklaşan insanların artışı</a:t>
            </a:r>
          </a:p>
          <a:p>
            <a:pPr algn="just">
              <a:buNone/>
            </a:pPr>
            <a:endParaRPr lang="tr-TR" sz="2400" dirty="0" smtClean="0">
              <a:latin typeface="Calibri" pitchFamily="34" charset="0"/>
            </a:endParaRPr>
          </a:p>
          <a:p>
            <a:pPr algn="just"/>
            <a:r>
              <a:rPr lang="tr-TR" sz="2400" dirty="0" smtClean="0">
                <a:latin typeface="Calibri" pitchFamily="34" charset="0"/>
              </a:rPr>
              <a:t>Gelir dağılımı ve ürün bölüşümü sorunu</a:t>
            </a:r>
          </a:p>
          <a:p>
            <a:pPr algn="just">
              <a:buNone/>
            </a:pPr>
            <a:endParaRPr lang="tr-TR" sz="2400" dirty="0" smtClean="0">
              <a:latin typeface="Calibri" pitchFamily="34" charset="0"/>
            </a:endParaRPr>
          </a:p>
          <a:p>
            <a:pPr algn="just"/>
            <a:r>
              <a:rPr lang="tr-TR" sz="2400" dirty="0" smtClean="0">
                <a:latin typeface="Calibri" pitchFamily="34" charset="0"/>
              </a:rPr>
              <a:t>Kısa vadeli ve uzun vadeli önlemlere olan ihtiyaç</a:t>
            </a:r>
          </a:p>
          <a:p>
            <a:pPr algn="just">
              <a:buNone/>
            </a:pPr>
            <a:endParaRPr lang="tr-TR" sz="2400" dirty="0" smtClean="0">
              <a:latin typeface="Calibri" pitchFamily="34" charset="0"/>
            </a:endParaRPr>
          </a:p>
          <a:p>
            <a:pPr algn="just"/>
            <a:r>
              <a:rPr lang="tr-TR" sz="2400" dirty="0" smtClean="0">
                <a:latin typeface="Calibri" pitchFamily="34" charset="0"/>
              </a:rPr>
              <a:t>Politikalar </a:t>
            </a:r>
          </a:p>
          <a:p>
            <a:pPr algn="just"/>
            <a:endParaRPr lang="tr-TR" sz="2400" dirty="0" smtClean="0">
              <a:latin typeface="Calibri" pitchFamily="34" charset="0"/>
            </a:endParaRPr>
          </a:p>
          <a:p>
            <a:pPr algn="just"/>
            <a:r>
              <a:rPr lang="tr-TR" sz="2400" dirty="0" smtClean="0">
                <a:latin typeface="Calibri" pitchFamily="34" charset="0"/>
              </a:rPr>
              <a:t>Gıdanın mutlak ihtiyaç olması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6" name="Metin kutusu 8"/>
          <p:cNvSpPr txBox="1"/>
          <p:nvPr/>
        </p:nvSpPr>
        <p:spPr>
          <a:xfrm>
            <a:off x="899592" y="1196752"/>
            <a:ext cx="723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…</a:t>
            </a:r>
          </a:p>
        </p:txBody>
      </p:sp>
      <p:sp>
        <p:nvSpPr>
          <p:cNvPr id="7" name="Metin kutusu 8"/>
          <p:cNvSpPr txBox="1"/>
          <p:nvPr/>
        </p:nvSpPr>
        <p:spPr>
          <a:xfrm>
            <a:off x="1911687" y="6021288"/>
            <a:ext cx="723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37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alibri" pitchFamily="34" charset="0"/>
              </a:rPr>
              <a:t>Kaynaklar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tr-TR" dirty="0" err="1" smtClean="0"/>
              <a:t>Dölekoğlu</a:t>
            </a:r>
            <a:r>
              <a:rPr lang="tr-TR" dirty="0" smtClean="0"/>
              <a:t> CÖ, </a:t>
            </a:r>
            <a:r>
              <a:rPr lang="tr-TR" smtClean="0"/>
              <a:t>Yurdakul O. </a:t>
            </a:r>
            <a:r>
              <a:rPr lang="tr-TR" dirty="0" smtClean="0"/>
              <a:t>Adana İlinde Hane Halkının Beslenme Düzeyleri Ve Etkili Faktörlerin </a:t>
            </a:r>
            <a:r>
              <a:rPr lang="tr-TR" dirty="0" err="1" smtClean="0"/>
              <a:t>Logit</a:t>
            </a:r>
            <a:r>
              <a:rPr lang="tr-TR" dirty="0" smtClean="0"/>
              <a:t> Analizi </a:t>
            </a:r>
            <a:r>
              <a:rPr lang="tr-TR" smtClean="0"/>
              <a:t>İle Belirlenmesi. Akdeniz İ.İ.B.F. Dergisi 2004;8:62-86.</a:t>
            </a:r>
            <a:endParaRPr lang="tr-TR" dirty="0" smtClean="0"/>
          </a:p>
          <a:p>
            <a:pPr lvl="0"/>
            <a:r>
              <a:rPr lang="tr-TR" smtClean="0"/>
              <a:t>Prof. Dr. </a:t>
            </a:r>
            <a:r>
              <a:rPr lang="tr-TR" dirty="0" smtClean="0"/>
              <a:t>Sedef Nehir El, Ege Üniversitesi, Mühendislik Fakültesi, Gıda Mühendisliği Bölümü Öğrencileri İçin Hazırlanmış Beslenme Ders Notu , 2006 </a:t>
            </a:r>
          </a:p>
          <a:p>
            <a:r>
              <a:rPr lang="tr-TR" dirty="0" smtClean="0"/>
              <a:t>Beslenme Açısından Önemi </a:t>
            </a:r>
            <a:r>
              <a:rPr lang="tr-TR" u="sng" dirty="0" smtClean="0">
                <a:hlinkClick r:id="rId2"/>
              </a:rPr>
              <a:t>Http</a:t>
            </a:r>
            <a:r>
              <a:rPr lang="tr-TR" u="sng" smtClean="0">
                <a:hlinkClick r:id="rId2"/>
              </a:rPr>
              <a:t>://Food.Ege.Edu.Tr/Files/Gidabeslenmedersnotu.Pdf</a:t>
            </a:r>
            <a:endParaRPr lang="tr-TR" dirty="0" smtClean="0"/>
          </a:p>
          <a:p>
            <a:pPr lvl="0"/>
            <a:r>
              <a:rPr lang="tr-TR" dirty="0" smtClean="0"/>
              <a:t>Dünya Gıda Krizi: Nedenleri Ve Etkileri, Serkan Gürlük,  Özlem Turan</a:t>
            </a:r>
            <a:r>
              <a:rPr lang="tr-TR" smtClean="0"/>
              <a:t>, U. Ü. </a:t>
            </a:r>
            <a:r>
              <a:rPr lang="tr-TR" dirty="0" smtClean="0"/>
              <a:t>ZİRAAT FAKÜLTESİ DERGİSİ, 2008, Cilt 22, Sayı 1, 63-74 (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Agricultural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Of </a:t>
            </a:r>
            <a:r>
              <a:rPr lang="tr-TR" dirty="0" err="1" smtClean="0"/>
              <a:t>Uludag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)</a:t>
            </a:r>
          </a:p>
          <a:p>
            <a:pPr lvl="0"/>
            <a:r>
              <a:rPr lang="tr-TR" dirty="0" smtClean="0"/>
              <a:t>FAO, 2013,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Price</a:t>
            </a:r>
            <a:r>
              <a:rPr lang="tr-TR" dirty="0" smtClean="0"/>
              <a:t> </a:t>
            </a:r>
            <a:r>
              <a:rPr lang="tr-TR" dirty="0" err="1" smtClean="0"/>
              <a:t>Indices</a:t>
            </a:r>
            <a:r>
              <a:rPr lang="tr-TR" dirty="0" smtClean="0"/>
              <a:t>, World </a:t>
            </a:r>
            <a:r>
              <a:rPr lang="tr-TR" err="1" smtClean="0"/>
              <a:t>Food</a:t>
            </a:r>
            <a:r>
              <a:rPr lang="tr-TR" smtClean="0"/>
              <a:t> Situation. </a:t>
            </a:r>
            <a:r>
              <a:rPr lang="tr-TR" dirty="0" smtClean="0"/>
              <a:t>(Erişim Tarihi</a:t>
            </a:r>
            <a:r>
              <a:rPr lang="tr-TR" smtClean="0"/>
              <a:t>: 22.05.2013</a:t>
            </a:r>
            <a:r>
              <a:rPr lang="tr-TR" dirty="0" smtClean="0"/>
              <a:t>, </a:t>
            </a:r>
            <a:r>
              <a:rPr lang="tr-TR" u="sng" dirty="0" smtClean="0">
                <a:hlinkClick r:id="rId3"/>
              </a:rPr>
              <a:t>Http</a:t>
            </a:r>
            <a:r>
              <a:rPr lang="tr-TR" u="sng" smtClean="0">
                <a:hlinkClick r:id="rId3"/>
              </a:rPr>
              <a:t>://Www.Fao.Org/Worldfoodsituation/Wfs-home/En</a:t>
            </a:r>
            <a:r>
              <a:rPr lang="tr-TR" u="sng" dirty="0" smtClean="0">
                <a:hlinkClick r:id="rId3"/>
              </a:rPr>
              <a:t>/</a:t>
            </a:r>
            <a:r>
              <a:rPr lang="tr-TR" dirty="0" smtClean="0"/>
              <a:t>)</a:t>
            </a:r>
          </a:p>
          <a:p>
            <a:pPr lvl="0"/>
            <a:r>
              <a:rPr lang="tr-TR" dirty="0" smtClean="0"/>
              <a:t>FAO, 2013, </a:t>
            </a:r>
            <a:r>
              <a:rPr lang="tr-TR" dirty="0" err="1" smtClean="0"/>
              <a:t>Crops</a:t>
            </a:r>
            <a:r>
              <a:rPr lang="tr-TR" dirty="0" smtClean="0"/>
              <a:t> </a:t>
            </a:r>
            <a:r>
              <a:rPr lang="tr-TR" err="1" smtClean="0"/>
              <a:t>Production</a:t>
            </a:r>
            <a:r>
              <a:rPr lang="tr-TR" smtClean="0"/>
              <a:t> Statistics. </a:t>
            </a:r>
            <a:r>
              <a:rPr lang="tr-TR" dirty="0" smtClean="0"/>
              <a:t>(Erişim Tarihi</a:t>
            </a:r>
            <a:r>
              <a:rPr lang="tr-TR" smtClean="0"/>
              <a:t>: 22.05.2013</a:t>
            </a:r>
            <a:r>
              <a:rPr lang="tr-TR" dirty="0" smtClean="0"/>
              <a:t>, </a:t>
            </a:r>
            <a:r>
              <a:rPr lang="tr-TR" u="sng" dirty="0" smtClean="0">
                <a:hlinkClick r:id="rId4"/>
              </a:rPr>
              <a:t>Http</a:t>
            </a:r>
            <a:r>
              <a:rPr lang="tr-TR" u="sng" smtClean="0">
                <a:hlinkClick r:id="rId4"/>
              </a:rPr>
              <a:t>://Faostat.Fao.Org/Site/567/Desktopdefault.Aspx?Pageıd=567#ancor</a:t>
            </a:r>
            <a:r>
              <a:rPr lang="tr-TR" dirty="0" smtClean="0"/>
              <a:t>)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Economist, 2013,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Prices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Of </a:t>
            </a:r>
            <a:r>
              <a:rPr lang="tr-TR" err="1" smtClean="0"/>
              <a:t>Cheap</a:t>
            </a:r>
            <a:r>
              <a:rPr lang="tr-TR" smtClean="0"/>
              <a:t> Food. </a:t>
            </a:r>
            <a:r>
              <a:rPr lang="tr-TR" dirty="0" smtClean="0"/>
              <a:t>(Erişim Tarihi</a:t>
            </a:r>
            <a:r>
              <a:rPr lang="tr-TR" smtClean="0"/>
              <a:t>: 22.05.2013</a:t>
            </a:r>
            <a:r>
              <a:rPr lang="tr-TR" dirty="0" smtClean="0"/>
              <a:t>, </a:t>
            </a:r>
            <a:r>
              <a:rPr lang="tr-TR" u="sng" dirty="0" smtClean="0">
                <a:hlinkClick r:id="rId5"/>
              </a:rPr>
              <a:t>Http</a:t>
            </a:r>
            <a:r>
              <a:rPr lang="tr-TR" u="sng" smtClean="0">
                <a:hlinkClick r:id="rId5"/>
              </a:rPr>
              <a:t>://Www.Economist.Com/Node/10252015</a:t>
            </a:r>
            <a:r>
              <a:rPr lang="tr-TR" dirty="0" smtClean="0"/>
              <a:t>)</a:t>
            </a:r>
          </a:p>
          <a:p>
            <a:pPr lvl="0"/>
            <a:r>
              <a:rPr lang="tr-TR" dirty="0" err="1" smtClean="0"/>
              <a:t>Mussa</a:t>
            </a:r>
            <a:r>
              <a:rPr lang="tr-TR" smtClean="0"/>
              <a:t>, M. 2007. </a:t>
            </a:r>
            <a:r>
              <a:rPr lang="tr-TR" dirty="0" smtClean="0"/>
              <a:t>Global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Prospects</a:t>
            </a:r>
            <a:r>
              <a:rPr lang="tr-TR" dirty="0" smtClean="0"/>
              <a:t> 2007/2008: </a:t>
            </a:r>
            <a:r>
              <a:rPr lang="tr-TR" dirty="0" err="1" smtClean="0"/>
              <a:t>Moderately</a:t>
            </a:r>
            <a:r>
              <a:rPr lang="tr-TR" dirty="0" smtClean="0"/>
              <a:t> </a:t>
            </a:r>
            <a:r>
              <a:rPr lang="tr-TR" dirty="0" err="1" smtClean="0"/>
              <a:t>Slower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err="1" smtClean="0"/>
              <a:t>Greater</a:t>
            </a:r>
            <a:r>
              <a:rPr lang="tr-TR" smtClean="0"/>
              <a:t> Uncertainty. </a:t>
            </a:r>
            <a:r>
              <a:rPr lang="tr-TR" dirty="0" err="1" smtClean="0"/>
              <a:t>Paper</a:t>
            </a:r>
            <a:r>
              <a:rPr lang="tr-TR" dirty="0" smtClean="0"/>
              <a:t> </a:t>
            </a:r>
            <a:r>
              <a:rPr lang="tr-TR" dirty="0" err="1" smtClean="0"/>
              <a:t>Presented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12th </a:t>
            </a:r>
            <a:r>
              <a:rPr lang="tr-TR" dirty="0" err="1" smtClean="0"/>
              <a:t>Semiannual</a:t>
            </a:r>
            <a:r>
              <a:rPr lang="tr-TR" dirty="0" smtClean="0"/>
              <a:t> Meeting On Global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Prospects</a:t>
            </a:r>
            <a:r>
              <a:rPr lang="tr-TR" dirty="0" smtClean="0"/>
              <a:t>, </a:t>
            </a:r>
            <a:r>
              <a:rPr lang="tr-TR" err="1" smtClean="0"/>
              <a:t>October</a:t>
            </a:r>
            <a:r>
              <a:rPr lang="tr-TR" smtClean="0"/>
              <a:t> 10.Washington,d.C.: </a:t>
            </a:r>
            <a:r>
              <a:rPr lang="tr-TR" err="1" smtClean="0"/>
              <a:t>Peterson</a:t>
            </a:r>
            <a:r>
              <a:rPr lang="tr-TR" smtClean="0"/>
              <a:t> Institute.</a:t>
            </a:r>
            <a:endParaRPr lang="tr-TR" dirty="0" smtClean="0"/>
          </a:p>
          <a:p>
            <a:pPr lvl="0"/>
            <a:r>
              <a:rPr lang="tr-TR" dirty="0" err="1" smtClean="0"/>
              <a:t>Fischer</a:t>
            </a:r>
            <a:r>
              <a:rPr lang="tr-TR" smtClean="0"/>
              <a:t>, G., M. </a:t>
            </a:r>
            <a:r>
              <a:rPr lang="tr-TR" dirty="0" err="1" smtClean="0"/>
              <a:t>Shah</a:t>
            </a:r>
            <a:r>
              <a:rPr lang="tr-TR" smtClean="0"/>
              <a:t>, F.Tubiello, H. Van Velhuizen. 2005. </a:t>
            </a:r>
            <a:r>
              <a:rPr lang="tr-TR" dirty="0" err="1" smtClean="0"/>
              <a:t>Socio-economic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Climate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İmpacts</a:t>
            </a:r>
            <a:r>
              <a:rPr lang="tr-TR" dirty="0" smtClean="0"/>
              <a:t> On </a:t>
            </a:r>
            <a:r>
              <a:rPr lang="tr-TR" dirty="0" err="1" smtClean="0"/>
              <a:t>Agriculture:anintegrated</a:t>
            </a:r>
            <a:r>
              <a:rPr lang="tr-TR" dirty="0" smtClean="0"/>
              <a:t> </a:t>
            </a:r>
            <a:r>
              <a:rPr lang="tr-TR" dirty="0" err="1" smtClean="0"/>
              <a:t>Assessment</a:t>
            </a:r>
            <a:r>
              <a:rPr lang="tr-TR" smtClean="0"/>
              <a:t>, 1990–2080.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Transactions</a:t>
            </a:r>
            <a:r>
              <a:rPr lang="tr-TR" dirty="0" smtClean="0"/>
              <a:t> Of </a:t>
            </a:r>
            <a:r>
              <a:rPr lang="tr-TR" dirty="0" err="1" smtClean="0"/>
              <a:t>Royal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B 360</a:t>
            </a:r>
            <a:r>
              <a:rPr lang="tr-TR" smtClean="0"/>
              <a:t>: 2067–83.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7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alibri" pitchFamily="34" charset="0"/>
              </a:rPr>
              <a:t>İçerik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alibri" pitchFamily="34" charset="0"/>
              </a:rPr>
              <a:t>Mevcut </a:t>
            </a:r>
            <a:r>
              <a:rPr lang="tr-TR" dirty="0">
                <a:latin typeface="Calibri" pitchFamily="34" charset="0"/>
              </a:rPr>
              <a:t>D</a:t>
            </a:r>
            <a:r>
              <a:rPr lang="tr-TR" dirty="0" smtClean="0">
                <a:latin typeface="Calibri" pitchFamily="34" charset="0"/>
              </a:rPr>
              <a:t>urum</a:t>
            </a:r>
          </a:p>
          <a:p>
            <a:r>
              <a:rPr lang="tr-TR" dirty="0" smtClean="0">
                <a:latin typeface="Calibri" pitchFamily="34" charset="0"/>
              </a:rPr>
              <a:t>İncelenen Kuruluşlar</a:t>
            </a:r>
          </a:p>
          <a:p>
            <a:r>
              <a:rPr lang="tr-TR" dirty="0" smtClean="0">
                <a:latin typeface="Calibri" pitchFamily="34" charset="0"/>
              </a:rPr>
              <a:t>Gıda Fiyatları Trendi</a:t>
            </a:r>
          </a:p>
          <a:p>
            <a:r>
              <a:rPr lang="tr-TR" dirty="0" smtClean="0">
                <a:latin typeface="Calibri" pitchFamily="34" charset="0"/>
              </a:rPr>
              <a:t>Gıda Fiyat Krizinin Nedenleri</a:t>
            </a:r>
          </a:p>
          <a:p>
            <a:r>
              <a:rPr lang="tr-TR" dirty="0" smtClean="0">
                <a:latin typeface="Calibri" pitchFamily="34" charset="0"/>
              </a:rPr>
              <a:t>Uluslararası Kuruluşların Değerlendirmeleri</a:t>
            </a:r>
          </a:p>
          <a:p>
            <a:r>
              <a:rPr lang="tr-TR" dirty="0" smtClean="0">
                <a:latin typeface="Calibri" pitchFamily="34" charset="0"/>
              </a:rPr>
              <a:t>Sonuçlar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5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109728" indent="0" algn="ctr">
              <a:buNone/>
            </a:pPr>
            <a:endParaRPr lang="tr-TR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109728" indent="0" algn="ctr">
              <a:buNone/>
            </a:pPr>
            <a:endParaRPr lang="tr-T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109728" indent="0" algn="ctr">
              <a:buNone/>
            </a:pPr>
            <a:endParaRPr lang="tr-TR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109728" indent="0" algn="ctr">
              <a:buNone/>
            </a:pPr>
            <a:endParaRPr lang="tr-T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109728" indent="0" algn="ctr">
              <a:buNone/>
            </a:pPr>
            <a:endParaRPr lang="tr-TR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109728" indent="0" algn="ctr">
              <a:buNone/>
            </a:pPr>
            <a:r>
              <a:rPr lang="tr-TR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Teşekkürler</a:t>
            </a:r>
            <a:endParaRPr lang="tr-TR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8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09728" indent="0" algn="ctr">
              <a:buNone/>
            </a:pPr>
            <a:endParaRPr lang="tr-TR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09728" indent="0" algn="ctr">
              <a:buNone/>
            </a:pPr>
            <a:endParaRPr lang="tr-T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09728" indent="0" algn="ctr">
              <a:buNone/>
            </a:pPr>
            <a:endParaRPr lang="tr-TR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09728" indent="0" algn="ctr">
              <a:buNone/>
            </a:pPr>
            <a:endParaRPr lang="tr-T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09728" indent="0" algn="ctr">
              <a:buNone/>
            </a:pPr>
            <a:endParaRPr lang="tr-TR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09728" indent="0" algn="ctr">
              <a:buNone/>
            </a:pPr>
            <a:r>
              <a:rPr lang="tr-TR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?</a:t>
            </a:r>
            <a:r>
              <a:rPr lang="tr-TR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?</a:t>
            </a:r>
            <a:r>
              <a:rPr lang="tr-TR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?</a:t>
            </a:r>
            <a:endParaRPr lang="tr-TR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4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451" y="3068960"/>
            <a:ext cx="3665505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lvl="0" algn="just">
              <a:spcBef>
                <a:spcPts val="300"/>
              </a:spcBef>
              <a:buClr>
                <a:srgbClr val="9C007F"/>
              </a:buClr>
            </a:pPr>
            <a:endParaRPr lang="tr-TR" sz="2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60032" y="3068960"/>
            <a:ext cx="3456384" cy="1368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030288" y="5298688"/>
            <a:ext cx="69127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503548" y="342900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dirty="0">
                <a:solidFill>
                  <a:prstClr val="black"/>
                </a:solidFill>
                <a:latin typeface="Calibri" pitchFamily="34" charset="0"/>
              </a:rPr>
              <a:t>Gıdanın gelecek </a:t>
            </a:r>
            <a:r>
              <a:rPr lang="tr-TR" dirty="0" smtClean="0">
                <a:solidFill>
                  <a:prstClr val="black"/>
                </a:solidFill>
                <a:latin typeface="Calibri" pitchFamily="34" charset="0"/>
              </a:rPr>
              <a:t>yüzyıllara yeterliliğinin </a:t>
            </a:r>
            <a:r>
              <a:rPr lang="tr-TR" dirty="0">
                <a:solidFill>
                  <a:prstClr val="black"/>
                </a:solidFill>
                <a:latin typeface="Calibri" pitchFamily="34" charset="0"/>
              </a:rPr>
              <a:t>sağlanması </a:t>
            </a:r>
            <a:r>
              <a:rPr lang="tr-TR" dirty="0" smtClean="0">
                <a:solidFill>
                  <a:prstClr val="black"/>
                </a:solidFill>
                <a:latin typeface="Calibri" pitchFamily="34" charset="0"/>
              </a:rPr>
              <a:t> zorunluluğu</a:t>
            </a:r>
            <a:endParaRPr lang="tr-TR" dirty="0">
              <a:solidFill>
                <a:prstClr val="black"/>
              </a:solidFill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4839923" y="342900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Daha </a:t>
            </a:r>
            <a:r>
              <a:rPr lang="tr-TR" dirty="0">
                <a:latin typeface="Calibri" pitchFamily="34" charset="0"/>
              </a:rPr>
              <a:t>doğal, sağlıklı ve çeşitli gıdalara talebin artması </a:t>
            </a:r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1054467" y="52986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Gıda </a:t>
            </a:r>
            <a:r>
              <a:rPr lang="tr-TR" dirty="0">
                <a:latin typeface="Calibri" pitchFamily="34" charset="0"/>
              </a:rPr>
              <a:t>üreticisinin izlemesi gereken </a:t>
            </a:r>
            <a:r>
              <a:rPr lang="tr-TR" smtClean="0">
                <a:latin typeface="Calibri" pitchFamily="34" charset="0"/>
              </a:rPr>
              <a:t>sorumlulukları genişletmiştir.</a:t>
            </a:r>
            <a:endParaRPr lang="tr-TR" dirty="0"/>
          </a:p>
        </p:txBody>
      </p:sp>
      <p:sp>
        <p:nvSpPr>
          <p:cNvPr id="10" name="Oval 9"/>
          <p:cNvSpPr/>
          <p:nvPr/>
        </p:nvSpPr>
        <p:spPr>
          <a:xfrm>
            <a:off x="7513613" y="2162402"/>
            <a:ext cx="1548172" cy="998402"/>
          </a:xfrm>
          <a:prstGeom prst="ellipse">
            <a:avLst/>
          </a:prstGeom>
          <a:solidFill>
            <a:srgbClr val="F974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5070100" y="1672197"/>
            <a:ext cx="2196245" cy="1093692"/>
          </a:xfrm>
          <a:prstGeom prst="ellipse">
            <a:avLst/>
          </a:prstGeom>
          <a:solidFill>
            <a:srgbClr val="FF0000">
              <a:alpha val="9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7619528" y="2309616"/>
            <a:ext cx="140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libri" pitchFamily="34" charset="0"/>
              </a:rPr>
              <a:t>Tüketim alışkanlıkları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5217947" y="1757378"/>
            <a:ext cx="2161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Sağlık</a:t>
            </a:r>
            <a:r>
              <a:rPr lang="tr-TR" dirty="0">
                <a:latin typeface="Calibri" pitchFamily="34" charset="0"/>
              </a:rPr>
              <a:t>, diyet ve beslenme </a:t>
            </a:r>
            <a:r>
              <a:rPr lang="tr-TR" dirty="0" smtClean="0">
                <a:latin typeface="Calibri" pitchFamily="34" charset="0"/>
              </a:rPr>
              <a:t>konularına artan ilgi</a:t>
            </a:r>
            <a:endParaRPr lang="tr-TR" dirty="0"/>
          </a:p>
        </p:txBody>
      </p:sp>
      <p:sp>
        <p:nvSpPr>
          <p:cNvPr id="14" name="Oval 13"/>
          <p:cNvSpPr/>
          <p:nvPr/>
        </p:nvSpPr>
        <p:spPr>
          <a:xfrm>
            <a:off x="7216067" y="1211444"/>
            <a:ext cx="1810530" cy="921505"/>
          </a:xfrm>
          <a:prstGeom prst="ellipse">
            <a:avLst/>
          </a:prstGeom>
          <a:solidFill>
            <a:schemeClr val="accent3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350002" y="1312061"/>
            <a:ext cx="166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Daha </a:t>
            </a:r>
            <a:r>
              <a:rPr lang="tr-TR" dirty="0">
                <a:latin typeface="Calibri" pitchFamily="34" charset="0"/>
              </a:rPr>
              <a:t>fazla bilgi edinme </a:t>
            </a:r>
            <a:r>
              <a:rPr lang="tr-TR" dirty="0" smtClean="0">
                <a:latin typeface="Calibri" pitchFamily="34" charset="0"/>
              </a:rPr>
              <a:t>eğilimi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1043608" y="5862188"/>
            <a:ext cx="69127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1054467" y="5862188"/>
            <a:ext cx="633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Gıda üretim </a:t>
            </a:r>
            <a:r>
              <a:rPr lang="tr-TR" smtClean="0">
                <a:latin typeface="Calibri" pitchFamily="34" charset="0"/>
              </a:rPr>
              <a:t>maliyetleri artmıştır.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345314" y="1152142"/>
            <a:ext cx="2232248" cy="8402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3442467" y="126607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Toplumların refah seviyesinin artması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7524" y="2132949"/>
            <a:ext cx="2124236" cy="86391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510451" y="238023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Hızlı nüfus artışı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043608" y="4725715"/>
            <a:ext cx="68994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1054467" y="4725715"/>
            <a:ext cx="621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alibri" pitchFamily="34" charset="0"/>
              </a:rPr>
              <a:t>A</a:t>
            </a:r>
            <a:r>
              <a:rPr lang="tr-TR" dirty="0" smtClean="0">
                <a:latin typeface="Calibri" pitchFamily="34" charset="0"/>
              </a:rPr>
              <a:t>lternatif üretim yöntemleri </a:t>
            </a:r>
            <a:r>
              <a:rPr lang="tr-TR" smtClean="0">
                <a:latin typeface="Calibri" pitchFamily="34" charset="0"/>
              </a:rPr>
              <a:t>gündeme gelmiştir.</a:t>
            </a:r>
            <a:endParaRPr lang="tr-TR" dirty="0"/>
          </a:p>
        </p:txBody>
      </p:sp>
      <p:sp>
        <p:nvSpPr>
          <p:cNvPr id="24" name="Oval 23"/>
          <p:cNvSpPr/>
          <p:nvPr/>
        </p:nvSpPr>
        <p:spPr>
          <a:xfrm>
            <a:off x="312429" y="1152142"/>
            <a:ext cx="2124236" cy="863910"/>
          </a:xfrm>
          <a:prstGeom prst="ellipse">
            <a:avLst/>
          </a:prstGeom>
          <a:solidFill>
            <a:srgbClr val="3B40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510451" y="1260931"/>
            <a:ext cx="198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Kaynakların etkin kullanılamaması 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98451" y="2405684"/>
            <a:ext cx="2124236" cy="863910"/>
          </a:xfrm>
          <a:prstGeom prst="ellipse">
            <a:avLst/>
          </a:prstGeom>
          <a:solidFill>
            <a:srgbClr val="16E406">
              <a:alpha val="6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3496473" y="251447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Doğal kaynaklar üzerindeki baskı 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1030288" y="6353544"/>
            <a:ext cx="6926088" cy="395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Metin kutusu 29"/>
          <p:cNvSpPr txBox="1"/>
          <p:nvPr/>
        </p:nvSpPr>
        <p:spPr>
          <a:xfrm>
            <a:off x="1293569" y="6366564"/>
            <a:ext cx="5544616" cy="382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GIDA FİYATLARI KRİZİ ?</a:t>
            </a: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230092" y="476672"/>
            <a:ext cx="4527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tx2"/>
                </a:solidFill>
                <a:latin typeface="Calibri" pitchFamily="34" charset="0"/>
              </a:rPr>
              <a:t>Mevcut Durum</a:t>
            </a:r>
            <a:endParaRPr lang="tr-TR" sz="4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latin typeface="Calibri" pitchFamily="34" charset="0"/>
              </a:rPr>
              <a:t>İncelenen kuruluşlar</a:t>
            </a:r>
            <a:endParaRPr lang="tr-TR" sz="5400" b="1" dirty="0">
              <a:latin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FAO</a:t>
            </a:r>
          </a:p>
          <a:p>
            <a:r>
              <a:rPr lang="tr-TR" dirty="0" smtClean="0"/>
              <a:t>UNDP</a:t>
            </a:r>
          </a:p>
          <a:p>
            <a:r>
              <a:rPr lang="tr-TR" dirty="0" smtClean="0"/>
              <a:t>WB</a:t>
            </a:r>
          </a:p>
          <a:p>
            <a:r>
              <a:rPr lang="tr-TR" dirty="0" smtClean="0"/>
              <a:t>WTO</a:t>
            </a:r>
          </a:p>
          <a:p>
            <a:r>
              <a:rPr lang="tr-TR" dirty="0" smtClean="0"/>
              <a:t>Ülke Grupları (AB, G8, G20, BRIC…)</a:t>
            </a: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26999" y="5187846"/>
            <a:ext cx="28083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5724128" y="525562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Calibri" pitchFamily="34" charset="0"/>
              </a:rPr>
              <a:t>HLTF</a:t>
            </a:r>
            <a:endParaRPr lang="tr-TR" sz="2800" b="1" dirty="0"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03690" y="5193196"/>
            <a:ext cx="28083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>
                <a:solidFill>
                  <a:schemeClr val="tx1"/>
                </a:solidFill>
                <a:latin typeface="Calibri" pitchFamily="34" charset="0"/>
              </a:rPr>
              <a:t>O</a:t>
            </a:r>
            <a:r>
              <a:rPr lang="tr-TR" sz="2400" b="1" dirty="0" err="1" smtClean="0">
                <a:solidFill>
                  <a:schemeClr val="tx1"/>
                </a:solidFill>
                <a:latin typeface="Calibri" pitchFamily="34" charset="0"/>
              </a:rPr>
              <a:t>xfam</a:t>
            </a:r>
            <a:endParaRPr lang="tr-TR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851920" y="6237312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4283968" y="627970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Calibri" pitchFamily="34" charset="0"/>
              </a:rPr>
              <a:t>UNCTAD</a:t>
            </a:r>
            <a:endParaRPr lang="tr-TR" sz="2400" b="1" dirty="0">
              <a:latin typeface="Calibri" pitchFamily="34" charset="0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0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High Level </a:t>
            </a:r>
            <a:r>
              <a:rPr lang="tr-TR" b="1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Task</a:t>
            </a:r>
            <a:r>
              <a:rPr lang="tr-TR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Force (HLTF)</a:t>
            </a:r>
          </a:p>
          <a:p>
            <a:pPr marL="109728" indent="0" algn="just">
              <a:buNone/>
            </a:pPr>
            <a:endParaRPr lang="tr-TR" dirty="0">
              <a:latin typeface="Calibri" pitchFamily="34" charset="0"/>
            </a:endParaRPr>
          </a:p>
          <a:p>
            <a:pPr marL="109728" indent="0" algn="just">
              <a:buNone/>
            </a:pPr>
            <a:r>
              <a:rPr lang="tr-TR" dirty="0">
                <a:latin typeface="Calibri" pitchFamily="34" charset="0"/>
              </a:rPr>
              <a:t>Birleşmiş Milletler Sekreterliği liderliğinde Nisan 2008’de Küresel Gıda Krizi için </a:t>
            </a:r>
            <a:r>
              <a:rPr lang="tr-TR" dirty="0" smtClean="0">
                <a:latin typeface="Calibri" pitchFamily="34" charset="0"/>
              </a:rPr>
              <a:t>İleri Düzey Seviye </a:t>
            </a:r>
            <a:r>
              <a:rPr lang="tr-TR" dirty="0">
                <a:latin typeface="Calibri" pitchFamily="34" charset="0"/>
              </a:rPr>
              <a:t>Görev Gücü (High Level </a:t>
            </a:r>
            <a:r>
              <a:rPr lang="tr-TR" dirty="0" err="1">
                <a:latin typeface="Calibri" pitchFamily="34" charset="0"/>
              </a:rPr>
              <a:t>Task</a:t>
            </a:r>
            <a:r>
              <a:rPr lang="tr-TR" dirty="0">
                <a:latin typeface="Calibri" pitchFamily="34" charset="0"/>
              </a:rPr>
              <a:t> </a:t>
            </a:r>
            <a:r>
              <a:rPr lang="tr-TR" dirty="0" smtClean="0">
                <a:latin typeface="Calibri" pitchFamily="34" charset="0"/>
              </a:rPr>
              <a:t>Force-HLTF) kurumları </a:t>
            </a:r>
            <a:r>
              <a:rPr lang="tr-TR" dirty="0">
                <a:latin typeface="Calibri" pitchFamily="34" charset="0"/>
              </a:rPr>
              <a:t>bir araya getirmek </a:t>
            </a:r>
            <a:r>
              <a:rPr lang="tr-TR">
                <a:latin typeface="Calibri" pitchFamily="34" charset="0"/>
              </a:rPr>
              <a:t>için </a:t>
            </a:r>
            <a:r>
              <a:rPr lang="tr-TR" smtClean="0">
                <a:latin typeface="Calibri" pitchFamily="34" charset="0"/>
              </a:rPr>
              <a:t>kurulmuştur. </a:t>
            </a:r>
            <a:r>
              <a:rPr lang="tr-TR" dirty="0">
                <a:latin typeface="Calibri" pitchFamily="34" charset="0"/>
              </a:rPr>
              <a:t>Bünyesinde 22 tane </a:t>
            </a:r>
            <a:r>
              <a:rPr lang="tr-TR">
                <a:latin typeface="Calibri" pitchFamily="34" charset="0"/>
              </a:rPr>
              <a:t>kurum </a:t>
            </a:r>
            <a:r>
              <a:rPr lang="tr-TR" smtClean="0">
                <a:latin typeface="Calibri" pitchFamily="34" charset="0"/>
              </a:rPr>
              <a:t>bulunmaktadır.</a:t>
            </a:r>
            <a:endParaRPr lang="tr-TR" dirty="0"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latin typeface="Calibri" pitchFamily="34" charset="0"/>
              </a:rPr>
              <a:t>İncelenen kuruluşlar</a:t>
            </a:r>
            <a:endParaRPr lang="tr-TR" sz="5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6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5192" y="620688"/>
            <a:ext cx="8229600" cy="1066800"/>
          </a:xfrm>
        </p:spPr>
        <p:txBody>
          <a:bodyPr>
            <a:normAutofit/>
          </a:bodyPr>
          <a:lstStyle/>
          <a:p>
            <a:r>
              <a:rPr lang="tr-TR" sz="5400" b="1" dirty="0">
                <a:latin typeface="Calibri" pitchFamily="34" charset="0"/>
              </a:rPr>
              <a:t>İncelenen kuruluşlar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492896"/>
            <a:ext cx="4104456" cy="4365104"/>
          </a:xfrm>
        </p:spPr>
        <p:txBody>
          <a:bodyPr numCol="1">
            <a:normAutofit fontScale="92500" lnSpcReduction="20000"/>
          </a:bodyPr>
          <a:lstStyle/>
          <a:p>
            <a:pPr lvl="0"/>
            <a:r>
              <a:rPr lang="tr-TR" sz="1700" dirty="0" smtClean="0">
                <a:latin typeface="Calibri" pitchFamily="34" charset="0"/>
              </a:rPr>
              <a:t>United </a:t>
            </a:r>
            <a:r>
              <a:rPr lang="tr-TR" sz="1700" dirty="0" err="1" smtClean="0">
                <a:latin typeface="Calibri" pitchFamily="34" charset="0"/>
              </a:rPr>
              <a:t>Nations</a:t>
            </a:r>
            <a:r>
              <a:rPr lang="tr-TR" sz="1700" dirty="0" smtClean="0">
                <a:latin typeface="Calibri" pitchFamily="34" charset="0"/>
              </a:rPr>
              <a:t> </a:t>
            </a:r>
            <a:r>
              <a:rPr lang="tr-TR" sz="1700" dirty="0" err="1" smtClean="0">
                <a:latin typeface="Calibri" pitchFamily="34" charset="0"/>
              </a:rPr>
              <a:t>Food</a:t>
            </a:r>
            <a:r>
              <a:rPr lang="tr-TR" sz="1700" dirty="0" smtClean="0">
                <a:latin typeface="Calibri" pitchFamily="34" charset="0"/>
              </a:rPr>
              <a:t> </a:t>
            </a:r>
            <a:r>
              <a:rPr lang="tr-TR" sz="1700" dirty="0" err="1" smtClean="0">
                <a:latin typeface="Calibri" pitchFamily="34" charset="0"/>
              </a:rPr>
              <a:t>and</a:t>
            </a:r>
            <a:r>
              <a:rPr lang="tr-TR" sz="1700" dirty="0" smtClean="0">
                <a:latin typeface="Calibri" pitchFamily="34" charset="0"/>
              </a:rPr>
              <a:t> </a:t>
            </a:r>
            <a:r>
              <a:rPr lang="tr-TR" sz="1700" dirty="0" err="1" smtClean="0">
                <a:latin typeface="Calibri" pitchFamily="34" charset="0"/>
              </a:rPr>
              <a:t>Agricultural</a:t>
            </a:r>
            <a:r>
              <a:rPr lang="tr-TR" sz="1700" dirty="0" smtClean="0">
                <a:latin typeface="Calibri" pitchFamily="34" charset="0"/>
              </a:rPr>
              <a:t> </a:t>
            </a:r>
            <a:r>
              <a:rPr lang="tr-TR" sz="1700" dirty="0" err="1" smtClean="0">
                <a:latin typeface="Calibri" pitchFamily="34" charset="0"/>
              </a:rPr>
              <a:t>Organisation</a:t>
            </a:r>
            <a:r>
              <a:rPr lang="tr-TR" sz="1700" dirty="0" smtClean="0">
                <a:latin typeface="Calibri" pitchFamily="34" charset="0"/>
              </a:rPr>
              <a:t> (</a:t>
            </a:r>
            <a:r>
              <a:rPr lang="tr-TR" sz="1700" dirty="0">
                <a:latin typeface="Calibri" pitchFamily="34" charset="0"/>
              </a:rPr>
              <a:t>FAO)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International </a:t>
            </a:r>
            <a:r>
              <a:rPr lang="tr-TR" sz="1700" dirty="0" err="1">
                <a:latin typeface="Calibri" pitchFamily="34" charset="0"/>
              </a:rPr>
              <a:t>Fund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for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Agricultural</a:t>
            </a:r>
            <a:r>
              <a:rPr lang="tr-TR" sz="1700" dirty="0">
                <a:latin typeface="Calibri" pitchFamily="34" charset="0"/>
              </a:rPr>
              <a:t> Development (IFAD)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International </a:t>
            </a:r>
            <a:r>
              <a:rPr lang="tr-TR" sz="1700" dirty="0" err="1">
                <a:latin typeface="Calibri" pitchFamily="34" charset="0"/>
              </a:rPr>
              <a:t>Labour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Organization</a:t>
            </a:r>
            <a:r>
              <a:rPr lang="tr-TR" sz="1700" dirty="0">
                <a:latin typeface="Calibri" pitchFamily="34" charset="0"/>
              </a:rPr>
              <a:t> (ILO)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International </a:t>
            </a:r>
            <a:r>
              <a:rPr lang="tr-TR" sz="1700" dirty="0" err="1">
                <a:latin typeface="Calibri" pitchFamily="34" charset="0"/>
              </a:rPr>
              <a:t>Monetary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Fund</a:t>
            </a:r>
            <a:r>
              <a:rPr lang="tr-TR" sz="1700" dirty="0">
                <a:latin typeface="Calibri" pitchFamily="34" charset="0"/>
              </a:rPr>
              <a:t> (IMF)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Office of </a:t>
            </a:r>
            <a:r>
              <a:rPr lang="tr-TR" sz="1700" dirty="0" err="1">
                <a:latin typeface="Calibri" pitchFamily="34" charset="0"/>
              </a:rPr>
              <a:t>the</a:t>
            </a:r>
            <a:r>
              <a:rPr lang="tr-TR" sz="1700" dirty="0">
                <a:latin typeface="Calibri" pitchFamily="34" charset="0"/>
              </a:rPr>
              <a:t> United Nations High </a:t>
            </a:r>
            <a:r>
              <a:rPr lang="tr-TR" sz="1700" dirty="0" err="1">
                <a:latin typeface="Calibri" pitchFamily="34" charset="0"/>
              </a:rPr>
              <a:t>Commissioner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for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Refugees</a:t>
            </a:r>
            <a:r>
              <a:rPr lang="tr-TR" sz="1700" dirty="0">
                <a:latin typeface="Calibri" pitchFamily="34" charset="0"/>
              </a:rPr>
              <a:t> (UNHCR) </a:t>
            </a:r>
          </a:p>
          <a:p>
            <a:pPr lvl="0"/>
            <a:r>
              <a:rPr lang="tr-TR" sz="1700" dirty="0" err="1">
                <a:latin typeface="Calibri" pitchFamily="34" charset="0"/>
              </a:rPr>
              <a:t>Organisation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for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Economic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Co-operation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and</a:t>
            </a:r>
            <a:r>
              <a:rPr lang="tr-TR" sz="1700" dirty="0">
                <a:latin typeface="Calibri" pitchFamily="34" charset="0"/>
              </a:rPr>
              <a:t> Development (OECD)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Special </a:t>
            </a:r>
            <a:r>
              <a:rPr lang="tr-TR" sz="1700" dirty="0" err="1">
                <a:latin typeface="Calibri" pitchFamily="34" charset="0"/>
              </a:rPr>
              <a:t>Adviser</a:t>
            </a:r>
            <a:r>
              <a:rPr lang="tr-TR" sz="1700" dirty="0">
                <a:latin typeface="Calibri" pitchFamily="34" charset="0"/>
              </a:rPr>
              <a:t> on Millennium Development </a:t>
            </a:r>
            <a:r>
              <a:rPr lang="tr-TR" sz="1700" dirty="0" err="1">
                <a:latin typeface="Calibri" pitchFamily="34" charset="0"/>
              </a:rPr>
              <a:t>Goals</a:t>
            </a:r>
            <a:r>
              <a:rPr lang="tr-TR" sz="1700" dirty="0">
                <a:latin typeface="Calibri" pitchFamily="34" charset="0"/>
              </a:rPr>
              <a:t> (</a:t>
            </a:r>
            <a:r>
              <a:rPr lang="tr-TR" sz="1700" dirty="0" err="1">
                <a:latin typeface="Calibri" pitchFamily="34" charset="0"/>
              </a:rPr>
              <a:t>MDGs</a:t>
            </a:r>
            <a:r>
              <a:rPr lang="tr-TR" sz="1700" dirty="0">
                <a:latin typeface="Calibri" pitchFamily="34" charset="0"/>
              </a:rPr>
              <a:t>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United Nations </a:t>
            </a:r>
            <a:r>
              <a:rPr lang="tr-TR" sz="1700" dirty="0" err="1">
                <a:latin typeface="Calibri" pitchFamily="34" charset="0"/>
              </a:rPr>
              <a:t>Children’s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Fund</a:t>
            </a:r>
            <a:r>
              <a:rPr lang="tr-TR" sz="1700" dirty="0">
                <a:latin typeface="Calibri" pitchFamily="34" charset="0"/>
              </a:rPr>
              <a:t> (UNICEF)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United Nations Conference on </a:t>
            </a:r>
            <a:r>
              <a:rPr lang="tr-TR" sz="1700" dirty="0" err="1">
                <a:latin typeface="Calibri" pitchFamily="34" charset="0"/>
              </a:rPr>
              <a:t>Trade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and</a:t>
            </a:r>
            <a:r>
              <a:rPr lang="tr-TR" sz="1700" dirty="0">
                <a:latin typeface="Calibri" pitchFamily="34" charset="0"/>
              </a:rPr>
              <a:t> Development (UNCTAD)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United Nations </a:t>
            </a:r>
            <a:r>
              <a:rPr lang="tr-TR" sz="1700" dirty="0" err="1">
                <a:latin typeface="Calibri" pitchFamily="34" charset="0"/>
              </a:rPr>
              <a:t>Department</a:t>
            </a:r>
            <a:r>
              <a:rPr lang="tr-TR" sz="1700" dirty="0">
                <a:latin typeface="Calibri" pitchFamily="34" charset="0"/>
              </a:rPr>
              <a:t> of </a:t>
            </a:r>
            <a:r>
              <a:rPr lang="tr-TR" sz="1700" dirty="0" err="1">
                <a:latin typeface="Calibri" pitchFamily="34" charset="0"/>
              </a:rPr>
              <a:t>Economic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and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Social</a:t>
            </a:r>
            <a:r>
              <a:rPr lang="tr-TR" sz="1700" dirty="0">
                <a:latin typeface="Calibri" pitchFamily="34" charset="0"/>
              </a:rPr>
              <a:t> </a:t>
            </a:r>
            <a:r>
              <a:rPr lang="tr-TR" sz="1700" dirty="0" err="1">
                <a:latin typeface="Calibri" pitchFamily="34" charset="0"/>
              </a:rPr>
              <a:t>Affairs</a:t>
            </a:r>
            <a:r>
              <a:rPr lang="tr-TR" sz="1700" dirty="0">
                <a:latin typeface="Calibri" pitchFamily="34" charset="0"/>
              </a:rPr>
              <a:t> (DESA) </a:t>
            </a:r>
          </a:p>
          <a:p>
            <a:pPr lvl="0"/>
            <a:r>
              <a:rPr lang="tr-TR" sz="1700" dirty="0">
                <a:latin typeface="Calibri" pitchFamily="34" charset="0"/>
              </a:rPr>
              <a:t>United Nations </a:t>
            </a:r>
            <a:r>
              <a:rPr lang="tr-TR" sz="1700" dirty="0" err="1">
                <a:latin typeface="Calibri" pitchFamily="34" charset="0"/>
              </a:rPr>
              <a:t>Department</a:t>
            </a:r>
            <a:r>
              <a:rPr lang="tr-TR" sz="1700" dirty="0">
                <a:latin typeface="Calibri" pitchFamily="34" charset="0"/>
              </a:rPr>
              <a:t> of </a:t>
            </a:r>
            <a:r>
              <a:rPr lang="tr-TR" sz="1700" dirty="0" err="1">
                <a:latin typeface="Calibri" pitchFamily="34" charset="0"/>
              </a:rPr>
              <a:t>Peacekeeping</a:t>
            </a:r>
            <a:r>
              <a:rPr lang="tr-TR" sz="1700" dirty="0">
                <a:latin typeface="Calibri" pitchFamily="34" charset="0"/>
              </a:rPr>
              <a:t> Operations (DPKO) </a:t>
            </a:r>
          </a:p>
          <a:p>
            <a:endParaRPr lang="tr-TR" u="sng" dirty="0" smtClean="0">
              <a:latin typeface="Calibri" pitchFamily="34" charset="0"/>
            </a:endParaRPr>
          </a:p>
          <a:p>
            <a:endParaRPr lang="tr-TR" u="sng" dirty="0">
              <a:latin typeface="Calibri" pitchFamily="34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499992" y="2492896"/>
            <a:ext cx="4320480" cy="4081640"/>
          </a:xfrm>
          <a:prstGeom prst="rect">
            <a:avLst/>
          </a:prstGeom>
        </p:spPr>
        <p:txBody>
          <a:bodyPr vert="horz" numCol="1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r-TR" sz="6400" dirty="0" smtClean="0">
                <a:latin typeface="Calibri" pitchFamily="34" charset="0"/>
              </a:rPr>
              <a:t>United </a:t>
            </a:r>
            <a:r>
              <a:rPr lang="tr-TR" sz="6400" dirty="0">
                <a:latin typeface="Calibri" pitchFamily="34" charset="0"/>
              </a:rPr>
              <a:t>Nations </a:t>
            </a:r>
            <a:r>
              <a:rPr lang="tr-TR" sz="6400" dirty="0" err="1">
                <a:latin typeface="Calibri" pitchFamily="34" charset="0"/>
              </a:rPr>
              <a:t>Department</a:t>
            </a:r>
            <a:r>
              <a:rPr lang="tr-TR" sz="6400" dirty="0">
                <a:latin typeface="Calibri" pitchFamily="34" charset="0"/>
              </a:rPr>
              <a:t> of </a:t>
            </a:r>
            <a:r>
              <a:rPr lang="tr-TR" sz="6400" dirty="0" err="1">
                <a:latin typeface="Calibri" pitchFamily="34" charset="0"/>
              </a:rPr>
              <a:t>Political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Affairs</a:t>
            </a:r>
            <a:r>
              <a:rPr lang="tr-TR" sz="6400" dirty="0">
                <a:latin typeface="Calibri" pitchFamily="34" charset="0"/>
              </a:rPr>
              <a:t> (DPA)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United Nations </a:t>
            </a:r>
            <a:r>
              <a:rPr lang="tr-TR" sz="6400" dirty="0" err="1">
                <a:latin typeface="Calibri" pitchFamily="34" charset="0"/>
              </a:rPr>
              <a:t>Department</a:t>
            </a:r>
            <a:r>
              <a:rPr lang="tr-TR" sz="6400" dirty="0">
                <a:latin typeface="Calibri" pitchFamily="34" charset="0"/>
              </a:rPr>
              <a:t> of </a:t>
            </a:r>
            <a:r>
              <a:rPr lang="tr-TR" sz="6400" dirty="0" err="1">
                <a:latin typeface="Calibri" pitchFamily="34" charset="0"/>
              </a:rPr>
              <a:t>Public</a:t>
            </a:r>
            <a:r>
              <a:rPr lang="tr-TR" sz="6400" dirty="0">
                <a:latin typeface="Calibri" pitchFamily="34" charset="0"/>
              </a:rPr>
              <a:t> Information (DPI)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United Nations Development </a:t>
            </a:r>
            <a:r>
              <a:rPr lang="tr-TR" sz="6400" dirty="0" err="1">
                <a:latin typeface="Calibri" pitchFamily="34" charset="0"/>
              </a:rPr>
              <a:t>Programme</a:t>
            </a:r>
            <a:r>
              <a:rPr lang="tr-TR" sz="6400" dirty="0">
                <a:latin typeface="Calibri" pitchFamily="34" charset="0"/>
              </a:rPr>
              <a:t> (UNDP)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United Nations Environment </a:t>
            </a:r>
            <a:r>
              <a:rPr lang="tr-TR" sz="6400" dirty="0" err="1">
                <a:latin typeface="Calibri" pitchFamily="34" charset="0"/>
              </a:rPr>
              <a:t>Programme</a:t>
            </a:r>
            <a:r>
              <a:rPr lang="tr-TR" sz="6400" dirty="0">
                <a:latin typeface="Calibri" pitchFamily="34" charset="0"/>
              </a:rPr>
              <a:t> (UNEP)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United Nations Office </a:t>
            </a:r>
            <a:r>
              <a:rPr lang="tr-TR" sz="6400" dirty="0" err="1">
                <a:latin typeface="Calibri" pitchFamily="34" charset="0"/>
              </a:rPr>
              <a:t>for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the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Coordination</a:t>
            </a:r>
            <a:r>
              <a:rPr lang="tr-TR" sz="6400" dirty="0">
                <a:latin typeface="Calibri" pitchFamily="34" charset="0"/>
              </a:rPr>
              <a:t> of </a:t>
            </a:r>
            <a:r>
              <a:rPr lang="tr-TR" sz="6400" dirty="0" err="1">
                <a:latin typeface="Calibri" pitchFamily="34" charset="0"/>
              </a:rPr>
              <a:t>Humanitarian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Affairs</a:t>
            </a:r>
            <a:r>
              <a:rPr lang="tr-TR" sz="6400" dirty="0">
                <a:latin typeface="Calibri" pitchFamily="34" charset="0"/>
              </a:rPr>
              <a:t> (OCHA)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United Nations Office of </a:t>
            </a:r>
            <a:r>
              <a:rPr lang="tr-TR" sz="6400" dirty="0" err="1">
                <a:latin typeface="Calibri" pitchFamily="34" charset="0"/>
              </a:rPr>
              <a:t>the</a:t>
            </a:r>
            <a:r>
              <a:rPr lang="tr-TR" sz="6400" dirty="0">
                <a:latin typeface="Calibri" pitchFamily="34" charset="0"/>
              </a:rPr>
              <a:t> High </a:t>
            </a:r>
            <a:r>
              <a:rPr lang="tr-TR" sz="6400" dirty="0" err="1">
                <a:latin typeface="Calibri" pitchFamily="34" charset="0"/>
              </a:rPr>
              <a:t>Commissioner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for</a:t>
            </a:r>
            <a:r>
              <a:rPr lang="tr-TR" sz="6400" dirty="0">
                <a:latin typeface="Calibri" pitchFamily="34" charset="0"/>
              </a:rPr>
              <a:t> Human </a:t>
            </a:r>
            <a:r>
              <a:rPr lang="tr-TR" sz="6400" dirty="0" err="1">
                <a:latin typeface="Calibri" pitchFamily="34" charset="0"/>
              </a:rPr>
              <a:t>Rights</a:t>
            </a:r>
            <a:r>
              <a:rPr lang="tr-TR" sz="6400" dirty="0">
                <a:latin typeface="Calibri" pitchFamily="34" charset="0"/>
              </a:rPr>
              <a:t> (OHCHR)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United Nations Office of </a:t>
            </a:r>
            <a:r>
              <a:rPr lang="tr-TR" sz="6400" dirty="0" err="1">
                <a:latin typeface="Calibri" pitchFamily="34" charset="0"/>
              </a:rPr>
              <a:t>the</a:t>
            </a:r>
            <a:r>
              <a:rPr lang="tr-TR" sz="6400" dirty="0">
                <a:latin typeface="Calibri" pitchFamily="34" charset="0"/>
              </a:rPr>
              <a:t> High </a:t>
            </a:r>
            <a:r>
              <a:rPr lang="tr-TR" sz="6400" dirty="0" err="1">
                <a:latin typeface="Calibri" pitchFamily="34" charset="0"/>
              </a:rPr>
              <a:t>Representative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for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the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Least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Developed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Countries</a:t>
            </a:r>
            <a:r>
              <a:rPr lang="tr-TR" sz="6400" dirty="0">
                <a:latin typeface="Calibri" pitchFamily="34" charset="0"/>
              </a:rPr>
              <a:t>, </a:t>
            </a:r>
            <a:r>
              <a:rPr lang="tr-TR" sz="6400" dirty="0" err="1">
                <a:latin typeface="Calibri" pitchFamily="34" charset="0"/>
              </a:rPr>
              <a:t>Landlocked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Developing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Countries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and</a:t>
            </a:r>
            <a:r>
              <a:rPr lang="tr-TR" sz="6400" dirty="0">
                <a:latin typeface="Calibri" pitchFamily="34" charset="0"/>
              </a:rPr>
              <a:t> Small Island </a:t>
            </a:r>
            <a:r>
              <a:rPr lang="tr-TR" sz="6400" dirty="0" err="1">
                <a:latin typeface="Calibri" pitchFamily="34" charset="0"/>
              </a:rPr>
              <a:t>Developing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States</a:t>
            </a:r>
            <a:r>
              <a:rPr lang="tr-TR" sz="6400" dirty="0">
                <a:latin typeface="Calibri" pitchFamily="34" charset="0"/>
              </a:rPr>
              <a:t> (OHRLLS)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World Bank (WB)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World </a:t>
            </a:r>
            <a:r>
              <a:rPr lang="tr-TR" sz="6400" dirty="0" err="1">
                <a:latin typeface="Calibri" pitchFamily="34" charset="0"/>
              </a:rPr>
              <a:t>Food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Programme</a:t>
            </a:r>
            <a:r>
              <a:rPr lang="tr-TR" sz="6400" dirty="0">
                <a:latin typeface="Calibri" pitchFamily="34" charset="0"/>
              </a:rPr>
              <a:t> (WFP)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World </a:t>
            </a:r>
            <a:r>
              <a:rPr lang="tr-TR" sz="6400" dirty="0" err="1">
                <a:latin typeface="Calibri" pitchFamily="34" charset="0"/>
              </a:rPr>
              <a:t>Health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Organization</a:t>
            </a:r>
            <a:r>
              <a:rPr lang="tr-TR" sz="6400" dirty="0">
                <a:latin typeface="Calibri" pitchFamily="34" charset="0"/>
              </a:rPr>
              <a:t> (WHO) </a:t>
            </a:r>
          </a:p>
          <a:p>
            <a:pPr lvl="0"/>
            <a:r>
              <a:rPr lang="tr-TR" sz="6400" dirty="0">
                <a:latin typeface="Calibri" pitchFamily="34" charset="0"/>
              </a:rPr>
              <a:t>World </a:t>
            </a:r>
            <a:r>
              <a:rPr lang="tr-TR" sz="6400" dirty="0" err="1">
                <a:latin typeface="Calibri" pitchFamily="34" charset="0"/>
              </a:rPr>
              <a:t>Trade</a:t>
            </a:r>
            <a:r>
              <a:rPr lang="tr-TR" sz="6400" dirty="0">
                <a:latin typeface="Calibri" pitchFamily="34" charset="0"/>
              </a:rPr>
              <a:t> </a:t>
            </a:r>
            <a:r>
              <a:rPr lang="tr-TR" sz="6400" dirty="0" err="1">
                <a:latin typeface="Calibri" pitchFamily="34" charset="0"/>
              </a:rPr>
              <a:t>Organization</a:t>
            </a:r>
            <a:r>
              <a:rPr lang="tr-TR" sz="6400" dirty="0">
                <a:latin typeface="Calibri" pitchFamily="34" charset="0"/>
              </a:rPr>
              <a:t> (WTO)</a:t>
            </a:r>
          </a:p>
          <a:p>
            <a:endParaRPr lang="tr-TR" u="sng" dirty="0" smtClean="0">
              <a:latin typeface="Calibri" pitchFamily="34" charset="0"/>
            </a:endParaRPr>
          </a:p>
          <a:p>
            <a:endParaRPr lang="tr-TR" u="sng" dirty="0">
              <a:latin typeface="Calibri" pitchFamily="34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691680" y="1789584"/>
            <a:ext cx="5148011" cy="469210"/>
          </a:xfrm>
          <a:prstGeom prst="rect">
            <a:avLst/>
          </a:prstGeom>
        </p:spPr>
        <p:txBody>
          <a:bodyPr vert="horz" numCol="1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u="sng" dirty="0" smtClean="0">
                <a:latin typeface="Calibri" pitchFamily="34" charset="0"/>
              </a:rPr>
              <a:t>HLTF kapsamındaki oluşumlar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0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3184" y="499451"/>
            <a:ext cx="8229600" cy="106680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latin typeface="Calibri" pitchFamily="34" charset="0"/>
              </a:rPr>
              <a:t>Gıda Fiyatları Trendi </a:t>
            </a:r>
            <a:endParaRPr lang="tr-TR" sz="5400" b="1" dirty="0">
              <a:latin typeface="Calibri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99548"/>
              </p:ext>
            </p:extLst>
          </p:nvPr>
        </p:nvGraphicFramePr>
        <p:xfrm>
          <a:off x="233733" y="1700808"/>
          <a:ext cx="8730755" cy="4824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812"/>
                <a:gridCol w="1412712"/>
                <a:gridCol w="1335089"/>
                <a:gridCol w="1335089"/>
                <a:gridCol w="1451518"/>
                <a:gridCol w="1326344"/>
                <a:gridCol w="1220191"/>
              </a:tblGrid>
              <a:tr h="689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Yıl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Gıda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Fiyat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Endeksi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Et Fiyat </a:t>
                      </a:r>
                      <a:endParaRPr lang="tr-TR" sz="14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Endeksi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Süt Fiyat </a:t>
                      </a:r>
                      <a:endParaRPr lang="tr-TR" sz="14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Endeksi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Mısır Fiyat </a:t>
                      </a:r>
                      <a:endParaRPr lang="tr-TR" sz="14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Endeksi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Yağ Fiyat </a:t>
                      </a:r>
                      <a:endParaRPr lang="tr-TR" sz="14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Endeksi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Şeker Fiyat </a:t>
                      </a:r>
                      <a:endParaRPr lang="tr-TR" sz="14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Endeksi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103,2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121,3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73,2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95,6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72,4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174,3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1995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109,6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105,4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97,6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106,2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111,3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167,8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92,9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98,5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98,1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87,6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smtClean="0">
                          <a:effectLst/>
                          <a:latin typeface="Calibri" pitchFamily="34" charset="0"/>
                        </a:rPr>
                        <a:t>69.7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119,3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2005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103,3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105,8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119,2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91,2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91,3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123,6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2006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108,2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101,2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109,3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103,9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96,0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179,0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2007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127,7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100,7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170,9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134,3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136,8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115,1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147,6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113,2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162,2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175,6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167,8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134,2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123,9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105,0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111,8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137,2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119,2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203,2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139,4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114,6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150,8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137,4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146,1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227,3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154,0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119,5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149,2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167,1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170,7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249,7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141,6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117,0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126,1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161,3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150,6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204,3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  <a:tr h="344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2013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141,2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118,4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147,0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161,6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134,7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</a:rPr>
                        <a:t>173,0</a:t>
                      </a:r>
                      <a:endParaRPr lang="tr-TR" sz="1400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2340" marR="32340" marT="0" marB="0" anchor="b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51520" y="6597352"/>
            <a:ext cx="417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>
                <a:latin typeface="Calibri" pitchFamily="34" charset="0"/>
              </a:rPr>
              <a:t>Kaynak: FAO, 2013</a:t>
            </a:r>
            <a:endParaRPr lang="tr-TR" sz="1100" dirty="0">
              <a:latin typeface="Calibri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51520" y="1399741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smtClean="0">
                <a:latin typeface="Calibri" pitchFamily="34" charset="0"/>
              </a:rPr>
              <a:t>Tablo 1. </a:t>
            </a:r>
            <a:r>
              <a:rPr lang="tr-TR" sz="1600" dirty="0" smtClean="0">
                <a:latin typeface="Calibri" pitchFamily="34" charset="0"/>
              </a:rPr>
              <a:t>Yıllara göre Dünya Gıda Fiyatları Endeksi</a:t>
            </a:r>
            <a:endParaRPr lang="tr-TR" sz="1600" dirty="0">
              <a:latin typeface="Calibri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1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latin typeface="Calibri" pitchFamily="34" charset="0"/>
              </a:rPr>
              <a:t>Gıda Fiyatları Trendi</a:t>
            </a:r>
            <a:endParaRPr lang="tr-TR" sz="5400" dirty="0"/>
          </a:p>
        </p:txBody>
      </p:sp>
      <p:graphicFrame>
        <p:nvGraphicFramePr>
          <p:cNvPr id="4" name="Chart 1"/>
          <p:cNvGraphicFramePr/>
          <p:nvPr>
            <p:extLst>
              <p:ext uri="{D42A27DB-BD31-4B8C-83A1-F6EECF244321}">
                <p14:modId xmlns:p14="http://schemas.microsoft.com/office/powerpoint/2010/main" val="2000568095"/>
              </p:ext>
            </p:extLst>
          </p:nvPr>
        </p:nvGraphicFramePr>
        <p:xfrm>
          <a:off x="539552" y="2852936"/>
          <a:ext cx="7632848" cy="337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ikdörtgen 4"/>
          <p:cNvSpPr/>
          <p:nvPr/>
        </p:nvSpPr>
        <p:spPr>
          <a:xfrm>
            <a:off x="827584" y="2518157"/>
            <a:ext cx="56886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>
                <a:latin typeface="Calibri" pitchFamily="34" charset="0"/>
              </a:rPr>
              <a:t>Şekil </a:t>
            </a:r>
            <a:r>
              <a:rPr lang="tr-TR" sz="1600" smtClean="0">
                <a:latin typeface="Calibri" pitchFamily="34" charset="0"/>
              </a:rPr>
              <a:t>1. </a:t>
            </a:r>
            <a:r>
              <a:rPr lang="tr-TR" sz="1600" dirty="0">
                <a:latin typeface="Calibri" pitchFamily="34" charset="0"/>
              </a:rPr>
              <a:t>Yıllara Göre Gıda Fiyat Endeksi (FAO)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27584" y="6381328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>
                <a:latin typeface="Calibri" pitchFamily="34" charset="0"/>
              </a:rPr>
              <a:t>Kaynak: FAO, 2013</a:t>
            </a:r>
            <a:endParaRPr lang="tr-TR" sz="1100" dirty="0">
              <a:latin typeface="Calibri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latin typeface="Calibri" pitchFamily="34" charset="0"/>
              </a:rPr>
              <a:t>Gıda Fiyatları Trendi</a:t>
            </a:r>
            <a:endParaRPr lang="tr-TR" sz="5400" dirty="0"/>
          </a:p>
        </p:txBody>
      </p:sp>
      <p:pic>
        <p:nvPicPr>
          <p:cNvPr id="4" name="Picture 1"/>
          <p:cNvPicPr/>
          <p:nvPr/>
        </p:nvPicPr>
        <p:blipFill>
          <a:blip r:embed="rId2" cstate="print"/>
          <a:srcRect l="43431" t="14286" r="26825" b="50437"/>
          <a:stretch>
            <a:fillRect/>
          </a:stretch>
        </p:blipFill>
        <p:spPr bwMode="auto">
          <a:xfrm>
            <a:off x="1115616" y="2524124"/>
            <a:ext cx="6840760" cy="356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/>
          <p:nvPr/>
        </p:nvSpPr>
        <p:spPr>
          <a:xfrm>
            <a:off x="1259632" y="2204864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smtClean="0">
                <a:latin typeface="Calibri" pitchFamily="34" charset="0"/>
              </a:rPr>
              <a:t>Şekil 2. </a:t>
            </a:r>
            <a:r>
              <a:rPr lang="tr-TR" sz="1600" dirty="0" smtClean="0">
                <a:latin typeface="Calibri" pitchFamily="34" charset="0"/>
              </a:rPr>
              <a:t>Gıda Fiyat Endeksi</a:t>
            </a:r>
            <a:endParaRPr lang="tr-TR" sz="1600" dirty="0">
              <a:latin typeface="Calibri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75656" y="6165304"/>
            <a:ext cx="3960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>
                <a:latin typeface="Calibri" pitchFamily="34" charset="0"/>
              </a:rPr>
              <a:t>Kaynak: </a:t>
            </a:r>
            <a:r>
              <a:rPr lang="tr-TR" sz="1100" dirty="0" err="1" smtClean="0">
                <a:latin typeface="Calibri" pitchFamily="34" charset="0"/>
              </a:rPr>
              <a:t>The</a:t>
            </a:r>
            <a:r>
              <a:rPr lang="tr-TR" sz="1100" dirty="0" smtClean="0">
                <a:latin typeface="Calibri" pitchFamily="34" charset="0"/>
              </a:rPr>
              <a:t> Economist,  2007</a:t>
            </a:r>
            <a:endParaRPr lang="tr-TR" sz="1100" dirty="0">
              <a:latin typeface="Calibri" pitchFamily="34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7F0B-7B1A-4394-818F-0E3B7CE2172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7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ULUSLARARASI KURULUŞLARIN GIDA FİYAT KRİZİ DEĞERLENDİRMELERİ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İçerik&amp;quot;&quot;/&gt;&lt;property id=&quot;20307&quot; value=&quot;269&quot;/&gt;&lt;/object&gt;&lt;object type=&quot;3&quot; unique_id=&quot;10006&quot;&gt;&lt;property id=&quot;20148&quot; value=&quot;5&quot;/&gt;&lt;property id=&quot;20300&quot; value=&quot;Slide 3&quot;/&gt;&lt;property id=&quot;20307&quot; value=&quot;268&quot;/&gt;&lt;/object&gt;&lt;object type=&quot;3&quot; unique_id=&quot;10007&quot;&gt;&lt;property id=&quot;20148&quot; value=&quot;5&quot;/&gt;&lt;property id=&quot;20300&quot; value=&quot;Slide 4 - &amp;quot;İncelenen kuruluşlar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İncelenen kuruluşlar&amp;quot;&quot;/&gt;&lt;property id=&quot;20307&quot; value=&quot;270&quot;/&gt;&lt;/object&gt;&lt;object type=&quot;3&quot; unique_id=&quot;10009&quot;&gt;&lt;property id=&quot;20148&quot; value=&quot;5&quot;/&gt;&lt;property id=&quot;20300&quot; value=&quot;Slide 6 - &amp;quot;İncelenen kuruluşlar&amp;quot;&quot;/&gt;&lt;property id=&quot;20307&quot; value=&quot;272&quot;/&gt;&lt;/object&gt;&lt;object type=&quot;3&quot; unique_id=&quot;10010&quot;&gt;&lt;property id=&quot;20148&quot; value=&quot;5&quot;/&gt;&lt;property id=&quot;20300&quot; value=&quot;Slide 7 - &amp;quot;Gıda Fiyatları Trendi &amp;quot;&quot;/&gt;&lt;property id=&quot;20307&quot; value=&quot;260&quot;/&gt;&lt;/object&gt;&lt;object type=&quot;3&quot; unique_id=&quot;10011&quot;&gt;&lt;property id=&quot;20148&quot; value=&quot;5&quot;/&gt;&lt;property id=&quot;20300&quot; value=&quot;Slide 8 - &amp;quot;Gıda Fiyatları Trendi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Gıda Fiyatları Trendi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Gıda Fiyat Krizinin Nedenleri&amp;quot;&quot;/&gt;&lt;property id=&quot;20307&quot; value=&quot;263&quot;/&gt;&lt;/object&gt;&lt;object type=&quot;3&quot; unique_id=&quot;10014&quot;&gt;&lt;property id=&quot;20148&quot; value=&quot;5&quot;/&gt;&lt;property id=&quot;20300&quot; value=&quot;Slide 11 - &amp;quot;Uluslararası Kuruluşların Değerlendirmeleri&amp;quot;&quot;/&gt;&lt;property id=&quot;20307&quot; value=&quot;273&quot;/&gt;&lt;/object&gt;&lt;object type=&quot;3&quot; unique_id=&quot;10015&quot;&gt;&lt;property id=&quot;20148&quot; value=&quot;5&quot;/&gt;&lt;property id=&quot;20300&quot; value=&quot;Slide 13 - &amp;quot;Uluslararası Kuruluşların Değerlendirmeleri&amp;quot;&quot;/&gt;&lt;property id=&quot;20307&quot; value=&quot;274&quot;/&gt;&lt;/object&gt;&lt;object type=&quot;3&quot; unique_id=&quot;10016&quot;&gt;&lt;property id=&quot;20148&quot; value=&quot;5&quot;/&gt;&lt;property id=&quot;20300&quot; value=&quot;Slide 14 - &amp;quot;Uluslararası Kuruluşların Değerlendirmeleri&amp;quot;&quot;/&gt;&lt;property id=&quot;20307&quot; value=&quot;265&quot;/&gt;&lt;/object&gt;&lt;object type=&quot;3&quot; unique_id=&quot;10017&quot;&gt;&lt;property id=&quot;20148&quot; value=&quot;5&quot;/&gt;&lt;property id=&quot;20300&quot; value=&quot;Slide 15 - &amp;quot;Uluslararası Kuruluşların Değerlendirmeleri&amp;quot;&quot;/&gt;&lt;property id=&quot;20307&quot; value=&quot;266&quot;/&gt;&lt;/object&gt;&lt;object type=&quot;3&quot; unique_id=&quot;10018&quot;&gt;&lt;property id=&quot;20148&quot; value=&quot;5&quot;/&gt;&lt;property id=&quot;20300&quot; value=&quot;Slide 16 - &amp;quot;Uluslararası Kuruluşların Değerlendirmeleri&amp;quot;&quot;/&gt;&lt;property id=&quot;20307&quot; value=&quot;275&quot;/&gt;&lt;/object&gt;&lt;object type=&quot;3&quot; unique_id=&quot;10019&quot;&gt;&lt;property id=&quot;20148&quot; value=&quot;5&quot;/&gt;&lt;property id=&quot;20300&quot; value=&quot;Slide 17&quot;/&gt;&lt;property id=&quot;20307&quot; value=&quot;276&quot;/&gt;&lt;/object&gt;&lt;object type=&quot;3&quot; unique_id=&quot;10020&quot;&gt;&lt;property id=&quot;20148&quot; value=&quot;5&quot;/&gt;&lt;property id=&quot;20300&quot; value=&quot;Slide 18&quot;/&gt;&lt;property id=&quot;20307&quot; value=&quot;267&quot;/&gt;&lt;/object&gt;&lt;object type=&quot;3&quot; unique_id=&quot;10021&quot;&gt;&lt;property id=&quot;20148&quot; value=&quot;5&quot;/&gt;&lt;property id=&quot;20300&quot; value=&quot;Slide 19 - &amp;quot;Kaynaklar&amp;quot;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7&quot;/&gt;&lt;/object&gt;&lt;object type=&quot;3&quot; unique_id=&quot;10023&quot;&gt;&lt;property id=&quot;20148&quot; value=&quot;5&quot;/&gt;&lt;property id=&quot;20300&quot; value=&quot;Slide 21&quot;/&gt;&lt;property id=&quot;20307&quot; value=&quot;278&quot;/&gt;&lt;/object&gt;&lt;object type=&quot;3&quot; unique_id=&quot;10178&quot;&gt;&lt;property id=&quot;20148&quot; value=&quot;5&quot;/&gt;&lt;property id=&quot;20300&quot; value=&quot;Slide 12 - &amp;quot;Uluslararası Kuruluşların Değerlendirmeleri&amp;quot;&quot;/&gt;&lt;property id=&quot;20307&quot; value=&quot;28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1333</TotalTime>
  <Words>1232</Words>
  <Application>Microsoft Office PowerPoint</Application>
  <PresentationFormat>Ekran Gösterisi (4:3)</PresentationFormat>
  <Paragraphs>324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Kentsel</vt:lpstr>
      <vt:lpstr>ULUSLARARASI KURULUŞLARIN GIDA FİYAT KRİZİ DEĞERLENDİRMELERİ </vt:lpstr>
      <vt:lpstr>İçerik</vt:lpstr>
      <vt:lpstr>PowerPoint Sunusu</vt:lpstr>
      <vt:lpstr>İncelenen kuruluşlar</vt:lpstr>
      <vt:lpstr>İncelenen kuruluşlar</vt:lpstr>
      <vt:lpstr>İncelenen kuruluşlar</vt:lpstr>
      <vt:lpstr>Gıda Fiyatları Trendi </vt:lpstr>
      <vt:lpstr>Gıda Fiyatları Trendi</vt:lpstr>
      <vt:lpstr>Gıda Fiyatları Trendi</vt:lpstr>
      <vt:lpstr>Gıda Fiyat Krizinin Nedenleri</vt:lpstr>
      <vt:lpstr>Uluslararası Kuruluşların Değerlendirmeleri</vt:lpstr>
      <vt:lpstr>Uluslararası Kuruluşların Değerlendirmeleri</vt:lpstr>
      <vt:lpstr>Uluslararası Kuruluşların Değerlendirmeleri</vt:lpstr>
      <vt:lpstr>Uluslararası Kuruluşların Değerlendirmeleri</vt:lpstr>
      <vt:lpstr>Uluslararası Kuruluşların Değerlendirmeleri</vt:lpstr>
      <vt:lpstr>Uluslararası Kuruluşların Değerlendirmeleri</vt:lpstr>
      <vt:lpstr>PowerPoint Sunusu</vt:lpstr>
      <vt:lpstr>PowerPoint Sunusu</vt:lpstr>
      <vt:lpstr>Kaynaklar</vt:lpstr>
      <vt:lpstr>PowerPoint Sunusu</vt:lpstr>
      <vt:lpstr>PowerPoint Sunusu</vt:lpstr>
    </vt:vector>
  </TitlesOfParts>
  <Company>NeC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Karadag Gursoy</cp:lastModifiedBy>
  <cp:revision>118</cp:revision>
  <dcterms:created xsi:type="dcterms:W3CDTF">2013-05-29T12:18:10Z</dcterms:created>
  <dcterms:modified xsi:type="dcterms:W3CDTF">2018-02-05T19:58:49Z</dcterms:modified>
</cp:coreProperties>
</file>