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Analitik</a:t>
            </a:r>
            <a:r>
              <a:rPr lang="en-GB" dirty="0"/>
              <a:t> </a:t>
            </a:r>
            <a:r>
              <a:rPr lang="en-GB" dirty="0" err="1"/>
              <a:t>Hiyerarşi</a:t>
            </a:r>
            <a:r>
              <a:rPr lang="en-GB" dirty="0"/>
              <a:t> </a:t>
            </a:r>
            <a:r>
              <a:rPr lang="en-GB" dirty="0" err="1" smtClean="0"/>
              <a:t>Prosesi</a:t>
            </a:r>
            <a:r>
              <a:rPr lang="en-GB" dirty="0" smtClean="0"/>
              <a:t> (AHP)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</a:t>
            </a:r>
            <a:r>
              <a:rPr lang="en-GB" dirty="0" err="1" smtClean="0"/>
              <a:t>Seda</a:t>
            </a:r>
            <a:r>
              <a:rPr lang="en-GB" dirty="0" smtClean="0"/>
              <a:t> </a:t>
            </a:r>
            <a:r>
              <a:rPr lang="en-GB" dirty="0" err="1" smtClean="0"/>
              <a:t>Ozdemir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0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Uygulamal</a:t>
            </a:r>
            <a:r>
              <a:rPr lang="tr-TR" dirty="0"/>
              <a:t>ı </a:t>
            </a:r>
            <a:r>
              <a:rPr lang="tr-TR" dirty="0" smtClean="0"/>
              <a:t>Gösterim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u="sng" dirty="0" smtClean="0"/>
              <a:t>Problem: </a:t>
            </a:r>
          </a:p>
          <a:p>
            <a:pPr marL="114300" indent="0">
              <a:buNone/>
            </a:pPr>
            <a:r>
              <a:rPr lang="en-GB" dirty="0" err="1" smtClean="0"/>
              <a:t>Güneş</a:t>
            </a:r>
            <a:r>
              <a:rPr lang="en-GB" dirty="0" smtClean="0"/>
              <a:t> </a:t>
            </a:r>
            <a:r>
              <a:rPr lang="en-GB" dirty="0" err="1"/>
              <a:t>enerjisi</a:t>
            </a:r>
            <a:r>
              <a:rPr lang="en-GB" dirty="0"/>
              <a:t> </a:t>
            </a:r>
            <a:r>
              <a:rPr lang="en-GB" dirty="0" err="1"/>
              <a:t>santrali</a:t>
            </a:r>
            <a:r>
              <a:rPr lang="en-GB" dirty="0"/>
              <a:t> </a:t>
            </a:r>
            <a:r>
              <a:rPr lang="en-GB" dirty="0" err="1"/>
              <a:t>kurulabilecek</a:t>
            </a:r>
            <a:r>
              <a:rPr lang="en-GB" dirty="0"/>
              <a:t> </a:t>
            </a:r>
            <a:r>
              <a:rPr lang="en-GB" dirty="0" err="1"/>
              <a:t>alanların</a:t>
            </a:r>
            <a:r>
              <a:rPr lang="en-GB" dirty="0"/>
              <a:t> AHP </a:t>
            </a:r>
            <a:r>
              <a:rPr lang="en-GB" dirty="0" err="1"/>
              <a:t>yöntemi</a:t>
            </a:r>
            <a:r>
              <a:rPr lang="en-GB" dirty="0"/>
              <a:t> </a:t>
            </a:r>
            <a:r>
              <a:rPr lang="en-GB" dirty="0" err="1"/>
              <a:t>kullanılarak</a:t>
            </a:r>
            <a:r>
              <a:rPr lang="en-GB" dirty="0"/>
              <a:t> </a:t>
            </a:r>
            <a:r>
              <a:rPr lang="tr-TR" dirty="0"/>
              <a:t> </a:t>
            </a:r>
            <a:r>
              <a:rPr lang="tr-TR" dirty="0" smtClean="0"/>
              <a:t>belirlenmesi.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en-GB" b="1" u="sng" dirty="0" err="1" smtClean="0"/>
              <a:t>Amaç</a:t>
            </a:r>
            <a:r>
              <a:rPr lang="tr-TR" b="1" u="sng" dirty="0" smtClean="0"/>
              <a:t>:</a:t>
            </a:r>
            <a:r>
              <a:rPr lang="tr-TR" dirty="0" smtClean="0"/>
              <a:t> En iyi yerin seçimi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en-GB" b="1" u="sng" dirty="0" err="1" smtClean="0"/>
              <a:t>Kriterler</a:t>
            </a:r>
            <a:r>
              <a:rPr lang="tr-TR" b="1" u="sng" dirty="0" smtClean="0"/>
              <a:t>:</a:t>
            </a:r>
            <a:r>
              <a:rPr lang="tr-TR" dirty="0" smtClean="0"/>
              <a:t> 8 kriter belirlendi; </a:t>
            </a:r>
            <a:r>
              <a:rPr lang="tr-TR" dirty="0"/>
              <a:t>a</a:t>
            </a:r>
            <a:r>
              <a:rPr lang="en-US" dirty="0" err="1" smtClean="0"/>
              <a:t>razi</a:t>
            </a:r>
            <a:r>
              <a:rPr lang="en-US" dirty="0" smtClean="0"/>
              <a:t> </a:t>
            </a:r>
            <a:r>
              <a:rPr lang="tr-TR" dirty="0" err="1"/>
              <a:t>d</a:t>
            </a:r>
            <a:r>
              <a:rPr lang="en-US" dirty="0" err="1" smtClean="0"/>
              <a:t>urumu</a:t>
            </a:r>
            <a:r>
              <a:rPr lang="tr-TR" dirty="0" smtClean="0"/>
              <a:t>, elektrik trafolarına uzaklığı, enerji üretimi, güvenlik vb.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en-GB" b="1" u="sng" dirty="0" err="1" smtClean="0"/>
              <a:t>Alternatifler</a:t>
            </a:r>
            <a:r>
              <a:rPr lang="tr-TR" b="1" u="sng" dirty="0" smtClean="0"/>
              <a:t>: </a:t>
            </a:r>
            <a:r>
              <a:rPr lang="tr-TR" dirty="0" smtClean="0"/>
              <a:t>4 alternatif yer değerlendirilecek; Küllük, Iğdır merkez, Karakoyunlu, Aralık</a:t>
            </a:r>
            <a:endParaRPr lang="en-GB" dirty="0"/>
          </a:p>
          <a:p>
            <a:endParaRPr lang="tr-T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Uygulamal</a:t>
            </a:r>
            <a:r>
              <a:rPr lang="tr-TR" dirty="0"/>
              <a:t>ı </a:t>
            </a:r>
            <a:r>
              <a:rPr lang="tr-TR" dirty="0" smtClean="0"/>
              <a:t>Gösterim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b="1" u="sng" dirty="0" smtClean="0"/>
              <a:t>Adımlar: </a:t>
            </a:r>
          </a:p>
          <a:p>
            <a:pPr marL="571500" indent="-457200">
              <a:buAutoNum type="arabicParenR"/>
            </a:pPr>
            <a:r>
              <a:rPr lang="tr-TR" dirty="0" smtClean="0"/>
              <a:t>Alternatiflerin</a:t>
            </a:r>
            <a:r>
              <a:rPr lang="nb-NO" dirty="0" smtClean="0"/>
              <a:t> </a:t>
            </a:r>
            <a:r>
              <a:rPr lang="nb-NO" dirty="0"/>
              <a:t>kriterlere </a:t>
            </a:r>
            <a:r>
              <a:rPr lang="nb-NO" dirty="0" smtClean="0"/>
              <a:t>g</a:t>
            </a:r>
            <a:r>
              <a:rPr lang="tr-TR" dirty="0"/>
              <a:t>ö</a:t>
            </a:r>
            <a:r>
              <a:rPr lang="nb-NO" dirty="0" smtClean="0"/>
              <a:t>re </a:t>
            </a:r>
            <a:r>
              <a:rPr lang="nb-NO" dirty="0"/>
              <a:t>karsilastirmali matris </a:t>
            </a:r>
            <a:r>
              <a:rPr lang="nb-NO" dirty="0" smtClean="0"/>
              <a:t>olu</a:t>
            </a:r>
            <a:r>
              <a:rPr lang="tr-TR" dirty="0" smtClean="0"/>
              <a:t>ş</a:t>
            </a:r>
            <a:r>
              <a:rPr lang="nb-NO" dirty="0" smtClean="0"/>
              <a:t>tur</a:t>
            </a:r>
            <a:r>
              <a:rPr lang="tr-TR" dirty="0" smtClean="0"/>
              <a:t>ulur.</a:t>
            </a:r>
          </a:p>
          <a:p>
            <a:pPr marL="571500" indent="-457200">
              <a:buAutoNum type="arabicParenR"/>
            </a:pPr>
            <a:r>
              <a:rPr lang="en-GB" dirty="0" err="1" smtClean="0"/>
              <a:t>Kriterler</a:t>
            </a:r>
            <a:r>
              <a:rPr lang="en-GB" dirty="0" smtClean="0"/>
              <a:t> </a:t>
            </a:r>
            <a:r>
              <a:rPr lang="en-GB" dirty="0" err="1"/>
              <a:t>arası</a:t>
            </a:r>
            <a:r>
              <a:rPr lang="en-GB" dirty="0"/>
              <a:t> (</a:t>
            </a:r>
            <a:r>
              <a:rPr lang="en-GB" dirty="0" err="1"/>
              <a:t>n×n</a:t>
            </a:r>
            <a:r>
              <a:rPr lang="en-GB" dirty="0"/>
              <a:t>) </a:t>
            </a:r>
            <a:r>
              <a:rPr lang="en-GB" dirty="0" err="1"/>
              <a:t>boyutlu</a:t>
            </a:r>
            <a:r>
              <a:rPr lang="en-GB" dirty="0"/>
              <a:t> </a:t>
            </a:r>
            <a:r>
              <a:rPr lang="en-GB" dirty="0" err="1"/>
              <a:t>ikili</a:t>
            </a:r>
            <a:r>
              <a:rPr lang="en-GB" dirty="0"/>
              <a:t> </a:t>
            </a:r>
            <a:r>
              <a:rPr lang="en-GB" dirty="0" err="1"/>
              <a:t>karşılaştırmalar</a:t>
            </a:r>
            <a:r>
              <a:rPr lang="en-GB" dirty="0"/>
              <a:t> </a:t>
            </a:r>
            <a:r>
              <a:rPr lang="en-GB" dirty="0" err="1"/>
              <a:t>matrisi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/>
              <a:t>oluşturulur</a:t>
            </a:r>
            <a:r>
              <a:rPr lang="en-GB" dirty="0"/>
              <a:t>. </a:t>
            </a:r>
            <a:endParaRPr lang="tr-TR" dirty="0" smtClean="0"/>
          </a:p>
          <a:p>
            <a:pPr marL="571500" indent="-457200">
              <a:buFont typeface="Arial" pitchFamily="34" charset="0"/>
              <a:buAutoNum type="arabicParenR"/>
            </a:pPr>
            <a:r>
              <a:rPr lang="tr-TR" dirty="0"/>
              <a:t>Bu matrisler </a:t>
            </a:r>
            <a:r>
              <a:rPr lang="tr-TR" dirty="0" smtClean="0"/>
              <a:t>normalize edilir.</a:t>
            </a:r>
          </a:p>
          <a:p>
            <a:pPr marL="571500" indent="-457200">
              <a:buAutoNum type="arabicParenR"/>
            </a:pPr>
            <a:r>
              <a:rPr lang="en-GB" dirty="0" err="1"/>
              <a:t>Kriterlerin</a:t>
            </a:r>
            <a:r>
              <a:rPr lang="en-GB" dirty="0"/>
              <a:t> </a:t>
            </a:r>
            <a:r>
              <a:rPr lang="en-GB" dirty="0" err="1" smtClean="0"/>
              <a:t>karşılaştırılması</a:t>
            </a:r>
            <a:r>
              <a:rPr lang="tr-TR" dirty="0" smtClean="0"/>
              <a:t> ve alternatiflerin kriterlere göre değerlendirilmesinden alternatiflerin amaca yönelik değeri hesaplanır.</a:t>
            </a:r>
          </a:p>
          <a:p>
            <a:pPr marL="571500" indent="-457200">
              <a:buAutoNum type="arabicParenR"/>
            </a:pPr>
            <a:r>
              <a:rPr lang="en-GB" dirty="0" err="1"/>
              <a:t>Tutarlılık</a:t>
            </a:r>
            <a:r>
              <a:rPr lang="en-GB" dirty="0"/>
              <a:t> </a:t>
            </a:r>
            <a:r>
              <a:rPr lang="en-GB" dirty="0" err="1"/>
              <a:t>İndeksi</a:t>
            </a:r>
            <a:r>
              <a:rPr lang="en-GB" dirty="0"/>
              <a:t> (CI</a:t>
            </a:r>
            <a:r>
              <a:rPr lang="en-GB" dirty="0" smtClean="0"/>
              <a:t>)</a:t>
            </a:r>
            <a:r>
              <a:rPr lang="tr-TR" dirty="0" smtClean="0"/>
              <a:t>  hesaplanarak tutarlılık  oranı hesaplanır.</a:t>
            </a:r>
          </a:p>
          <a:p>
            <a:endParaRPr lang="tr-T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9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/>
              <a:t>Kriterli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Verme</a:t>
            </a:r>
            <a:r>
              <a:rPr lang="en-GB" dirty="0"/>
              <a:t> 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Analitik</a:t>
            </a:r>
            <a:r>
              <a:rPr lang="en-GB" dirty="0"/>
              <a:t> </a:t>
            </a:r>
            <a:r>
              <a:rPr lang="en-GB" dirty="0" err="1"/>
              <a:t>Hiyerarşi</a:t>
            </a:r>
            <a:r>
              <a:rPr lang="en-GB" dirty="0"/>
              <a:t> </a:t>
            </a:r>
            <a:r>
              <a:rPr lang="en-GB" dirty="0" err="1" smtClean="0"/>
              <a:t>Prosesi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Uygulamal</a:t>
            </a:r>
            <a:r>
              <a:rPr lang="tr-TR" dirty="0" smtClean="0"/>
              <a:t>ı Gösterim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5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9296400" cy="1143000"/>
          </a:xfrm>
        </p:spPr>
        <p:txBody>
          <a:bodyPr>
            <a:normAutofit/>
          </a:bodyPr>
          <a:lstStyle/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Kriterli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Verme</a:t>
            </a:r>
            <a:r>
              <a:rPr lang="en-GB" dirty="0"/>
              <a:t> 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GB" dirty="0" err="1" smtClean="0"/>
              <a:t>irbirine</a:t>
            </a:r>
            <a:r>
              <a:rPr lang="en-GB" dirty="0" smtClean="0"/>
              <a:t> </a:t>
            </a:r>
            <a:r>
              <a:rPr lang="en-GB" dirty="0" err="1"/>
              <a:t>bağımlı</a:t>
            </a:r>
            <a:r>
              <a:rPr lang="en-GB" dirty="0"/>
              <a:t> </a:t>
            </a:r>
            <a:r>
              <a:rPr lang="en-GB" dirty="0" err="1"/>
              <a:t>fakat</a:t>
            </a:r>
            <a:r>
              <a:rPr lang="en-GB" dirty="0"/>
              <a:t> </a:t>
            </a:r>
            <a:r>
              <a:rPr lang="en-GB" dirty="0" err="1"/>
              <a:t>birbirinden</a:t>
            </a:r>
            <a:r>
              <a:rPr lang="en-GB" dirty="0"/>
              <a:t> </a:t>
            </a:r>
            <a:r>
              <a:rPr lang="en-GB" dirty="0" err="1"/>
              <a:t>farklı</a:t>
            </a:r>
            <a:r>
              <a:rPr lang="en-GB" dirty="0"/>
              <a:t> </a:t>
            </a:r>
            <a:r>
              <a:rPr lang="en-GB" dirty="0" err="1"/>
              <a:t>kriterler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en </a:t>
            </a:r>
            <a:r>
              <a:rPr lang="en-GB" dirty="0" err="1"/>
              <a:t>uygun</a:t>
            </a:r>
            <a:r>
              <a:rPr lang="en-GB" dirty="0"/>
              <a:t> </a:t>
            </a:r>
            <a:r>
              <a:rPr lang="en-GB" dirty="0" err="1"/>
              <a:t>çözümlemeyi</a:t>
            </a:r>
            <a:r>
              <a:rPr lang="en-GB" dirty="0"/>
              <a:t> </a:t>
            </a:r>
            <a:r>
              <a:rPr lang="en-GB" dirty="0" err="1"/>
              <a:t>yaparak</a:t>
            </a:r>
            <a:r>
              <a:rPr lang="en-GB" dirty="0"/>
              <a:t> optimum </a:t>
            </a:r>
            <a:r>
              <a:rPr lang="en-GB" dirty="0" err="1"/>
              <a:t>sonuçları</a:t>
            </a:r>
            <a:r>
              <a:rPr lang="en-GB" dirty="0"/>
              <a:t> </a:t>
            </a:r>
            <a:r>
              <a:rPr lang="en-GB" dirty="0" err="1"/>
              <a:t>ortaya</a:t>
            </a:r>
            <a:r>
              <a:rPr lang="en-GB" dirty="0"/>
              <a:t> </a:t>
            </a:r>
            <a:r>
              <a:rPr lang="en-GB" dirty="0" err="1"/>
              <a:t>koyan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tr-TR" dirty="0" smtClean="0"/>
              <a:t>yöntemdir</a:t>
            </a:r>
            <a:r>
              <a:rPr lang="en-GB" dirty="0" smtClean="0"/>
              <a:t>. </a:t>
            </a:r>
            <a:endParaRPr lang="tr-TR" smtClean="0"/>
          </a:p>
          <a:p>
            <a:endParaRPr lang="tr-TR" dirty="0" smtClean="0"/>
          </a:p>
          <a:p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sürecini</a:t>
            </a:r>
            <a:r>
              <a:rPr lang="en-GB" dirty="0"/>
              <a:t> </a:t>
            </a:r>
            <a:r>
              <a:rPr lang="en-GB" dirty="0" err="1"/>
              <a:t>kriterlere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modelleme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analiz</a:t>
            </a:r>
            <a:r>
              <a:rPr lang="en-GB" dirty="0"/>
              <a:t> </a:t>
            </a:r>
            <a:r>
              <a:rPr lang="en-GB" dirty="0" err="1"/>
              <a:t>etme</a:t>
            </a:r>
            <a:r>
              <a:rPr lang="en-GB" dirty="0"/>
              <a:t> </a:t>
            </a:r>
            <a:r>
              <a:rPr lang="en-GB" dirty="0" err="1"/>
              <a:t>sürecine</a:t>
            </a:r>
            <a:r>
              <a:rPr lang="en-GB" dirty="0"/>
              <a:t> </a:t>
            </a:r>
            <a:r>
              <a:rPr lang="en-GB" dirty="0" err="1"/>
              <a:t>dayanır</a:t>
            </a:r>
            <a:r>
              <a:rPr lang="en-GB" dirty="0"/>
              <a:t>. </a:t>
            </a:r>
            <a:endParaRPr lang="tr-TR" dirty="0"/>
          </a:p>
          <a:p>
            <a:endParaRPr lang="tr-TR" dirty="0" smtClean="0"/>
          </a:p>
          <a:p>
            <a:r>
              <a:rPr lang="en-GB" dirty="0" err="1" smtClean="0"/>
              <a:t>İnsanların</a:t>
            </a:r>
            <a:r>
              <a:rPr lang="en-GB" dirty="0" smtClean="0"/>
              <a:t> </a:t>
            </a:r>
            <a:r>
              <a:rPr lang="en-GB" dirty="0" err="1"/>
              <a:t>çeşitli</a:t>
            </a:r>
            <a:r>
              <a:rPr lang="en-GB" dirty="0"/>
              <a:t> </a:t>
            </a:r>
            <a:r>
              <a:rPr lang="en-GB" dirty="0" err="1"/>
              <a:t>kaynaklardan</a:t>
            </a:r>
            <a:r>
              <a:rPr lang="en-GB" dirty="0"/>
              <a:t> </a:t>
            </a:r>
            <a:r>
              <a:rPr lang="en-GB" dirty="0" err="1"/>
              <a:t>gelen</a:t>
            </a:r>
            <a:r>
              <a:rPr lang="en-GB" dirty="0"/>
              <a:t> </a:t>
            </a:r>
            <a:r>
              <a:rPr lang="en-GB" dirty="0" err="1"/>
              <a:t>farklı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çeşitli</a:t>
            </a:r>
            <a:r>
              <a:rPr lang="en-GB" dirty="0"/>
              <a:t> </a:t>
            </a:r>
            <a:r>
              <a:rPr lang="en-GB" dirty="0" err="1"/>
              <a:t>bilgileri</a:t>
            </a:r>
            <a:r>
              <a:rPr lang="en-GB" dirty="0"/>
              <a:t> </a:t>
            </a:r>
            <a:r>
              <a:rPr lang="en-GB" dirty="0" err="1"/>
              <a:t>yeterli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şekilde</a:t>
            </a:r>
            <a:r>
              <a:rPr lang="en-GB" dirty="0"/>
              <a:t> </a:t>
            </a:r>
            <a:r>
              <a:rPr lang="en-GB" dirty="0" err="1"/>
              <a:t>değerlendirmediği</a:t>
            </a:r>
            <a:r>
              <a:rPr lang="en-GB" dirty="0"/>
              <a:t> </a:t>
            </a:r>
            <a:r>
              <a:rPr lang="en-GB" dirty="0" err="1"/>
              <a:t>gözlenmiş</a:t>
            </a:r>
            <a:r>
              <a:rPr lang="en-GB" dirty="0"/>
              <a:t> </a:t>
            </a:r>
            <a:r>
              <a:rPr lang="en-GB" dirty="0" err="1"/>
              <a:t>olduğu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geliştirilmiştir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4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9296400" cy="1143000"/>
          </a:xfrm>
        </p:spPr>
        <p:txBody>
          <a:bodyPr>
            <a:normAutofit/>
          </a:bodyPr>
          <a:lstStyle/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Kriterli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 smtClean="0"/>
              <a:t>Verme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Nerelerde kullanılabilir;</a:t>
            </a:r>
          </a:p>
          <a:p>
            <a:pPr lvl="1"/>
            <a:r>
              <a:rPr lang="tr-TR" dirty="0" smtClean="0"/>
              <a:t>Yer seçimi problemleri, </a:t>
            </a:r>
          </a:p>
          <a:p>
            <a:pPr lvl="3"/>
            <a:r>
              <a:rPr lang="tr-TR" dirty="0" smtClean="0"/>
              <a:t>İETT elektrik şarj istasyonları seçimi</a:t>
            </a:r>
          </a:p>
          <a:p>
            <a:pPr lvl="1"/>
            <a:r>
              <a:rPr lang="tr-TR" dirty="0"/>
              <a:t>Performans </a:t>
            </a:r>
            <a:r>
              <a:rPr lang="tr-TR" dirty="0" smtClean="0"/>
              <a:t>değerlendirme,</a:t>
            </a:r>
          </a:p>
          <a:p>
            <a:pPr lvl="3"/>
            <a:r>
              <a:rPr lang="tr-TR" dirty="0" smtClean="0"/>
              <a:t>NATO </a:t>
            </a:r>
            <a:r>
              <a:rPr lang="tr-TR" dirty="0"/>
              <a:t>üst düzey yönetici terfi projesi</a:t>
            </a:r>
            <a:endParaRPr lang="tr-TR" dirty="0" smtClean="0"/>
          </a:p>
          <a:p>
            <a:pPr lvl="1"/>
            <a:r>
              <a:rPr lang="tr-TR" dirty="0" smtClean="0"/>
              <a:t>Materyal seçimi problemleri,</a:t>
            </a:r>
            <a:endParaRPr lang="tr-TR" dirty="0"/>
          </a:p>
          <a:p>
            <a:pPr lvl="3"/>
            <a:r>
              <a:rPr lang="tr-TR" dirty="0" smtClean="0"/>
              <a:t>Lithium-ion bataryası için materyal seçimi</a:t>
            </a:r>
            <a:endParaRPr lang="tr-TR" dirty="0"/>
          </a:p>
          <a:p>
            <a:pPr lvl="1"/>
            <a:r>
              <a:rPr lang="en-GB" dirty="0" err="1"/>
              <a:t>Tedarikçi</a:t>
            </a:r>
            <a:r>
              <a:rPr lang="en-GB" dirty="0"/>
              <a:t> </a:t>
            </a:r>
            <a:r>
              <a:rPr lang="en-GB" dirty="0" err="1" smtClean="0"/>
              <a:t>seçimi</a:t>
            </a:r>
            <a:r>
              <a:rPr lang="tr-TR" dirty="0" smtClean="0"/>
              <a:t> problemleri,</a:t>
            </a:r>
            <a:endParaRPr lang="tr-TR" dirty="0"/>
          </a:p>
          <a:p>
            <a:pPr lvl="1"/>
            <a:r>
              <a:rPr lang="en-GB" dirty="0" err="1"/>
              <a:t>Tüketiciler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ürün</a:t>
            </a:r>
            <a:r>
              <a:rPr lang="en-GB" dirty="0"/>
              <a:t> </a:t>
            </a:r>
            <a:r>
              <a:rPr lang="en-GB" dirty="0" err="1"/>
              <a:t>alternatifleri</a:t>
            </a:r>
            <a:r>
              <a:rPr lang="en-GB" dirty="0"/>
              <a:t> </a:t>
            </a:r>
            <a:r>
              <a:rPr lang="en-GB" dirty="0" err="1"/>
              <a:t>arasından</a:t>
            </a:r>
            <a:r>
              <a:rPr lang="en-GB" dirty="0"/>
              <a:t> </a:t>
            </a:r>
            <a:r>
              <a:rPr lang="en-GB" dirty="0" err="1"/>
              <a:t>seçim</a:t>
            </a:r>
            <a:r>
              <a:rPr lang="en-GB" dirty="0"/>
              <a:t> </a:t>
            </a:r>
            <a:r>
              <a:rPr lang="en-GB" dirty="0" err="1" smtClean="0"/>
              <a:t>kararı</a:t>
            </a:r>
            <a:r>
              <a:rPr lang="tr-TR" dirty="0" smtClean="0"/>
              <a:t>,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9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9296400" cy="1143000"/>
          </a:xfrm>
        </p:spPr>
        <p:txBody>
          <a:bodyPr>
            <a:normAutofit/>
          </a:bodyPr>
          <a:lstStyle/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Kriterli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Verme</a:t>
            </a:r>
            <a:r>
              <a:rPr lang="en-GB" dirty="0"/>
              <a:t> 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pPr marL="109728" indent="0">
              <a:buNone/>
            </a:pPr>
            <a:r>
              <a:rPr lang="en-GB" b="1" dirty="0" err="1"/>
              <a:t>Aşamalar</a:t>
            </a:r>
            <a:r>
              <a:rPr lang="en-GB" b="1" dirty="0"/>
              <a:t> </a:t>
            </a:r>
            <a:r>
              <a:rPr lang="tr-TR" b="1" dirty="0" smtClean="0"/>
              <a:t>:</a:t>
            </a:r>
            <a:r>
              <a:rPr lang="en-GB" b="1" dirty="0" smtClean="0"/>
              <a:t> </a:t>
            </a:r>
            <a:endParaRPr lang="tr-TR" b="1" dirty="0" smtClean="0"/>
          </a:p>
          <a:p>
            <a:pPr marL="624078" indent="-514350">
              <a:buFont typeface="+mj-lt"/>
              <a:buAutoNum type="arabicPeriod"/>
            </a:pPr>
            <a:r>
              <a:rPr lang="en-GB" dirty="0" err="1" smtClean="0"/>
              <a:t>Amaçların</a:t>
            </a:r>
            <a:r>
              <a:rPr lang="en-GB" dirty="0"/>
              <a:t> </a:t>
            </a:r>
            <a:r>
              <a:rPr lang="en-GB" dirty="0" err="1"/>
              <a:t>belirlenmesi</a:t>
            </a:r>
            <a:r>
              <a:rPr lang="en-GB" dirty="0"/>
              <a:t> 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en-GB" dirty="0" err="1"/>
              <a:t>Kriterlerin</a:t>
            </a:r>
            <a:r>
              <a:rPr lang="en-GB" dirty="0"/>
              <a:t> </a:t>
            </a:r>
            <a:r>
              <a:rPr lang="en-GB" dirty="0" err="1"/>
              <a:t>oluşturulması</a:t>
            </a:r>
            <a:r>
              <a:rPr lang="en-GB" dirty="0"/>
              <a:t>  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en-GB" dirty="0" err="1"/>
              <a:t>Alternatiflerin</a:t>
            </a:r>
            <a:r>
              <a:rPr lang="en-GB" dirty="0"/>
              <a:t> </a:t>
            </a:r>
            <a:r>
              <a:rPr lang="en-GB" dirty="0" err="1"/>
              <a:t>belirlenmesi</a:t>
            </a:r>
            <a:r>
              <a:rPr lang="en-GB" dirty="0"/>
              <a:t>  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en-GB" dirty="0" err="1"/>
              <a:t>Alternatiflerin</a:t>
            </a:r>
            <a:r>
              <a:rPr lang="en-GB" dirty="0"/>
              <a:t> </a:t>
            </a:r>
            <a:r>
              <a:rPr lang="en-GB" dirty="0" err="1"/>
              <a:t>kriterlere</a:t>
            </a:r>
            <a:r>
              <a:rPr lang="en-GB" dirty="0"/>
              <a:t> </a:t>
            </a:r>
            <a:r>
              <a:rPr lang="en-GB" dirty="0" err="1"/>
              <a:t>göre</a:t>
            </a:r>
            <a:r>
              <a:rPr lang="en-GB" dirty="0"/>
              <a:t> </a:t>
            </a:r>
            <a:r>
              <a:rPr lang="en-GB" dirty="0" err="1"/>
              <a:t>değerlendirilmesi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en-GB" dirty="0" err="1"/>
              <a:t>Genel</a:t>
            </a:r>
            <a:r>
              <a:rPr lang="en-GB" dirty="0"/>
              <a:t> </a:t>
            </a:r>
            <a:r>
              <a:rPr lang="en-GB" dirty="0" err="1"/>
              <a:t>değerlendirme</a:t>
            </a:r>
            <a:r>
              <a:rPr lang="en-GB" dirty="0"/>
              <a:t> </a:t>
            </a:r>
            <a:r>
              <a:rPr lang="en-GB" dirty="0" err="1"/>
              <a:t>ve</a:t>
            </a:r>
            <a:r>
              <a:rPr lang="en-GB" dirty="0"/>
              <a:t> </a:t>
            </a:r>
            <a:r>
              <a:rPr lang="en-GB" dirty="0" err="1"/>
              <a:t>karar</a:t>
            </a:r>
            <a:r>
              <a:rPr lang="en-GB" dirty="0"/>
              <a:t> 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en-GB" dirty="0" err="1"/>
              <a:t>Kararın</a:t>
            </a:r>
            <a:r>
              <a:rPr lang="en-GB" dirty="0"/>
              <a:t> </a:t>
            </a:r>
            <a:r>
              <a:rPr lang="en-GB" dirty="0" err="1"/>
              <a:t>incelenmesi</a:t>
            </a:r>
            <a:r>
              <a:rPr lang="en-GB" dirty="0"/>
              <a:t> </a:t>
            </a:r>
            <a:r>
              <a:rPr lang="en-GB" dirty="0" err="1"/>
              <a:t>ve</a:t>
            </a:r>
            <a:r>
              <a:rPr lang="en-GB" dirty="0"/>
              <a:t> </a:t>
            </a:r>
            <a:r>
              <a:rPr lang="en-GB" dirty="0" err="1"/>
              <a:t>geri</a:t>
            </a:r>
            <a:r>
              <a:rPr lang="en-GB" dirty="0"/>
              <a:t> </a:t>
            </a:r>
            <a:r>
              <a:rPr lang="en-GB" dirty="0" err="1"/>
              <a:t>dönüm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2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9296400" cy="1143000"/>
          </a:xfrm>
        </p:spPr>
        <p:txBody>
          <a:bodyPr>
            <a:normAutofit/>
          </a:bodyPr>
          <a:lstStyle/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Kriterli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 smtClean="0"/>
              <a:t>Verme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7724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 err="1" smtClean="0"/>
              <a:t>Çeşitli</a:t>
            </a:r>
            <a:r>
              <a:rPr lang="en-GB" dirty="0" smtClean="0"/>
              <a:t> </a:t>
            </a:r>
            <a:r>
              <a:rPr lang="en-GB" dirty="0" err="1"/>
              <a:t>çok</a:t>
            </a:r>
            <a:r>
              <a:rPr lang="en-GB" dirty="0"/>
              <a:t> </a:t>
            </a:r>
            <a:r>
              <a:rPr lang="en-GB" dirty="0" err="1"/>
              <a:t>kriterli</a:t>
            </a:r>
            <a:r>
              <a:rPr lang="en-GB" dirty="0"/>
              <a:t> </a:t>
            </a:r>
            <a:r>
              <a:rPr lang="en-GB" dirty="0" err="1"/>
              <a:t>karar</a:t>
            </a:r>
            <a:r>
              <a:rPr lang="en-GB" dirty="0"/>
              <a:t> </a:t>
            </a:r>
            <a:r>
              <a:rPr lang="en-GB" dirty="0" err="1"/>
              <a:t>verme</a:t>
            </a:r>
            <a:r>
              <a:rPr lang="en-GB" dirty="0"/>
              <a:t> </a:t>
            </a:r>
            <a:r>
              <a:rPr lang="tr-TR" dirty="0" err="1"/>
              <a:t>y</a:t>
            </a:r>
            <a:r>
              <a:rPr lang="en-GB" dirty="0" err="1" smtClean="0"/>
              <a:t>öntemler</a:t>
            </a:r>
            <a:r>
              <a:rPr lang="tr-TR" dirty="0" smtClean="0"/>
              <a:t>i </a:t>
            </a:r>
            <a:r>
              <a:rPr lang="en-GB" dirty="0" err="1" smtClean="0"/>
              <a:t>vardır</a:t>
            </a:r>
            <a:r>
              <a:rPr lang="en-GB" dirty="0"/>
              <a:t>:  </a:t>
            </a:r>
            <a:endParaRPr lang="tr-TR" dirty="0" smtClean="0"/>
          </a:p>
          <a:p>
            <a:pPr marL="566928" indent="-457200">
              <a:buFont typeface="+mj-lt"/>
              <a:buAutoNum type="arabicPeriod"/>
            </a:pPr>
            <a:r>
              <a:rPr lang="en-GB" dirty="0" smtClean="0"/>
              <a:t> </a:t>
            </a:r>
            <a:r>
              <a:rPr lang="en-GB" dirty="0" err="1"/>
              <a:t>Analitik</a:t>
            </a:r>
            <a:r>
              <a:rPr lang="en-GB" dirty="0"/>
              <a:t> </a:t>
            </a:r>
            <a:r>
              <a:rPr lang="en-GB" dirty="0" err="1"/>
              <a:t>Hiyerarşi</a:t>
            </a:r>
            <a:r>
              <a:rPr lang="en-GB" dirty="0"/>
              <a:t> </a:t>
            </a:r>
            <a:r>
              <a:rPr lang="tr-TR" dirty="0" smtClean="0"/>
              <a:t>Prosesi </a:t>
            </a:r>
            <a:r>
              <a:rPr lang="en-US" dirty="0"/>
              <a:t>[</a:t>
            </a:r>
            <a:r>
              <a:rPr lang="en-US" dirty="0" err="1"/>
              <a:t>Saaty</a:t>
            </a:r>
            <a:r>
              <a:rPr lang="en-US" dirty="0"/>
              <a:t>, 1987], </a:t>
            </a:r>
            <a:endParaRPr lang="tr-TR" dirty="0"/>
          </a:p>
          <a:p>
            <a:pPr marL="566928" indent="-457200">
              <a:buFont typeface="+mj-lt"/>
              <a:buAutoNum type="arabicPeriod"/>
            </a:pPr>
            <a:r>
              <a:rPr lang="en-GB" dirty="0" smtClean="0"/>
              <a:t> </a:t>
            </a:r>
            <a:r>
              <a:rPr lang="tr-TR" dirty="0"/>
              <a:t>Analitik Ağ </a:t>
            </a:r>
            <a:r>
              <a:rPr lang="tr-TR" dirty="0" smtClean="0"/>
              <a:t>Süreci (</a:t>
            </a:r>
            <a:r>
              <a:rPr lang="en-GB" dirty="0" smtClean="0"/>
              <a:t>Analytic </a:t>
            </a:r>
            <a:r>
              <a:rPr lang="en-GB" dirty="0"/>
              <a:t>Network </a:t>
            </a:r>
            <a:r>
              <a:rPr lang="en-GB" dirty="0" smtClean="0"/>
              <a:t>Process</a:t>
            </a:r>
            <a:r>
              <a:rPr lang="tr-TR" dirty="0" smtClean="0"/>
              <a:t>)</a:t>
            </a:r>
            <a:r>
              <a:rPr lang="en-US" dirty="0"/>
              <a:t> [</a:t>
            </a:r>
            <a:r>
              <a:rPr lang="en-US" dirty="0" err="1" smtClean="0"/>
              <a:t>Sarkis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err="1"/>
              <a:t>Talluri</a:t>
            </a:r>
            <a:r>
              <a:rPr lang="en-US" dirty="0"/>
              <a:t>, 2002</a:t>
            </a:r>
            <a:r>
              <a:rPr lang="en-US" dirty="0" smtClean="0"/>
              <a:t>],</a:t>
            </a:r>
            <a:r>
              <a:rPr lang="tr-TR" dirty="0" smtClean="0"/>
              <a:t> </a:t>
            </a:r>
          </a:p>
          <a:p>
            <a:pPr marL="566928" indent="-457200">
              <a:buFont typeface="+mj-lt"/>
              <a:buAutoNum type="arabicPeriod"/>
            </a:pPr>
            <a:r>
              <a:rPr lang="en-GB" dirty="0" err="1" smtClean="0"/>
              <a:t>Çok</a:t>
            </a:r>
            <a:r>
              <a:rPr lang="en-GB" dirty="0"/>
              <a:t> </a:t>
            </a:r>
            <a:r>
              <a:rPr lang="en-GB" dirty="0" err="1"/>
              <a:t>amaçlı</a:t>
            </a:r>
            <a:r>
              <a:rPr lang="en-GB" dirty="0"/>
              <a:t> </a:t>
            </a:r>
            <a:r>
              <a:rPr lang="en-GB" dirty="0" err="1"/>
              <a:t>optimizasyon</a:t>
            </a:r>
            <a:r>
              <a:rPr lang="en-GB" dirty="0"/>
              <a:t> </a:t>
            </a:r>
            <a:r>
              <a:rPr lang="en-GB" dirty="0" err="1"/>
              <a:t>metodları</a:t>
            </a:r>
            <a:r>
              <a:rPr lang="en-GB" dirty="0"/>
              <a:t> </a:t>
            </a:r>
            <a:endParaRPr lang="tr-TR" dirty="0" smtClean="0"/>
          </a:p>
          <a:p>
            <a:pPr marL="566928" indent="-457200">
              <a:buFont typeface="+mj-lt"/>
              <a:buAutoNum type="arabicPeriod"/>
            </a:pPr>
            <a:r>
              <a:rPr lang="tr-TR" dirty="0" smtClean="0"/>
              <a:t>TOPSIS </a:t>
            </a:r>
            <a:r>
              <a:rPr lang="en-US" dirty="0"/>
              <a:t>(Technique for Order Preference by Similarity to Ideal Solution) </a:t>
            </a:r>
            <a:r>
              <a:rPr lang="en-US" dirty="0"/>
              <a:t> [Hwang and Yoon, 1981], </a:t>
            </a:r>
            <a:endParaRPr lang="tr-TR" dirty="0"/>
          </a:p>
          <a:p>
            <a:pPr marL="566928" indent="-457200">
              <a:buFont typeface="+mj-lt"/>
              <a:buAutoNum type="arabicPeriod"/>
            </a:pPr>
            <a:r>
              <a:rPr lang="en-GB" dirty="0" smtClean="0"/>
              <a:t>Fuzzy</a:t>
            </a:r>
            <a:r>
              <a:rPr lang="en-GB" dirty="0"/>
              <a:t> (</a:t>
            </a:r>
            <a:r>
              <a:rPr lang="en-GB" dirty="0" err="1"/>
              <a:t>bulanık</a:t>
            </a:r>
            <a:r>
              <a:rPr lang="en-GB" dirty="0"/>
              <a:t>, </a:t>
            </a:r>
            <a:r>
              <a:rPr lang="en-GB" dirty="0" err="1"/>
              <a:t>belirsiz</a:t>
            </a:r>
            <a:r>
              <a:rPr lang="en-GB" dirty="0"/>
              <a:t>) </a:t>
            </a:r>
            <a:r>
              <a:rPr lang="en-GB" dirty="0" err="1" smtClean="0"/>
              <a:t>değerlendirmeler</a:t>
            </a:r>
            <a:r>
              <a:rPr lang="tr-TR" dirty="0" smtClean="0"/>
              <a:t> </a:t>
            </a:r>
            <a:r>
              <a:rPr lang="en-US" dirty="0"/>
              <a:t>[</a:t>
            </a:r>
            <a:r>
              <a:rPr lang="en-US" dirty="0" err="1"/>
              <a:t>Zadeh</a:t>
            </a:r>
            <a:r>
              <a:rPr lang="en-US" dirty="0"/>
              <a:t>, 1965</a:t>
            </a:r>
            <a:r>
              <a:rPr lang="en-US" dirty="0" smtClean="0"/>
              <a:t>],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995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Analitik</a:t>
            </a:r>
            <a:r>
              <a:rPr lang="en-GB" dirty="0"/>
              <a:t> </a:t>
            </a:r>
            <a:r>
              <a:rPr lang="en-GB" dirty="0" err="1"/>
              <a:t>Hiyerarşi</a:t>
            </a:r>
            <a:r>
              <a:rPr lang="en-GB" dirty="0"/>
              <a:t> </a:t>
            </a:r>
            <a:r>
              <a:rPr lang="en-GB" dirty="0" err="1" smtClean="0"/>
              <a:t>Prosesi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</a:t>
            </a:r>
            <a:r>
              <a:rPr lang="en-GB" dirty="0" err="1" smtClean="0"/>
              <a:t>lternatiflerinin</a:t>
            </a:r>
            <a:r>
              <a:rPr lang="en-GB" dirty="0" smtClean="0"/>
              <a:t> </a:t>
            </a:r>
            <a:r>
              <a:rPr lang="en-GB" dirty="0" err="1"/>
              <a:t>çoklu</a:t>
            </a:r>
            <a:r>
              <a:rPr lang="en-GB" dirty="0"/>
              <a:t> </a:t>
            </a:r>
            <a:r>
              <a:rPr lang="en-GB" dirty="0" err="1"/>
              <a:t>kriterlere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sıralanmasına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seçim</a:t>
            </a:r>
            <a:r>
              <a:rPr lang="en-GB" dirty="0"/>
              <a:t> </a:t>
            </a:r>
            <a:r>
              <a:rPr lang="en-GB" dirty="0" err="1"/>
              <a:t>yapılmasına</a:t>
            </a:r>
            <a:r>
              <a:rPr lang="en-GB" dirty="0"/>
              <a:t> </a:t>
            </a:r>
            <a:r>
              <a:rPr lang="en-GB" dirty="0" err="1"/>
              <a:t>yarayan</a:t>
            </a:r>
            <a:r>
              <a:rPr lang="en-GB" dirty="0"/>
              <a:t> </a:t>
            </a:r>
            <a:r>
              <a:rPr lang="en-GB" dirty="0" err="1"/>
              <a:t>nicel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yöntemdir</a:t>
            </a:r>
            <a:r>
              <a:rPr lang="en-GB" dirty="0" smtClean="0"/>
              <a:t>.</a:t>
            </a:r>
            <a:endParaRPr lang="tr-TR" dirty="0" smtClean="0"/>
          </a:p>
          <a:p>
            <a:endParaRPr lang="en-GB" dirty="0"/>
          </a:p>
          <a:p>
            <a:r>
              <a:rPr lang="tr-TR" dirty="0"/>
              <a:t>H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alternatifini</a:t>
            </a:r>
            <a:r>
              <a:rPr lang="en-GB" dirty="0"/>
              <a:t>,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vericinin</a:t>
            </a:r>
            <a:r>
              <a:rPr lang="en-GB" dirty="0"/>
              <a:t> </a:t>
            </a:r>
            <a:r>
              <a:rPr lang="en-GB" dirty="0" err="1"/>
              <a:t>kriterlerini</a:t>
            </a:r>
            <a:r>
              <a:rPr lang="en-GB" dirty="0"/>
              <a:t> </a:t>
            </a:r>
            <a:r>
              <a:rPr lang="en-GB" dirty="0" err="1"/>
              <a:t>yakalama</a:t>
            </a:r>
            <a:r>
              <a:rPr lang="en-GB" dirty="0"/>
              <a:t> </a:t>
            </a:r>
            <a:r>
              <a:rPr lang="en-GB" dirty="0" err="1"/>
              <a:t>derecesine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sıralamak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rakamsal</a:t>
            </a:r>
            <a:r>
              <a:rPr lang="en-GB" dirty="0"/>
              <a:t> </a:t>
            </a:r>
            <a:r>
              <a:rPr lang="en-GB" dirty="0" err="1"/>
              <a:t>değerler</a:t>
            </a:r>
            <a:r>
              <a:rPr lang="en-GB" dirty="0"/>
              <a:t> </a:t>
            </a:r>
            <a:r>
              <a:rPr lang="en-GB" dirty="0" err="1"/>
              <a:t>geliştirme</a:t>
            </a:r>
            <a:r>
              <a:rPr lang="en-GB" dirty="0"/>
              <a:t> </a:t>
            </a:r>
            <a:r>
              <a:rPr lang="en-GB" dirty="0" err="1"/>
              <a:t>sürecidir</a:t>
            </a:r>
            <a:r>
              <a:rPr lang="en-GB" dirty="0" smtClean="0"/>
              <a:t>.</a:t>
            </a:r>
            <a:endParaRPr lang="tr-TR" dirty="0" smtClean="0"/>
          </a:p>
          <a:p>
            <a:endParaRPr lang="en-GB" dirty="0"/>
          </a:p>
          <a:p>
            <a:r>
              <a:rPr lang="en-GB" dirty="0"/>
              <a:t>AHP </a:t>
            </a:r>
            <a:r>
              <a:rPr lang="en-GB" dirty="0" err="1"/>
              <a:t>problemleri</a:t>
            </a:r>
            <a:r>
              <a:rPr lang="en-GB" dirty="0"/>
              <a:t> en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üç</a:t>
            </a:r>
            <a:r>
              <a:rPr lang="en-GB" dirty="0"/>
              <a:t> </a:t>
            </a:r>
            <a:r>
              <a:rPr lang="en-GB" dirty="0" err="1"/>
              <a:t>katman</a:t>
            </a:r>
            <a:r>
              <a:rPr lang="en-GB" dirty="0"/>
              <a:t> </a:t>
            </a:r>
            <a:r>
              <a:rPr lang="en-GB" dirty="0" err="1"/>
              <a:t>halinde</a:t>
            </a:r>
            <a:r>
              <a:rPr lang="en-GB" dirty="0"/>
              <a:t> </a:t>
            </a:r>
            <a:r>
              <a:rPr lang="en-GB" dirty="0" err="1"/>
              <a:t>tanımlanır</a:t>
            </a:r>
            <a:r>
              <a:rPr lang="en-GB" dirty="0"/>
              <a:t>: </a:t>
            </a:r>
            <a:endParaRPr lang="tr-TR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Amaç</a:t>
            </a:r>
            <a:endParaRPr lang="tr-TR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Kriterler</a:t>
            </a:r>
            <a:endParaRPr lang="tr-TR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Alternatifler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2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Analitik</a:t>
            </a:r>
            <a:r>
              <a:rPr lang="en-GB" dirty="0"/>
              <a:t> </a:t>
            </a:r>
            <a:r>
              <a:rPr lang="en-GB" dirty="0" err="1"/>
              <a:t>Hiyerarşi</a:t>
            </a:r>
            <a:r>
              <a:rPr lang="en-GB" dirty="0"/>
              <a:t> </a:t>
            </a:r>
            <a:r>
              <a:rPr lang="en-GB" dirty="0" err="1" smtClean="0"/>
              <a:t>Prosesi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</a:t>
            </a:r>
            <a:r>
              <a:rPr lang="en-GB" dirty="0" err="1" smtClean="0"/>
              <a:t>lternatiflerinin</a:t>
            </a:r>
            <a:r>
              <a:rPr lang="en-GB" dirty="0" smtClean="0"/>
              <a:t> </a:t>
            </a:r>
            <a:r>
              <a:rPr lang="en-GB" dirty="0" err="1"/>
              <a:t>çoklu</a:t>
            </a:r>
            <a:r>
              <a:rPr lang="en-GB" dirty="0"/>
              <a:t> </a:t>
            </a:r>
            <a:r>
              <a:rPr lang="en-GB" dirty="0" err="1"/>
              <a:t>kriterlere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sıralanmasına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seçim</a:t>
            </a:r>
            <a:r>
              <a:rPr lang="en-GB" dirty="0"/>
              <a:t> </a:t>
            </a:r>
            <a:r>
              <a:rPr lang="en-GB" dirty="0" err="1"/>
              <a:t>yapılmasına</a:t>
            </a:r>
            <a:r>
              <a:rPr lang="en-GB" dirty="0"/>
              <a:t> </a:t>
            </a:r>
            <a:r>
              <a:rPr lang="en-GB" dirty="0" err="1"/>
              <a:t>yarayan</a:t>
            </a:r>
            <a:r>
              <a:rPr lang="en-GB" dirty="0"/>
              <a:t> </a:t>
            </a:r>
            <a:r>
              <a:rPr lang="en-GB" dirty="0" err="1"/>
              <a:t>nicel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yöntemdir</a:t>
            </a:r>
            <a:r>
              <a:rPr lang="en-GB" dirty="0" smtClean="0"/>
              <a:t>.</a:t>
            </a:r>
            <a:endParaRPr lang="tr-TR" dirty="0" smtClean="0"/>
          </a:p>
          <a:p>
            <a:endParaRPr lang="en-GB" dirty="0"/>
          </a:p>
          <a:p>
            <a:r>
              <a:rPr lang="tr-TR" dirty="0"/>
              <a:t>H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alternatifini</a:t>
            </a:r>
            <a:r>
              <a:rPr lang="en-GB" dirty="0"/>
              <a:t>, </a:t>
            </a:r>
            <a:r>
              <a:rPr lang="en-GB" dirty="0" err="1"/>
              <a:t>karar</a:t>
            </a:r>
            <a:r>
              <a:rPr lang="en-GB" dirty="0"/>
              <a:t> </a:t>
            </a:r>
            <a:r>
              <a:rPr lang="en-GB" dirty="0" err="1"/>
              <a:t>vericinin</a:t>
            </a:r>
            <a:r>
              <a:rPr lang="en-GB" dirty="0"/>
              <a:t> </a:t>
            </a:r>
            <a:r>
              <a:rPr lang="en-GB" dirty="0" err="1"/>
              <a:t>kriterlerini</a:t>
            </a:r>
            <a:r>
              <a:rPr lang="en-GB" dirty="0"/>
              <a:t> </a:t>
            </a:r>
            <a:r>
              <a:rPr lang="en-GB" dirty="0" err="1"/>
              <a:t>yakalama</a:t>
            </a:r>
            <a:r>
              <a:rPr lang="en-GB" dirty="0"/>
              <a:t> </a:t>
            </a:r>
            <a:r>
              <a:rPr lang="en-GB" dirty="0" err="1"/>
              <a:t>derecesine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sıralamak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rakamsal</a:t>
            </a:r>
            <a:r>
              <a:rPr lang="en-GB" dirty="0"/>
              <a:t> </a:t>
            </a:r>
            <a:r>
              <a:rPr lang="en-GB" dirty="0" err="1"/>
              <a:t>değerler</a:t>
            </a:r>
            <a:r>
              <a:rPr lang="en-GB" dirty="0"/>
              <a:t> </a:t>
            </a:r>
            <a:r>
              <a:rPr lang="en-GB" dirty="0" err="1"/>
              <a:t>geliştirme</a:t>
            </a:r>
            <a:r>
              <a:rPr lang="en-GB" dirty="0"/>
              <a:t> </a:t>
            </a:r>
            <a:r>
              <a:rPr lang="en-GB" dirty="0" err="1"/>
              <a:t>sürecidir</a:t>
            </a:r>
            <a:r>
              <a:rPr lang="en-GB" dirty="0" smtClean="0"/>
              <a:t>.</a:t>
            </a:r>
            <a:endParaRPr lang="tr-TR" dirty="0" smtClean="0"/>
          </a:p>
          <a:p>
            <a:endParaRPr lang="en-GB" dirty="0"/>
          </a:p>
          <a:p>
            <a:r>
              <a:rPr lang="en-GB" dirty="0"/>
              <a:t>AHP </a:t>
            </a:r>
            <a:r>
              <a:rPr lang="en-GB" dirty="0" err="1"/>
              <a:t>problemleri</a:t>
            </a:r>
            <a:r>
              <a:rPr lang="en-GB" dirty="0"/>
              <a:t> en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üç</a:t>
            </a:r>
            <a:r>
              <a:rPr lang="en-GB" dirty="0"/>
              <a:t> </a:t>
            </a:r>
            <a:r>
              <a:rPr lang="en-GB" dirty="0" err="1"/>
              <a:t>katman</a:t>
            </a:r>
            <a:r>
              <a:rPr lang="en-GB" dirty="0"/>
              <a:t> </a:t>
            </a:r>
            <a:r>
              <a:rPr lang="en-GB" dirty="0" err="1"/>
              <a:t>halinde</a:t>
            </a:r>
            <a:r>
              <a:rPr lang="en-GB" dirty="0"/>
              <a:t> </a:t>
            </a:r>
            <a:r>
              <a:rPr lang="en-GB" dirty="0" err="1"/>
              <a:t>tanımlanır</a:t>
            </a:r>
            <a:r>
              <a:rPr lang="en-GB" dirty="0"/>
              <a:t>: </a:t>
            </a:r>
            <a:endParaRPr lang="tr-TR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Amaç</a:t>
            </a:r>
            <a:endParaRPr lang="tr-TR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Kriterler</a:t>
            </a:r>
            <a:endParaRPr lang="tr-TR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Alternatifler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7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Analitik</a:t>
            </a:r>
            <a:r>
              <a:rPr lang="en-GB" dirty="0"/>
              <a:t> </a:t>
            </a:r>
            <a:r>
              <a:rPr lang="en-GB" dirty="0" err="1"/>
              <a:t>Hiyerarşi</a:t>
            </a:r>
            <a:r>
              <a:rPr lang="en-GB" dirty="0"/>
              <a:t> </a:t>
            </a:r>
            <a:r>
              <a:rPr lang="en-GB" dirty="0" err="1"/>
              <a:t>Prosesi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1600200"/>
            <a:ext cx="81915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0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150</TotalTime>
  <Words>341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Analitik Hiyerarşi Prosesi (AHP) </vt:lpstr>
      <vt:lpstr>Outline</vt:lpstr>
      <vt:lpstr>Çok Kriterli Karar Verme </vt:lpstr>
      <vt:lpstr>Çok Kriterli Karar Verme</vt:lpstr>
      <vt:lpstr>Çok Kriterli Karar Verme </vt:lpstr>
      <vt:lpstr>Çok Kriterli Karar Verme</vt:lpstr>
      <vt:lpstr>Analitik Hiyerarşi Prosesi</vt:lpstr>
      <vt:lpstr>Analitik Hiyerarşi Prosesi</vt:lpstr>
      <vt:lpstr>Analitik Hiyerarşi Prosesi</vt:lpstr>
      <vt:lpstr>Uygulamalı Gösterim</vt:lpstr>
      <vt:lpstr>Uygulamalı Gösterim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Analitik Hiyerarşi Prosesi (AHP) </dc:title>
  <dc:creator>Seda</dc:creator>
  <cp:lastModifiedBy>W7</cp:lastModifiedBy>
  <cp:revision>20</cp:revision>
  <dcterms:created xsi:type="dcterms:W3CDTF">2006-08-16T00:00:00Z</dcterms:created>
  <dcterms:modified xsi:type="dcterms:W3CDTF">2019-03-12T20:46:46Z</dcterms:modified>
</cp:coreProperties>
</file>